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6" r:id="rId1"/>
  </p:sldMasterIdLst>
  <p:notesMasterIdLst>
    <p:notesMasterId r:id="rId80"/>
  </p:notesMasterIdLst>
  <p:handoutMasterIdLst>
    <p:handoutMasterId r:id="rId81"/>
  </p:handoutMasterIdLst>
  <p:sldIdLst>
    <p:sldId id="1563" r:id="rId2"/>
    <p:sldId id="1489" r:id="rId3"/>
    <p:sldId id="1500" r:id="rId4"/>
    <p:sldId id="1501" r:id="rId5"/>
    <p:sldId id="1539" r:id="rId6"/>
    <p:sldId id="1538" r:id="rId7"/>
    <p:sldId id="1502" r:id="rId8"/>
    <p:sldId id="1506" r:id="rId9"/>
    <p:sldId id="1494" r:id="rId10"/>
    <p:sldId id="1505" r:id="rId11"/>
    <p:sldId id="1504" r:id="rId12"/>
    <p:sldId id="1497" r:id="rId13"/>
    <p:sldId id="1498" r:id="rId14"/>
    <p:sldId id="1457" r:id="rId15"/>
    <p:sldId id="1540" r:id="rId16"/>
    <p:sldId id="1458" r:id="rId17"/>
    <p:sldId id="1541" r:id="rId18"/>
    <p:sldId id="1460" r:id="rId19"/>
    <p:sldId id="1542" r:id="rId20"/>
    <p:sldId id="1461" r:id="rId21"/>
    <p:sldId id="1462" r:id="rId22"/>
    <p:sldId id="1463" r:id="rId23"/>
    <p:sldId id="1466" r:id="rId24"/>
    <p:sldId id="1467" r:id="rId25"/>
    <p:sldId id="1507" r:id="rId26"/>
    <p:sldId id="1543" r:id="rId27"/>
    <p:sldId id="1544" r:id="rId28"/>
    <p:sldId id="1464" r:id="rId29"/>
    <p:sldId id="1465" r:id="rId30"/>
    <p:sldId id="1508" r:id="rId31"/>
    <p:sldId id="1509" r:id="rId32"/>
    <p:sldId id="1546" r:id="rId33"/>
    <p:sldId id="1472" r:id="rId34"/>
    <p:sldId id="1473" r:id="rId35"/>
    <p:sldId id="1474" r:id="rId36"/>
    <p:sldId id="1475" r:id="rId37"/>
    <p:sldId id="1476" r:id="rId38"/>
    <p:sldId id="1477" r:id="rId39"/>
    <p:sldId id="1547" r:id="rId40"/>
    <p:sldId id="1548" r:id="rId41"/>
    <p:sldId id="1478" r:id="rId42"/>
    <p:sldId id="1533" r:id="rId43"/>
    <p:sldId id="1555" r:id="rId44"/>
    <p:sldId id="1516" r:id="rId45"/>
    <p:sldId id="1564" r:id="rId46"/>
    <p:sldId id="1480" r:id="rId47"/>
    <p:sldId id="1481" r:id="rId48"/>
    <p:sldId id="1511" r:id="rId49"/>
    <p:sldId id="1559" r:id="rId50"/>
    <p:sldId id="1557" r:id="rId51"/>
    <p:sldId id="1558" r:id="rId52"/>
    <p:sldId id="1556" r:id="rId53"/>
    <p:sldId id="1512" r:id="rId54"/>
    <p:sldId id="1515" r:id="rId55"/>
    <p:sldId id="1510" r:id="rId56"/>
    <p:sldId id="1517" r:id="rId57"/>
    <p:sldId id="1518" r:id="rId58"/>
    <p:sldId id="1387" r:id="rId59"/>
    <p:sldId id="1519" r:id="rId60"/>
    <p:sldId id="1520" r:id="rId61"/>
    <p:sldId id="1565" r:id="rId62"/>
    <p:sldId id="1521" r:id="rId63"/>
    <p:sldId id="1522" r:id="rId64"/>
    <p:sldId id="1523" r:id="rId65"/>
    <p:sldId id="1524" r:id="rId66"/>
    <p:sldId id="1560" r:id="rId67"/>
    <p:sldId id="1561" r:id="rId68"/>
    <p:sldId id="1526" r:id="rId69"/>
    <p:sldId id="1527" r:id="rId70"/>
    <p:sldId id="1529" r:id="rId71"/>
    <p:sldId id="1528" r:id="rId72"/>
    <p:sldId id="1514" r:id="rId73"/>
    <p:sldId id="1534" r:id="rId74"/>
    <p:sldId id="1551" r:id="rId75"/>
    <p:sldId id="1536" r:id="rId76"/>
    <p:sldId id="1552" r:id="rId77"/>
    <p:sldId id="1553" r:id="rId78"/>
    <p:sldId id="1562" r:id="rId79"/>
  </p:sldIdLst>
  <p:sldSz cx="12192000" cy="6858000"/>
  <p:notesSz cx="9144000" cy="6858000"/>
  <p:embeddedFontLs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LM Sans 10" panose="00000500000000000000" pitchFamily="2" charset="0"/>
      <p:regular r:id="rId86"/>
      <p:bold r:id="rId87"/>
      <p:italic r:id="rId88"/>
      <p:boldItalic r:id="rId89"/>
    </p:embeddedFont>
    <p:embeddedFont>
      <p:font typeface="Cambria Math" panose="02040503050406030204" pitchFamily="18" charset="0"/>
      <p:regular r:id="rId90"/>
    </p:embeddedFont>
    <p:embeddedFont>
      <p:font typeface="Carlito" panose="020F0502020204030204" pitchFamily="34" charset="0"/>
      <p:regular r:id="rId91"/>
      <p:bold r:id="rId92"/>
      <p:italic r:id="rId93"/>
      <p:boldItalic r:id="rId94"/>
    </p:embeddedFont>
    <p:embeddedFont>
      <p:font typeface="Font Awesome 6 Free Solid" panose="02000903000000000000" pitchFamily="50" charset="0"/>
      <p:bold r:id="rId95"/>
    </p:embeddedFont>
  </p:embeddedFontLst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BA38AB4-9143-4B72-B0AF-3B2EC179A957}">
          <p14:sldIdLst>
            <p14:sldId id="1563"/>
            <p14:sldId id="1489"/>
            <p14:sldId id="1500"/>
            <p14:sldId id="1501"/>
            <p14:sldId id="1539"/>
            <p14:sldId id="1538"/>
            <p14:sldId id="1502"/>
            <p14:sldId id="1506"/>
            <p14:sldId id="1494"/>
            <p14:sldId id="1505"/>
            <p14:sldId id="1504"/>
            <p14:sldId id="1497"/>
          </p14:sldIdLst>
        </p14:section>
        <p14:section name="1: Proportionality" id="{2BBD541D-138F-43D8-BF64-58AA9A1ADBF1}">
          <p14:sldIdLst>
            <p14:sldId id="1498"/>
            <p14:sldId id="1457"/>
            <p14:sldId id="1540"/>
            <p14:sldId id="1458"/>
            <p14:sldId id="1541"/>
            <p14:sldId id="1460"/>
            <p14:sldId id="1542"/>
            <p14:sldId id="1461"/>
            <p14:sldId id="1462"/>
            <p14:sldId id="1463"/>
            <p14:sldId id="1466"/>
            <p14:sldId id="1467"/>
            <p14:sldId id="1507"/>
            <p14:sldId id="1543"/>
            <p14:sldId id="1544"/>
            <p14:sldId id="1464"/>
            <p14:sldId id="1465"/>
            <p14:sldId id="1508"/>
            <p14:sldId id="1509"/>
            <p14:sldId id="1546"/>
            <p14:sldId id="1472"/>
            <p14:sldId id="1473"/>
            <p14:sldId id="1474"/>
            <p14:sldId id="1475"/>
            <p14:sldId id="1476"/>
            <p14:sldId id="1477"/>
            <p14:sldId id="1547"/>
            <p14:sldId id="1548"/>
            <p14:sldId id="1478"/>
          </p14:sldIdLst>
        </p14:section>
        <p14:section name="2: Measurement" id="{DB2CDA8C-53EF-42B0-A117-7C66DE094016}">
          <p14:sldIdLst>
            <p14:sldId id="1533"/>
            <p14:sldId id="1555"/>
            <p14:sldId id="1516"/>
            <p14:sldId id="1564"/>
            <p14:sldId id="1480"/>
            <p14:sldId id="1481"/>
            <p14:sldId id="1511"/>
            <p14:sldId id="1559"/>
            <p14:sldId id="1557"/>
            <p14:sldId id="1558"/>
            <p14:sldId id="1556"/>
            <p14:sldId id="1512"/>
            <p14:sldId id="1515"/>
          </p14:sldIdLst>
        </p14:section>
        <p14:section name="3: Emboddied" id="{638EECE8-596D-4A5F-8DAA-3E5F63998380}">
          <p14:sldIdLst>
            <p14:sldId id="1510"/>
            <p14:sldId id="1517"/>
            <p14:sldId id="1518"/>
            <p14:sldId id="1387"/>
            <p14:sldId id="1519"/>
            <p14:sldId id="1520"/>
            <p14:sldId id="1565"/>
            <p14:sldId id="1521"/>
            <p14:sldId id="1522"/>
            <p14:sldId id="1523"/>
            <p14:sldId id="1524"/>
            <p14:sldId id="1560"/>
            <p14:sldId id="1561"/>
            <p14:sldId id="1526"/>
            <p14:sldId id="1527"/>
            <p14:sldId id="1529"/>
            <p14:sldId id="1528"/>
            <p14:sldId id="1514"/>
          </p14:sldIdLst>
        </p14:section>
        <p14:section name="Conclusion" id="{03AF7702-BC10-46F4-AD6F-D39B96B36A1F}">
          <p14:sldIdLst>
            <p14:sldId id="1534"/>
            <p14:sldId id="1551"/>
            <p14:sldId id="1536"/>
            <p14:sldId id="1552"/>
            <p14:sldId id="1553"/>
            <p14:sldId id="1562"/>
          </p14:sldIdLst>
        </p14:section>
        <p14:section name="Resources" id="{BEA75A3A-C28D-419E-BCDF-1939BC58743E}">
          <p14:sldIdLst/>
        </p14:section>
      </p14:sectionLst>
    </p:ext>
    <p:ext uri="{EFAFB233-063F-42B5-8137-9DF3F51BA10A}">
      <p15:sldGuideLst xmlns:p15="http://schemas.microsoft.com/office/powerpoint/2012/main">
        <p15:guide id="7" orient="horz" pos="3861" userDrawn="1">
          <p15:clr>
            <a:srgbClr val="A4A3A4"/>
          </p15:clr>
        </p15:guide>
        <p15:guide id="9" orient="horz" pos="1888" userDrawn="1">
          <p15:clr>
            <a:srgbClr val="A4A3A4"/>
          </p15:clr>
        </p15:guide>
        <p15:guide id="10" pos="4430" userDrawn="1">
          <p15:clr>
            <a:srgbClr val="A4A3A4"/>
          </p15:clr>
        </p15:guide>
        <p15:guide id="13" pos="4067" userDrawn="1">
          <p15:clr>
            <a:srgbClr val="A4A3A4"/>
          </p15:clr>
        </p15:guide>
        <p15:guide id="14" pos="7469" userDrawn="1">
          <p15:clr>
            <a:srgbClr val="A4A3A4"/>
          </p15:clr>
        </p15:guide>
        <p15:guide id="16" pos="529" userDrawn="1">
          <p15:clr>
            <a:srgbClr val="A4A3A4"/>
          </p15:clr>
        </p15:guide>
        <p15:guide id="18" pos="1391" userDrawn="1">
          <p15:clr>
            <a:srgbClr val="A4A3A4"/>
          </p15:clr>
        </p15:guide>
        <p15:guide id="19" pos="4520" userDrawn="1">
          <p15:clr>
            <a:srgbClr val="A4A3A4"/>
          </p15:clr>
        </p15:guide>
        <p15:guide id="20" pos="3273" userDrawn="1">
          <p15:clr>
            <a:srgbClr val="A4A3A4"/>
          </p15:clr>
        </p15:guide>
        <p15:guide id="21" pos="4294" userDrawn="1">
          <p15:clr>
            <a:srgbClr val="A4A3A4"/>
          </p15:clr>
        </p15:guide>
        <p15:guide id="23" pos="6448" userDrawn="1">
          <p15:clr>
            <a:srgbClr val="A4A3A4"/>
          </p15:clr>
        </p15:guide>
        <p15:guide id="24" orient="horz" pos="232" userDrawn="1">
          <p15:clr>
            <a:srgbClr val="A4A3A4"/>
          </p15:clr>
        </p15:guide>
        <p15:guide id="25" orient="horz" pos="595" userDrawn="1">
          <p15:clr>
            <a:srgbClr val="A4A3A4"/>
          </p15:clr>
        </p15:guide>
        <p15:guide id="27" orient="horz" pos="1593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29" pos="756" userDrawn="1">
          <p15:clr>
            <a:srgbClr val="A4A3A4"/>
          </p15:clr>
        </p15:guide>
        <p15:guide id="31" pos="2570" userDrawn="1">
          <p15:clr>
            <a:srgbClr val="A4A3A4"/>
          </p15:clr>
        </p15:guide>
        <p15:guide id="32" pos="688" userDrawn="1">
          <p15:clr>
            <a:srgbClr val="A4A3A4"/>
          </p15:clr>
        </p15:guide>
        <p15:guide id="33" orient="horz" pos="2273" userDrawn="1">
          <p15:clr>
            <a:srgbClr val="A4A3A4"/>
          </p15:clr>
        </p15:guide>
        <p15:guide id="34" pos="2366" userDrawn="1">
          <p15:clr>
            <a:srgbClr val="A4A3A4"/>
          </p15:clr>
        </p15:guide>
        <p15:guide id="35" orient="horz" pos="1162" userDrawn="1">
          <p15:clr>
            <a:srgbClr val="A4A3A4"/>
          </p15:clr>
        </p15:guide>
        <p15:guide id="36" orient="horz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FF2121"/>
    <a:srgbClr val="E3FCA8"/>
    <a:srgbClr val="FFFD00"/>
    <a:srgbClr val="BFBFBF"/>
    <a:srgbClr val="FFFC79"/>
    <a:srgbClr val="FFEBD6"/>
    <a:srgbClr val="FF9933"/>
    <a:srgbClr val="EEABAB"/>
    <a:srgbClr val="59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82308" autoAdjust="0"/>
  </p:normalViewPr>
  <p:slideViewPr>
    <p:cSldViewPr snapToGrid="0" showGuides="1">
      <p:cViewPr varScale="1">
        <p:scale>
          <a:sx n="81" d="100"/>
          <a:sy n="81" d="100"/>
        </p:scale>
        <p:origin x="66" y="195"/>
      </p:cViewPr>
      <p:guideLst>
        <p:guide orient="horz" pos="3861"/>
        <p:guide orient="horz" pos="1888"/>
        <p:guide pos="4430"/>
        <p:guide pos="4067"/>
        <p:guide pos="7469"/>
        <p:guide pos="529"/>
        <p:guide pos="1391"/>
        <p:guide pos="4520"/>
        <p:guide pos="3273"/>
        <p:guide pos="4294"/>
        <p:guide pos="6448"/>
        <p:guide orient="horz" pos="232"/>
        <p:guide orient="horz" pos="595"/>
        <p:guide orient="horz" pos="1593"/>
        <p:guide orient="horz" pos="1434"/>
        <p:guide pos="756"/>
        <p:guide pos="2570"/>
        <p:guide pos="688"/>
        <p:guide orient="horz" pos="2273"/>
        <p:guide pos="2366"/>
        <p:guide orient="horz" pos="1162"/>
        <p:guide orient="horz" pos="41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0622"/>
    </p:cViewPr>
  </p:sorterViewPr>
  <p:notesViewPr>
    <p:cSldViewPr snapToGrid="0" showGuides="1">
      <p:cViewPr>
        <p:scale>
          <a:sx n="125" d="100"/>
          <a:sy n="125" d="100"/>
        </p:scale>
        <p:origin x="-738" y="-60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2.fntdata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 txBox="1">
            <a:spLocks/>
          </p:cNvSpPr>
          <p:nvPr/>
        </p:nvSpPr>
        <p:spPr>
          <a:xfrm>
            <a:off x="628072" y="390291"/>
            <a:ext cx="4022725" cy="286746"/>
          </a:xfrm>
          <a:prstGeom prst="rect">
            <a:avLst/>
          </a:prstGeom>
        </p:spPr>
        <p:txBody>
          <a:bodyPr vert="horz" lIns="0" tIns="0" rIns="0" bIns="0" rtlCol="0"/>
          <a:lstStyle>
            <a:defPPr>
              <a:defRPr lang="de-DE"/>
            </a:defPPr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z="1900" dirty="0" smtClean="0"/>
              <a:t>EWSN 20</a:t>
            </a:r>
            <a:r>
              <a:rPr lang="en-CH" sz="1900" dirty="0" smtClean="0"/>
              <a:t>20</a:t>
            </a:r>
            <a:endParaRPr lang="de-CH" sz="1900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628072" y="724640"/>
            <a:ext cx="5096009" cy="28674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February 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, 20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    |    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Lyon    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|     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France</a:t>
            </a:r>
            <a:endParaRPr lang="de-CH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8072" y="5801370"/>
            <a:ext cx="8215131" cy="894519"/>
            <a:chOff x="628072" y="5639258"/>
            <a:chExt cx="8215131" cy="894519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628072" y="6056038"/>
              <a:ext cx="3880483" cy="28674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© 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20</a:t>
              </a:r>
              <a:r>
                <a:rPr lang="en-CH" sz="1500" dirty="0" smtClean="0">
                  <a:solidFill>
                    <a:schemeClr val="bg1">
                      <a:lumMod val="85000"/>
                    </a:schemeClr>
                  </a:solidFill>
                </a:rPr>
                <a:t>20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  Romain </a:t>
              </a: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Jacob  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|  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All rights reserved</a:t>
              </a:r>
              <a:endParaRPr lang="de-CH" sz="15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128" y="5639258"/>
              <a:ext cx="2660075" cy="894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90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1E89-CCBB-4EDD-B46D-04970057EE4F}" type="datetimeFigureOut">
              <a:rPr lang="de-CH" smtClean="0"/>
              <a:t>26.11.2023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4B09-AE41-4230-B9E8-1B6B3A44EB0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408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55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74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127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697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45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29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78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307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8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366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35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A</a:t>
            </a:r>
            <a:r>
              <a:rPr lang="en-150" dirty="0" smtClean="0"/>
              <a:t> title spaning </a:t>
            </a:r>
            <a:br>
              <a:rPr lang="en-150" dirty="0" smtClean="0"/>
            </a:br>
            <a:r>
              <a:rPr lang="en-150" dirty="0" smtClean="0"/>
              <a:t>two lines</a:t>
            </a:r>
            <a:endParaRPr lang="en-US" dirty="0"/>
          </a:p>
        </p:txBody>
      </p:sp>
      <p:pic>
        <p:nvPicPr>
          <p:cNvPr id="1026" name="Picture 2" descr="https://upload.wikimedia.org/wikipedia/commons/thumb/d/d1/20181204_Warming_stripes_%28global%2C_WMO%2C_1850-2018%29_-_Climate_Lab_Book_%28Ed_Hawkins%29.png/2560px-20181204_Warming_stripes_%28global%2C_WMO%2C_1850-2018%29_-_Climate_Lab_Book_%28Ed_Hawkins%2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3" y="3429000"/>
            <a:ext cx="4419747" cy="15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bg>
      <p:bgPr>
        <a:solidFill>
          <a:srgbClr val="59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</a:t>
            </a:r>
            <a:r>
              <a:rPr lang="en-150" dirty="0" smtClean="0"/>
              <a:t>itle on </a:t>
            </a:r>
            <a:br>
              <a:rPr lang="en-150" dirty="0" smtClean="0"/>
            </a:br>
            <a:r>
              <a:rPr lang="en-150" dirty="0" smtClean="0"/>
              <a:t>two lines</a:t>
            </a:r>
            <a:endParaRPr lang="en-US" dirty="0"/>
          </a:p>
        </p:txBody>
      </p:sp>
      <p:pic>
        <p:nvPicPr>
          <p:cNvPr id="1026" name="Picture 2" descr="https://upload.wikimedia.org/wikipedia/commons/thumb/d/d1/20181204_Warming_stripes_%28global%2C_WMO%2C_1850-2018%29_-_Climate_Lab_Book_%28Ed_Hawkins%29.png/2560px-20181204_Warming_stripes_%28global%2C_WMO%2C_1850-2018%29_-_Climate_Lab_Book_%28Ed_Hawkins%2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3" y="3429000"/>
            <a:ext cx="4419747" cy="15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5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8" y="2682671"/>
            <a:ext cx="2908052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2050" y="900001"/>
            <a:ext cx="8568303" cy="1081200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pic>
        <p:nvPicPr>
          <p:cNvPr id="4" name="Picture 2" descr="IoTBench_logo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2" y="670625"/>
            <a:ext cx="996117" cy="9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682671"/>
            <a:ext cx="29080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6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ttGett_ETH_Dres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2" y="2881203"/>
            <a:ext cx="4520351" cy="839899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 names</a:t>
            </a:r>
            <a:br>
              <a:rPr lang="en-US" dirty="0" smtClean="0"/>
            </a:br>
            <a:r>
              <a:rPr lang="en-US" dirty="0" smtClean="0"/>
              <a:t>on two lines</a:t>
            </a:r>
            <a:br>
              <a:rPr lang="en-US" dirty="0" smtClean="0"/>
            </a:br>
            <a:r>
              <a:rPr lang="en-US" dirty="0" smtClean="0"/>
              <a:t>or three…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480002" y="4077105"/>
            <a:ext cx="4520351" cy="22517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80002" y="4362753"/>
            <a:ext cx="4520351" cy="22517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6480001" y="5476876"/>
            <a:ext cx="2880000" cy="470205"/>
            <a:chOff x="440" y="3232"/>
            <a:chExt cx="4557" cy="744"/>
          </a:xfrm>
          <a:noFill/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0" y="3232"/>
              <a:ext cx="4557" cy="7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934" y="3448"/>
              <a:ext cx="451" cy="528"/>
            </a:xfrm>
            <a:custGeom>
              <a:avLst/>
              <a:gdLst>
                <a:gd name="T0" fmla="*/ 129 w 185"/>
                <a:gd name="T1" fmla="*/ 127 h 211"/>
                <a:gd name="T2" fmla="*/ 129 w 185"/>
                <a:gd name="T3" fmla="*/ 127 h 211"/>
                <a:gd name="T4" fmla="*/ 68 w 185"/>
                <a:gd name="T5" fmla="*/ 184 h 211"/>
                <a:gd name="T6" fmla="*/ 31 w 185"/>
                <a:gd name="T7" fmla="*/ 148 h 211"/>
                <a:gd name="T8" fmla="*/ 33 w 185"/>
                <a:gd name="T9" fmla="*/ 128 h 211"/>
                <a:gd name="T10" fmla="*/ 59 w 185"/>
                <a:gd name="T11" fmla="*/ 1 h 211"/>
                <a:gd name="T12" fmla="*/ 59 w 185"/>
                <a:gd name="T13" fmla="*/ 0 h 211"/>
                <a:gd name="T14" fmla="*/ 29 w 185"/>
                <a:gd name="T15" fmla="*/ 0 h 211"/>
                <a:gd name="T16" fmla="*/ 3 w 185"/>
                <a:gd name="T17" fmla="*/ 131 h 211"/>
                <a:gd name="T18" fmla="*/ 2 w 185"/>
                <a:gd name="T19" fmla="*/ 133 h 211"/>
                <a:gd name="T20" fmla="*/ 0 w 185"/>
                <a:gd name="T21" fmla="*/ 152 h 211"/>
                <a:gd name="T22" fmla="*/ 58 w 185"/>
                <a:gd name="T23" fmla="*/ 211 h 211"/>
                <a:gd name="T24" fmla="*/ 118 w 185"/>
                <a:gd name="T25" fmla="*/ 186 h 211"/>
                <a:gd name="T26" fmla="*/ 114 w 185"/>
                <a:gd name="T27" fmla="*/ 207 h 211"/>
                <a:gd name="T28" fmla="*/ 114 w 185"/>
                <a:gd name="T29" fmla="*/ 208 h 211"/>
                <a:gd name="T30" fmla="*/ 143 w 185"/>
                <a:gd name="T31" fmla="*/ 208 h 211"/>
                <a:gd name="T32" fmla="*/ 185 w 185"/>
                <a:gd name="T33" fmla="*/ 1 h 211"/>
                <a:gd name="T34" fmla="*/ 185 w 185"/>
                <a:gd name="T35" fmla="*/ 0 h 211"/>
                <a:gd name="T36" fmla="*/ 154 w 185"/>
                <a:gd name="T37" fmla="*/ 0 h 211"/>
                <a:gd name="T38" fmla="*/ 129 w 185"/>
                <a:gd name="T39" fmla="*/ 12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11">
                  <a:moveTo>
                    <a:pt x="129" y="127"/>
                  </a:moveTo>
                  <a:lnTo>
                    <a:pt x="129" y="127"/>
                  </a:lnTo>
                  <a:cubicBezTo>
                    <a:pt x="118" y="181"/>
                    <a:pt x="77" y="184"/>
                    <a:pt x="68" y="184"/>
                  </a:cubicBezTo>
                  <a:cubicBezTo>
                    <a:pt x="45" y="184"/>
                    <a:pt x="31" y="170"/>
                    <a:pt x="31" y="148"/>
                  </a:cubicBezTo>
                  <a:cubicBezTo>
                    <a:pt x="31" y="142"/>
                    <a:pt x="32" y="135"/>
                    <a:pt x="33" y="128"/>
                  </a:cubicBezTo>
                  <a:lnTo>
                    <a:pt x="59" y="1"/>
                  </a:lnTo>
                  <a:lnTo>
                    <a:pt x="59" y="0"/>
                  </a:lnTo>
                  <a:lnTo>
                    <a:pt x="29" y="0"/>
                  </a:lnTo>
                  <a:lnTo>
                    <a:pt x="3" y="131"/>
                  </a:lnTo>
                  <a:lnTo>
                    <a:pt x="2" y="133"/>
                  </a:lnTo>
                  <a:cubicBezTo>
                    <a:pt x="1" y="139"/>
                    <a:pt x="0" y="145"/>
                    <a:pt x="0" y="152"/>
                  </a:cubicBezTo>
                  <a:cubicBezTo>
                    <a:pt x="0" y="187"/>
                    <a:pt x="23" y="211"/>
                    <a:pt x="58" y="211"/>
                  </a:cubicBezTo>
                  <a:cubicBezTo>
                    <a:pt x="83" y="211"/>
                    <a:pt x="103" y="202"/>
                    <a:pt x="118" y="186"/>
                  </a:cubicBezTo>
                  <a:lnTo>
                    <a:pt x="114" y="207"/>
                  </a:lnTo>
                  <a:lnTo>
                    <a:pt x="114" y="208"/>
                  </a:lnTo>
                  <a:lnTo>
                    <a:pt x="143" y="208"/>
                  </a:lnTo>
                  <a:lnTo>
                    <a:pt x="185" y="1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3448" y="3443"/>
              <a:ext cx="412" cy="526"/>
            </a:xfrm>
            <a:custGeom>
              <a:avLst/>
              <a:gdLst>
                <a:gd name="T0" fmla="*/ 124 w 169"/>
                <a:gd name="T1" fmla="*/ 0 h 210"/>
                <a:gd name="T2" fmla="*/ 124 w 169"/>
                <a:gd name="T3" fmla="*/ 0 h 210"/>
                <a:gd name="T4" fmla="*/ 67 w 169"/>
                <a:gd name="T5" fmla="*/ 26 h 210"/>
                <a:gd name="T6" fmla="*/ 71 w 169"/>
                <a:gd name="T7" fmla="*/ 3 h 210"/>
                <a:gd name="T8" fmla="*/ 72 w 169"/>
                <a:gd name="T9" fmla="*/ 2 h 210"/>
                <a:gd name="T10" fmla="*/ 42 w 169"/>
                <a:gd name="T11" fmla="*/ 2 h 210"/>
                <a:gd name="T12" fmla="*/ 1 w 169"/>
                <a:gd name="T13" fmla="*/ 209 h 210"/>
                <a:gd name="T14" fmla="*/ 0 w 169"/>
                <a:gd name="T15" fmla="*/ 210 h 210"/>
                <a:gd name="T16" fmla="*/ 31 w 169"/>
                <a:gd name="T17" fmla="*/ 210 h 210"/>
                <a:gd name="T18" fmla="*/ 56 w 169"/>
                <a:gd name="T19" fmla="*/ 83 h 210"/>
                <a:gd name="T20" fmla="*/ 115 w 169"/>
                <a:gd name="T21" fmla="*/ 27 h 210"/>
                <a:gd name="T22" fmla="*/ 144 w 169"/>
                <a:gd name="T23" fmla="*/ 41 h 210"/>
                <a:gd name="T24" fmla="*/ 145 w 169"/>
                <a:gd name="T25" fmla="*/ 42 h 210"/>
                <a:gd name="T26" fmla="*/ 169 w 169"/>
                <a:gd name="T27" fmla="*/ 20 h 210"/>
                <a:gd name="T28" fmla="*/ 169 w 169"/>
                <a:gd name="T29" fmla="*/ 19 h 210"/>
                <a:gd name="T30" fmla="*/ 124 w 16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210">
                  <a:moveTo>
                    <a:pt x="124" y="0"/>
                  </a:moveTo>
                  <a:lnTo>
                    <a:pt x="124" y="0"/>
                  </a:lnTo>
                  <a:cubicBezTo>
                    <a:pt x="101" y="0"/>
                    <a:pt x="80" y="9"/>
                    <a:pt x="67" y="26"/>
                  </a:cubicBezTo>
                  <a:lnTo>
                    <a:pt x="71" y="3"/>
                  </a:lnTo>
                  <a:lnTo>
                    <a:pt x="72" y="2"/>
                  </a:lnTo>
                  <a:lnTo>
                    <a:pt x="42" y="2"/>
                  </a:lnTo>
                  <a:lnTo>
                    <a:pt x="1" y="209"/>
                  </a:lnTo>
                  <a:lnTo>
                    <a:pt x="0" y="210"/>
                  </a:lnTo>
                  <a:lnTo>
                    <a:pt x="31" y="210"/>
                  </a:lnTo>
                  <a:lnTo>
                    <a:pt x="56" y="83"/>
                  </a:lnTo>
                  <a:cubicBezTo>
                    <a:pt x="62" y="50"/>
                    <a:pt x="87" y="27"/>
                    <a:pt x="115" y="27"/>
                  </a:cubicBezTo>
                  <a:cubicBezTo>
                    <a:pt x="128" y="27"/>
                    <a:pt x="137" y="32"/>
                    <a:pt x="144" y="41"/>
                  </a:cubicBezTo>
                  <a:lnTo>
                    <a:pt x="145" y="42"/>
                  </a:lnTo>
                  <a:lnTo>
                    <a:pt x="169" y="20"/>
                  </a:lnTo>
                  <a:lnTo>
                    <a:pt x="169" y="19"/>
                  </a:lnTo>
                  <a:cubicBezTo>
                    <a:pt x="158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2437" y="3448"/>
              <a:ext cx="451" cy="521"/>
            </a:xfrm>
            <a:custGeom>
              <a:avLst/>
              <a:gdLst>
                <a:gd name="T0" fmla="*/ 39 w 185"/>
                <a:gd name="T1" fmla="*/ 27 h 208"/>
                <a:gd name="T2" fmla="*/ 39 w 185"/>
                <a:gd name="T3" fmla="*/ 27 h 208"/>
                <a:gd name="T4" fmla="*/ 39 w 185"/>
                <a:gd name="T5" fmla="*/ 27 h 208"/>
                <a:gd name="T6" fmla="*/ 142 w 185"/>
                <a:gd name="T7" fmla="*/ 27 h 208"/>
                <a:gd name="T8" fmla="*/ 5 w 185"/>
                <a:gd name="T9" fmla="*/ 183 h 208"/>
                <a:gd name="T10" fmla="*/ 5 w 185"/>
                <a:gd name="T11" fmla="*/ 183 h 208"/>
                <a:gd name="T12" fmla="*/ 0 w 185"/>
                <a:gd name="T13" fmla="*/ 208 h 208"/>
                <a:gd name="T14" fmla="*/ 146 w 185"/>
                <a:gd name="T15" fmla="*/ 208 h 208"/>
                <a:gd name="T16" fmla="*/ 151 w 185"/>
                <a:gd name="T17" fmla="*/ 181 h 208"/>
                <a:gd name="T18" fmla="*/ 42 w 185"/>
                <a:gd name="T19" fmla="*/ 181 h 208"/>
                <a:gd name="T20" fmla="*/ 179 w 185"/>
                <a:gd name="T21" fmla="*/ 26 h 208"/>
                <a:gd name="T22" fmla="*/ 180 w 185"/>
                <a:gd name="T23" fmla="*/ 26 h 208"/>
                <a:gd name="T24" fmla="*/ 185 w 185"/>
                <a:gd name="T25" fmla="*/ 0 h 208"/>
                <a:gd name="T26" fmla="*/ 44 w 185"/>
                <a:gd name="T27" fmla="*/ 0 h 208"/>
                <a:gd name="T28" fmla="*/ 39 w 185"/>
                <a:gd name="T29" fmla="*/ 2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208">
                  <a:moveTo>
                    <a:pt x="39" y="27"/>
                  </a:moveTo>
                  <a:lnTo>
                    <a:pt x="39" y="27"/>
                  </a:lnTo>
                  <a:lnTo>
                    <a:pt x="39" y="27"/>
                  </a:lnTo>
                  <a:lnTo>
                    <a:pt x="142" y="27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0" y="208"/>
                  </a:lnTo>
                  <a:lnTo>
                    <a:pt x="146" y="208"/>
                  </a:lnTo>
                  <a:lnTo>
                    <a:pt x="151" y="181"/>
                  </a:lnTo>
                  <a:lnTo>
                    <a:pt x="42" y="181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0"/>
                  </a:lnTo>
                  <a:lnTo>
                    <a:pt x="44" y="0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3870" y="3448"/>
              <a:ext cx="175" cy="521"/>
            </a:xfrm>
            <a:custGeom>
              <a:avLst/>
              <a:gdLst>
                <a:gd name="T0" fmla="*/ 0 w 72"/>
                <a:gd name="T1" fmla="*/ 207 h 208"/>
                <a:gd name="T2" fmla="*/ 0 w 72"/>
                <a:gd name="T3" fmla="*/ 207 h 208"/>
                <a:gd name="T4" fmla="*/ 0 w 72"/>
                <a:gd name="T5" fmla="*/ 208 h 208"/>
                <a:gd name="T6" fmla="*/ 30 w 72"/>
                <a:gd name="T7" fmla="*/ 208 h 208"/>
                <a:gd name="T8" fmla="*/ 72 w 72"/>
                <a:gd name="T9" fmla="*/ 0 h 208"/>
                <a:gd name="T10" fmla="*/ 42 w 72"/>
                <a:gd name="T11" fmla="*/ 0 h 208"/>
                <a:gd name="T12" fmla="*/ 0 w 72"/>
                <a:gd name="T13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8">
                  <a:moveTo>
                    <a:pt x="0" y="207"/>
                  </a:moveTo>
                  <a:lnTo>
                    <a:pt x="0" y="207"/>
                  </a:lnTo>
                  <a:lnTo>
                    <a:pt x="0" y="208"/>
                  </a:lnTo>
                  <a:lnTo>
                    <a:pt x="30" y="208"/>
                  </a:lnTo>
                  <a:lnTo>
                    <a:pt x="72" y="0"/>
                  </a:lnTo>
                  <a:lnTo>
                    <a:pt x="42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4559" y="3215"/>
              <a:ext cx="451" cy="754"/>
            </a:xfrm>
            <a:custGeom>
              <a:avLst/>
              <a:gdLst>
                <a:gd name="T0" fmla="*/ 127 w 185"/>
                <a:gd name="T1" fmla="*/ 91 h 301"/>
                <a:gd name="T2" fmla="*/ 127 w 185"/>
                <a:gd name="T3" fmla="*/ 91 h 301"/>
                <a:gd name="T4" fmla="*/ 68 w 185"/>
                <a:gd name="T5" fmla="*/ 114 h 301"/>
                <a:gd name="T6" fmla="*/ 91 w 185"/>
                <a:gd name="T7" fmla="*/ 0 h 301"/>
                <a:gd name="T8" fmla="*/ 61 w 185"/>
                <a:gd name="T9" fmla="*/ 0 h 301"/>
                <a:gd name="T10" fmla="*/ 0 w 185"/>
                <a:gd name="T11" fmla="*/ 301 h 301"/>
                <a:gd name="T12" fmla="*/ 31 w 185"/>
                <a:gd name="T13" fmla="*/ 301 h 301"/>
                <a:gd name="T14" fmla="*/ 56 w 185"/>
                <a:gd name="T15" fmla="*/ 174 h 301"/>
                <a:gd name="T16" fmla="*/ 117 w 185"/>
                <a:gd name="T17" fmla="*/ 118 h 301"/>
                <a:gd name="T18" fmla="*/ 153 w 185"/>
                <a:gd name="T19" fmla="*/ 154 h 301"/>
                <a:gd name="T20" fmla="*/ 151 w 185"/>
                <a:gd name="T21" fmla="*/ 173 h 301"/>
                <a:gd name="T22" fmla="*/ 126 w 185"/>
                <a:gd name="T23" fmla="*/ 301 h 301"/>
                <a:gd name="T24" fmla="*/ 156 w 185"/>
                <a:gd name="T25" fmla="*/ 301 h 301"/>
                <a:gd name="T26" fmla="*/ 182 w 185"/>
                <a:gd name="T27" fmla="*/ 170 h 301"/>
                <a:gd name="T28" fmla="*/ 185 w 185"/>
                <a:gd name="T29" fmla="*/ 150 h 301"/>
                <a:gd name="T30" fmla="*/ 127 w 185"/>
                <a:gd name="T31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01">
                  <a:moveTo>
                    <a:pt x="127" y="91"/>
                  </a:moveTo>
                  <a:lnTo>
                    <a:pt x="127" y="91"/>
                  </a:lnTo>
                  <a:cubicBezTo>
                    <a:pt x="102" y="91"/>
                    <a:pt x="83" y="99"/>
                    <a:pt x="68" y="114"/>
                  </a:cubicBezTo>
                  <a:lnTo>
                    <a:pt x="91" y="0"/>
                  </a:lnTo>
                  <a:lnTo>
                    <a:pt x="61" y="0"/>
                  </a:lnTo>
                  <a:lnTo>
                    <a:pt x="0" y="301"/>
                  </a:lnTo>
                  <a:lnTo>
                    <a:pt x="31" y="301"/>
                  </a:lnTo>
                  <a:lnTo>
                    <a:pt x="56" y="174"/>
                  </a:lnTo>
                  <a:cubicBezTo>
                    <a:pt x="67" y="120"/>
                    <a:pt x="108" y="118"/>
                    <a:pt x="117" y="118"/>
                  </a:cubicBezTo>
                  <a:cubicBezTo>
                    <a:pt x="140" y="118"/>
                    <a:pt x="153" y="131"/>
                    <a:pt x="153" y="154"/>
                  </a:cubicBezTo>
                  <a:cubicBezTo>
                    <a:pt x="153" y="159"/>
                    <a:pt x="153" y="166"/>
                    <a:pt x="151" y="173"/>
                  </a:cubicBezTo>
                  <a:lnTo>
                    <a:pt x="126" y="301"/>
                  </a:lnTo>
                  <a:lnTo>
                    <a:pt x="156" y="301"/>
                  </a:lnTo>
                  <a:lnTo>
                    <a:pt x="182" y="170"/>
                  </a:lnTo>
                  <a:cubicBezTo>
                    <a:pt x="184" y="163"/>
                    <a:pt x="185" y="157"/>
                    <a:pt x="185" y="150"/>
                  </a:cubicBezTo>
                  <a:cubicBezTo>
                    <a:pt x="185" y="115"/>
                    <a:pt x="161" y="91"/>
                    <a:pt x="127" y="9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4116" y="3443"/>
              <a:ext cx="411" cy="533"/>
            </a:xfrm>
            <a:custGeom>
              <a:avLst/>
              <a:gdLst>
                <a:gd name="T0" fmla="*/ 109 w 169"/>
                <a:gd name="T1" fmla="*/ 0 h 213"/>
                <a:gd name="T2" fmla="*/ 109 w 169"/>
                <a:gd name="T3" fmla="*/ 0 h 213"/>
                <a:gd name="T4" fmla="*/ 3 w 169"/>
                <a:gd name="T5" fmla="*/ 106 h 213"/>
                <a:gd name="T6" fmla="*/ 0 w 169"/>
                <a:gd name="T7" fmla="*/ 138 h 213"/>
                <a:gd name="T8" fmla="*/ 73 w 169"/>
                <a:gd name="T9" fmla="*/ 213 h 213"/>
                <a:gd name="T10" fmla="*/ 142 w 169"/>
                <a:gd name="T11" fmla="*/ 183 h 213"/>
                <a:gd name="T12" fmla="*/ 142 w 169"/>
                <a:gd name="T13" fmla="*/ 183 h 213"/>
                <a:gd name="T14" fmla="*/ 125 w 169"/>
                <a:gd name="T15" fmla="*/ 162 h 213"/>
                <a:gd name="T16" fmla="*/ 125 w 169"/>
                <a:gd name="T17" fmla="*/ 162 h 213"/>
                <a:gd name="T18" fmla="*/ 124 w 169"/>
                <a:gd name="T19" fmla="*/ 162 h 213"/>
                <a:gd name="T20" fmla="*/ 75 w 169"/>
                <a:gd name="T21" fmla="*/ 186 h 213"/>
                <a:gd name="T22" fmla="*/ 30 w 169"/>
                <a:gd name="T23" fmla="*/ 137 h 213"/>
                <a:gd name="T24" fmla="*/ 34 w 169"/>
                <a:gd name="T25" fmla="*/ 106 h 213"/>
                <a:gd name="T26" fmla="*/ 60 w 169"/>
                <a:gd name="T27" fmla="*/ 47 h 213"/>
                <a:gd name="T28" fmla="*/ 106 w 169"/>
                <a:gd name="T29" fmla="*/ 27 h 213"/>
                <a:gd name="T30" fmla="*/ 146 w 169"/>
                <a:gd name="T31" fmla="*/ 50 h 213"/>
                <a:gd name="T32" fmla="*/ 146 w 169"/>
                <a:gd name="T33" fmla="*/ 50 h 213"/>
                <a:gd name="T34" fmla="*/ 168 w 169"/>
                <a:gd name="T35" fmla="*/ 31 h 213"/>
                <a:gd name="T36" fmla="*/ 169 w 169"/>
                <a:gd name="T37" fmla="*/ 31 h 213"/>
                <a:gd name="T38" fmla="*/ 169 w 169"/>
                <a:gd name="T39" fmla="*/ 31 h 213"/>
                <a:gd name="T40" fmla="*/ 109 w 169"/>
                <a:gd name="T4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213">
                  <a:moveTo>
                    <a:pt x="109" y="0"/>
                  </a:moveTo>
                  <a:lnTo>
                    <a:pt x="109" y="0"/>
                  </a:lnTo>
                  <a:cubicBezTo>
                    <a:pt x="54" y="0"/>
                    <a:pt x="15" y="39"/>
                    <a:pt x="3" y="106"/>
                  </a:cubicBezTo>
                  <a:cubicBezTo>
                    <a:pt x="1" y="117"/>
                    <a:pt x="0" y="130"/>
                    <a:pt x="0" y="138"/>
                  </a:cubicBezTo>
                  <a:cubicBezTo>
                    <a:pt x="0" y="184"/>
                    <a:pt x="28" y="213"/>
                    <a:pt x="73" y="213"/>
                  </a:cubicBezTo>
                  <a:cubicBezTo>
                    <a:pt x="99" y="213"/>
                    <a:pt x="123" y="202"/>
                    <a:pt x="142" y="183"/>
                  </a:cubicBezTo>
                  <a:lnTo>
                    <a:pt x="142" y="183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4" y="162"/>
                  </a:lnTo>
                  <a:cubicBezTo>
                    <a:pt x="108" y="179"/>
                    <a:pt x="94" y="186"/>
                    <a:pt x="75" y="186"/>
                  </a:cubicBezTo>
                  <a:cubicBezTo>
                    <a:pt x="53" y="186"/>
                    <a:pt x="30" y="173"/>
                    <a:pt x="30" y="137"/>
                  </a:cubicBezTo>
                  <a:cubicBezTo>
                    <a:pt x="30" y="126"/>
                    <a:pt x="32" y="117"/>
                    <a:pt x="34" y="106"/>
                  </a:cubicBezTo>
                  <a:cubicBezTo>
                    <a:pt x="37" y="88"/>
                    <a:pt x="44" y="64"/>
                    <a:pt x="60" y="47"/>
                  </a:cubicBezTo>
                  <a:cubicBezTo>
                    <a:pt x="73" y="34"/>
                    <a:pt x="88" y="27"/>
                    <a:pt x="106" y="27"/>
                  </a:cubicBezTo>
                  <a:cubicBezTo>
                    <a:pt x="124" y="27"/>
                    <a:pt x="135" y="33"/>
                    <a:pt x="146" y="50"/>
                  </a:cubicBezTo>
                  <a:lnTo>
                    <a:pt x="146" y="50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9" y="31"/>
                  </a:lnTo>
                  <a:cubicBezTo>
                    <a:pt x="153" y="9"/>
                    <a:pt x="135" y="0"/>
                    <a:pt x="109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3999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3283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3085" y="3215"/>
              <a:ext cx="93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1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1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40" y="3215"/>
              <a:ext cx="1951" cy="754"/>
            </a:xfrm>
            <a:custGeom>
              <a:avLst/>
              <a:gdLst>
                <a:gd name="T0" fmla="*/ 683 w 801"/>
                <a:gd name="T1" fmla="*/ 116 h 301"/>
                <a:gd name="T2" fmla="*/ 683 w 801"/>
                <a:gd name="T3" fmla="*/ 116 h 301"/>
                <a:gd name="T4" fmla="*/ 615 w 801"/>
                <a:gd name="T5" fmla="*/ 116 h 301"/>
                <a:gd name="T6" fmla="*/ 638 w 801"/>
                <a:gd name="T7" fmla="*/ 0 h 301"/>
                <a:gd name="T8" fmla="*/ 60 w 801"/>
                <a:gd name="T9" fmla="*/ 0 h 301"/>
                <a:gd name="T10" fmla="*/ 0 w 801"/>
                <a:gd name="T11" fmla="*/ 301 h 301"/>
                <a:gd name="T12" fmla="*/ 230 w 801"/>
                <a:gd name="T13" fmla="*/ 301 h 301"/>
                <a:gd name="T14" fmla="*/ 245 w 801"/>
                <a:gd name="T15" fmla="*/ 225 h 301"/>
                <a:gd name="T16" fmla="*/ 109 w 801"/>
                <a:gd name="T17" fmla="*/ 225 h 301"/>
                <a:gd name="T18" fmla="*/ 117 w 801"/>
                <a:gd name="T19" fmla="*/ 184 h 301"/>
                <a:gd name="T20" fmla="*/ 253 w 801"/>
                <a:gd name="T21" fmla="*/ 184 h 301"/>
                <a:gd name="T22" fmla="*/ 267 w 801"/>
                <a:gd name="T23" fmla="*/ 116 h 301"/>
                <a:gd name="T24" fmla="*/ 131 w 801"/>
                <a:gd name="T25" fmla="*/ 116 h 301"/>
                <a:gd name="T26" fmla="*/ 139 w 801"/>
                <a:gd name="T27" fmla="*/ 74 h 301"/>
                <a:gd name="T28" fmla="*/ 355 w 801"/>
                <a:gd name="T29" fmla="*/ 74 h 301"/>
                <a:gd name="T30" fmla="*/ 309 w 801"/>
                <a:gd name="T31" fmla="*/ 301 h 301"/>
                <a:gd name="T32" fmla="*/ 404 w 801"/>
                <a:gd name="T33" fmla="*/ 301 h 301"/>
                <a:gd name="T34" fmla="*/ 449 w 801"/>
                <a:gd name="T35" fmla="*/ 74 h 301"/>
                <a:gd name="T36" fmla="*/ 529 w 801"/>
                <a:gd name="T37" fmla="*/ 74 h 301"/>
                <a:gd name="T38" fmla="*/ 483 w 801"/>
                <a:gd name="T39" fmla="*/ 301 h 301"/>
                <a:gd name="T40" fmla="*/ 578 w 801"/>
                <a:gd name="T41" fmla="*/ 301 h 301"/>
                <a:gd name="T42" fmla="*/ 601 w 801"/>
                <a:gd name="T43" fmla="*/ 184 h 301"/>
                <a:gd name="T44" fmla="*/ 669 w 801"/>
                <a:gd name="T45" fmla="*/ 184 h 301"/>
                <a:gd name="T46" fmla="*/ 646 w 801"/>
                <a:gd name="T47" fmla="*/ 301 h 301"/>
                <a:gd name="T48" fmla="*/ 740 w 801"/>
                <a:gd name="T49" fmla="*/ 301 h 301"/>
                <a:gd name="T50" fmla="*/ 801 w 801"/>
                <a:gd name="T51" fmla="*/ 0 h 301"/>
                <a:gd name="T52" fmla="*/ 706 w 801"/>
                <a:gd name="T53" fmla="*/ 0 h 301"/>
                <a:gd name="T54" fmla="*/ 683 w 801"/>
                <a:gd name="T55" fmla="*/ 11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1" h="301">
                  <a:moveTo>
                    <a:pt x="683" y="116"/>
                  </a:moveTo>
                  <a:lnTo>
                    <a:pt x="683" y="116"/>
                  </a:lnTo>
                  <a:lnTo>
                    <a:pt x="615" y="116"/>
                  </a:lnTo>
                  <a:lnTo>
                    <a:pt x="638" y="0"/>
                  </a:lnTo>
                  <a:lnTo>
                    <a:pt x="60" y="0"/>
                  </a:lnTo>
                  <a:lnTo>
                    <a:pt x="0" y="301"/>
                  </a:lnTo>
                  <a:lnTo>
                    <a:pt x="230" y="301"/>
                  </a:lnTo>
                  <a:lnTo>
                    <a:pt x="245" y="225"/>
                  </a:lnTo>
                  <a:lnTo>
                    <a:pt x="109" y="225"/>
                  </a:lnTo>
                  <a:lnTo>
                    <a:pt x="117" y="184"/>
                  </a:lnTo>
                  <a:lnTo>
                    <a:pt x="253" y="184"/>
                  </a:lnTo>
                  <a:lnTo>
                    <a:pt x="267" y="116"/>
                  </a:lnTo>
                  <a:lnTo>
                    <a:pt x="131" y="116"/>
                  </a:lnTo>
                  <a:lnTo>
                    <a:pt x="139" y="74"/>
                  </a:lnTo>
                  <a:lnTo>
                    <a:pt x="355" y="74"/>
                  </a:lnTo>
                  <a:lnTo>
                    <a:pt x="309" y="301"/>
                  </a:lnTo>
                  <a:lnTo>
                    <a:pt x="404" y="301"/>
                  </a:lnTo>
                  <a:lnTo>
                    <a:pt x="449" y="74"/>
                  </a:lnTo>
                  <a:lnTo>
                    <a:pt x="529" y="74"/>
                  </a:lnTo>
                  <a:lnTo>
                    <a:pt x="483" y="301"/>
                  </a:lnTo>
                  <a:lnTo>
                    <a:pt x="578" y="301"/>
                  </a:lnTo>
                  <a:lnTo>
                    <a:pt x="601" y="184"/>
                  </a:lnTo>
                  <a:lnTo>
                    <a:pt x="669" y="184"/>
                  </a:lnTo>
                  <a:lnTo>
                    <a:pt x="646" y="301"/>
                  </a:lnTo>
                  <a:lnTo>
                    <a:pt x="740" y="301"/>
                  </a:lnTo>
                  <a:lnTo>
                    <a:pt x="801" y="0"/>
                  </a:lnTo>
                  <a:lnTo>
                    <a:pt x="706" y="0"/>
                  </a:lnTo>
                  <a:lnTo>
                    <a:pt x="683" y="11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823400" y="2258098"/>
            <a:ext cx="4032000" cy="3707355"/>
            <a:chOff x="823400" y="2258098"/>
            <a:chExt cx="4032000" cy="3707355"/>
          </a:xfrm>
        </p:grpSpPr>
        <p:grpSp>
          <p:nvGrpSpPr>
            <p:cNvPr id="67" name="Group 66"/>
            <p:cNvGrpSpPr>
              <a:grpSpLocks noChangeAspect="1"/>
            </p:cNvGrpSpPr>
            <p:nvPr userDrawn="1"/>
          </p:nvGrpSpPr>
          <p:grpSpPr>
            <a:xfrm>
              <a:off x="823400" y="2258098"/>
              <a:ext cx="4032000" cy="3707355"/>
              <a:chOff x="175501" y="1710599"/>
              <a:chExt cx="4659148" cy="4284000"/>
            </a:xfrm>
          </p:grpSpPr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2676372" y="2505712"/>
                <a:ext cx="2144322" cy="2144320"/>
              </a:xfrm>
              <a:prstGeom prst="ellipse">
                <a:avLst/>
              </a:prstGeom>
              <a:solidFill>
                <a:srgbClr val="421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2575506" y="1748134"/>
                <a:ext cx="2144322" cy="2144320"/>
              </a:xfrm>
              <a:prstGeom prst="ellipse">
                <a:avLst/>
              </a:prstGeom>
              <a:solidFill>
                <a:srgbClr val="421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862800" y="3576654"/>
                <a:ext cx="2144322" cy="2144320"/>
              </a:xfrm>
              <a:prstGeom prst="ellipse">
                <a:avLst/>
              </a:prstGeom>
              <a:solidFill>
                <a:srgbClr val="421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2085626" y="2353529"/>
                <a:ext cx="2144322" cy="2144320"/>
              </a:xfrm>
              <a:prstGeom prst="ellipse">
                <a:avLst/>
              </a:prstGeom>
              <a:solidFill>
                <a:srgbClr val="AA4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419417" y="2882748"/>
                <a:ext cx="2144322" cy="2144320"/>
              </a:xfrm>
              <a:prstGeom prst="ellipse">
                <a:avLst/>
              </a:prstGeom>
              <a:solidFill>
                <a:srgbClr val="AA4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693470" y="3419772"/>
                <a:ext cx="2144322" cy="2144320"/>
              </a:xfrm>
              <a:prstGeom prst="ellipse">
                <a:avLst/>
              </a:prstGeom>
              <a:solidFill>
                <a:srgbClr val="AA4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698740" y="2627241"/>
                <a:ext cx="2144322" cy="214432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254563" y="1756014"/>
                <a:ext cx="2144322" cy="214432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360753" y="2201346"/>
                <a:ext cx="2144322" cy="2144320"/>
              </a:xfrm>
              <a:prstGeom prst="ellipse">
                <a:avLst/>
              </a:prstGeom>
              <a:solidFill>
                <a:srgbClr val="FFE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356528" y="2732506"/>
                <a:ext cx="2459259" cy="2002872"/>
                <a:chOff x="7057686" y="2361921"/>
                <a:chExt cx="2890113" cy="2353771"/>
              </a:xfrm>
            </p:grpSpPr>
            <p:sp>
              <p:nvSpPr>
                <p:cNvPr id="80" name="Oval 79"/>
                <p:cNvSpPr>
                  <a:spLocks noChangeAspect="1"/>
                </p:cNvSpPr>
                <p:nvPr/>
              </p:nvSpPr>
              <p:spPr>
                <a:xfrm rot="498513">
                  <a:off x="7057686" y="2894500"/>
                  <a:ext cx="216000" cy="216000"/>
                </a:xfrm>
                <a:prstGeom prst="ellipse">
                  <a:avLst/>
                </a:prstGeom>
                <a:solidFill>
                  <a:srgbClr val="1D76B3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>
                <a:xfrm rot="20813605">
                  <a:off x="8087700" y="236635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>
                <a:xfrm>
                  <a:off x="7427550" y="342265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>
                <a:xfrm>
                  <a:off x="8831625" y="449969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>
                <a:xfrm rot="881836">
                  <a:off x="8265221" y="367825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>
                <a:xfrm rot="949393">
                  <a:off x="9731799" y="323828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 rot="719667">
                  <a:off x="9011625" y="306265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>
                  <a:spLocks noChangeAspect="1"/>
                </p:cNvSpPr>
                <p:nvPr/>
              </p:nvSpPr>
              <p:spPr>
                <a:xfrm>
                  <a:off x="7445763" y="431969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>
                  <a:stCxn id="81" idx="5"/>
                  <a:endCxn id="86" idx="1"/>
                </p:cNvCxnSpPr>
                <p:nvPr/>
              </p:nvCxnSpPr>
              <p:spPr>
                <a:xfrm>
                  <a:off x="8287396" y="2531411"/>
                  <a:ext cx="773399" cy="548668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" name="Straight Connector 88"/>
                <p:cNvCxnSpPr>
                  <a:stCxn id="81" idx="3"/>
                  <a:endCxn id="82" idx="7"/>
                </p:cNvCxnSpPr>
                <p:nvPr/>
              </p:nvCxnSpPr>
              <p:spPr>
                <a:xfrm flipH="1">
                  <a:off x="7611918" y="2566046"/>
                  <a:ext cx="526721" cy="888236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0" name="Straight Connector 89"/>
                <p:cNvCxnSpPr>
                  <a:stCxn id="81" idx="2"/>
                  <a:endCxn id="80" idx="7"/>
                </p:cNvCxnSpPr>
                <p:nvPr/>
              </p:nvCxnSpPr>
              <p:spPr>
                <a:xfrm flipH="1">
                  <a:off x="7252288" y="2498840"/>
                  <a:ext cx="838225" cy="439129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Straight Connector 90"/>
                <p:cNvCxnSpPr>
                  <a:stCxn id="82" idx="1"/>
                  <a:endCxn id="80" idx="5"/>
                </p:cNvCxnSpPr>
                <p:nvPr/>
              </p:nvCxnSpPr>
              <p:spPr>
                <a:xfrm flipH="1" flipV="1">
                  <a:off x="7230217" y="3089102"/>
                  <a:ext cx="228965" cy="365180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2" name="Straight Connector 91"/>
                <p:cNvCxnSpPr>
                  <a:stCxn id="82" idx="4"/>
                  <a:endCxn id="87" idx="0"/>
                </p:cNvCxnSpPr>
                <p:nvPr/>
              </p:nvCxnSpPr>
              <p:spPr>
                <a:xfrm>
                  <a:off x="7535550" y="3638650"/>
                  <a:ext cx="18213" cy="681042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" name="Straight Connector 92"/>
                <p:cNvCxnSpPr>
                  <a:stCxn id="82" idx="5"/>
                  <a:endCxn id="84" idx="2"/>
                </p:cNvCxnSpPr>
                <p:nvPr/>
              </p:nvCxnSpPr>
              <p:spPr>
                <a:xfrm>
                  <a:off x="7611918" y="3607018"/>
                  <a:ext cx="656837" cy="151833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4" name="Straight Connector 93"/>
                <p:cNvCxnSpPr>
                  <a:stCxn id="84" idx="7"/>
                  <a:endCxn id="86" idx="3"/>
                </p:cNvCxnSpPr>
                <p:nvPr/>
              </p:nvCxnSpPr>
              <p:spPr>
                <a:xfrm flipV="1">
                  <a:off x="8466466" y="3229480"/>
                  <a:ext cx="562588" cy="502278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5" name="Straight Connector 94"/>
                <p:cNvCxnSpPr>
                  <a:stCxn id="86" idx="7"/>
                  <a:endCxn id="98" idx="3"/>
                </p:cNvCxnSpPr>
                <p:nvPr/>
              </p:nvCxnSpPr>
              <p:spPr>
                <a:xfrm flipV="1">
                  <a:off x="9210196" y="2546289"/>
                  <a:ext cx="463661" cy="565531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6" name="Straight Connector 95"/>
                <p:cNvCxnSpPr>
                  <a:stCxn id="84" idx="5"/>
                  <a:endCxn id="83" idx="1"/>
                </p:cNvCxnSpPr>
                <p:nvPr/>
              </p:nvCxnSpPr>
              <p:spPr>
                <a:xfrm>
                  <a:off x="8427715" y="3879497"/>
                  <a:ext cx="435542" cy="651827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7" name="Straight Connector 96"/>
                <p:cNvCxnSpPr>
                  <a:stCxn id="84" idx="3"/>
                  <a:endCxn id="87" idx="7"/>
                </p:cNvCxnSpPr>
                <p:nvPr/>
              </p:nvCxnSpPr>
              <p:spPr>
                <a:xfrm flipH="1">
                  <a:off x="7630131" y="3840746"/>
                  <a:ext cx="649845" cy="510578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8" name="Oval 97"/>
                <p:cNvSpPr>
                  <a:spLocks noChangeAspect="1"/>
                </p:cNvSpPr>
                <p:nvPr/>
              </p:nvSpPr>
              <p:spPr>
                <a:xfrm>
                  <a:off x="9642225" y="2361921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9" name="Straight Connector 98"/>
                <p:cNvCxnSpPr>
                  <a:stCxn id="86" idx="6"/>
                  <a:endCxn id="85" idx="2"/>
                </p:cNvCxnSpPr>
                <p:nvPr/>
              </p:nvCxnSpPr>
              <p:spPr>
                <a:xfrm>
                  <a:off x="9225267" y="3193094"/>
                  <a:ext cx="510624" cy="123740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9" name="Freeform 78"/>
              <p:cNvSpPr/>
              <p:nvPr/>
            </p:nvSpPr>
            <p:spPr>
              <a:xfrm>
                <a:off x="175501" y="1710599"/>
                <a:ext cx="4659148" cy="4284000"/>
              </a:xfrm>
              <a:custGeom>
                <a:avLst/>
                <a:gdLst>
                  <a:gd name="connsiteX0" fmla="*/ 1212008 w 5475416"/>
                  <a:gd name="connsiteY0" fmla="*/ 1039917 h 5034547"/>
                  <a:gd name="connsiteX1" fmla="*/ 1212008 w 5475416"/>
                  <a:gd name="connsiteY1" fmla="*/ 4639917 h 5034547"/>
                  <a:gd name="connsiteX2" fmla="*/ 4812008 w 5475416"/>
                  <a:gd name="connsiteY2" fmla="*/ 4639917 h 5034547"/>
                  <a:gd name="connsiteX3" fmla="*/ 4812008 w 5475416"/>
                  <a:gd name="connsiteY3" fmla="*/ 1039917 h 5034547"/>
                  <a:gd name="connsiteX4" fmla="*/ 0 w 5475416"/>
                  <a:gd name="connsiteY4" fmla="*/ 0 h 5034547"/>
                  <a:gd name="connsiteX5" fmla="*/ 5475416 w 5475416"/>
                  <a:gd name="connsiteY5" fmla="*/ 0 h 5034547"/>
                  <a:gd name="connsiteX6" fmla="*/ 5475416 w 5475416"/>
                  <a:gd name="connsiteY6" fmla="*/ 5034547 h 5034547"/>
                  <a:gd name="connsiteX7" fmla="*/ 0 w 5475416"/>
                  <a:gd name="connsiteY7" fmla="*/ 5034547 h 503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416" h="5034547">
                    <a:moveTo>
                      <a:pt x="1212008" y="1039917"/>
                    </a:moveTo>
                    <a:lnTo>
                      <a:pt x="1212008" y="4639917"/>
                    </a:lnTo>
                    <a:lnTo>
                      <a:pt x="4812008" y="4639917"/>
                    </a:lnTo>
                    <a:lnTo>
                      <a:pt x="4812008" y="1039917"/>
                    </a:lnTo>
                    <a:close/>
                    <a:moveTo>
                      <a:pt x="0" y="0"/>
                    </a:moveTo>
                    <a:lnTo>
                      <a:pt x="5475416" y="0"/>
                    </a:lnTo>
                    <a:lnTo>
                      <a:pt x="5475416" y="5034547"/>
                    </a:lnTo>
                    <a:lnTo>
                      <a:pt x="0" y="50345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LM Sans 10" panose="00000500000000000000" pitchFamily="50" charset="0"/>
                </a:endParaRPr>
              </a:p>
            </p:txBody>
          </p:sp>
        </p:grpSp>
        <p:sp>
          <p:nvSpPr>
            <p:cNvPr id="68" name="Rectangle 67"/>
            <p:cNvSpPr>
              <a:spLocks noChangeAspect="1"/>
            </p:cNvSpPr>
            <p:nvPr userDrawn="1"/>
          </p:nvSpPr>
          <p:spPr>
            <a:xfrm>
              <a:off x="1716856" y="3019582"/>
              <a:ext cx="2646000" cy="26460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039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5D1E12E-A0BB-4E44-AC5F-AFF2CE204D8E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569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59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5D1E12E-A0BB-4E44-AC5F-AFF2CE204D8E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70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FF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8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812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FF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98439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878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FF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839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F212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19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ttGett_3entries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3673265"/>
            <a:ext cx="4697143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/>
            </a:lvl1pPr>
          </a:lstStyle>
          <a:p>
            <a:pPr marL="0" lvl="0"/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098034" y="3290330"/>
            <a:ext cx="490231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 smtClean="0"/>
              <a:t>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4645438"/>
            <a:ext cx="4697143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/>
            </a:lvl1pPr>
          </a:lstStyle>
          <a:p>
            <a:pPr marL="0" lvl="0"/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098034" y="4262503"/>
            <a:ext cx="490231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 smtClean="0"/>
              <a:t>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1" y="5617613"/>
            <a:ext cx="4697143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/>
            </a:lvl1pPr>
          </a:lstStyle>
          <a:p>
            <a:pPr marL="0" lvl="0"/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098034" y="5234678"/>
            <a:ext cx="490231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 smtClean="0"/>
              <a:t>Subtitle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2" y="2657332"/>
            <a:ext cx="3312719" cy="3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ttGett_ETH_Dres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3578" y="3460917"/>
            <a:ext cx="3476775" cy="432000"/>
          </a:xfrm>
        </p:spPr>
        <p:txBody>
          <a:bodyPr>
            <a:normAutofit/>
          </a:bodyPr>
          <a:lstStyle>
            <a:lvl1pPr marL="0" indent="0" algn="just">
              <a:buNone/>
              <a:defRPr sz="20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Romain Jacob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23577" y="4877133"/>
            <a:ext cx="3476775" cy="432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23577" y="5309133"/>
            <a:ext cx="3476775" cy="2251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523578" y="3892919"/>
            <a:ext cx="3476775" cy="40926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ETH Zurich</a:t>
            </a:r>
          </a:p>
        </p:txBody>
      </p:sp>
    </p:spTree>
    <p:extLst>
      <p:ext uri="{BB962C8B-B14F-4D97-AF65-F5344CB8AC3E}">
        <p14:creationId xmlns:p14="http://schemas.microsoft.com/office/powerpoint/2010/main" val="137304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TH_Dres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5826" y="3200250"/>
            <a:ext cx="9800351" cy="702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 names</a:t>
            </a:r>
            <a:br>
              <a:rPr lang="en-US" dirty="0" smtClean="0"/>
            </a:br>
            <a:r>
              <a:rPr lang="en-US" dirty="0" smtClean="0"/>
              <a:t>on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95826" y="4280252"/>
            <a:ext cx="9800351" cy="72120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Affiliations</a:t>
            </a:r>
            <a:br>
              <a:rPr lang="en-US" dirty="0" smtClean="0"/>
            </a:br>
            <a:r>
              <a:rPr lang="en-US" dirty="0" smtClean="0"/>
              <a:t>may be on two lines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1195826" y="5573890"/>
            <a:ext cx="3136900" cy="384111"/>
            <a:chOff x="440" y="3232"/>
            <a:chExt cx="4557" cy="744"/>
          </a:xfrm>
          <a:noFill/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0" y="3232"/>
              <a:ext cx="4557" cy="7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934" y="3448"/>
              <a:ext cx="451" cy="528"/>
            </a:xfrm>
            <a:custGeom>
              <a:avLst/>
              <a:gdLst>
                <a:gd name="T0" fmla="*/ 129 w 185"/>
                <a:gd name="T1" fmla="*/ 127 h 211"/>
                <a:gd name="T2" fmla="*/ 129 w 185"/>
                <a:gd name="T3" fmla="*/ 127 h 211"/>
                <a:gd name="T4" fmla="*/ 68 w 185"/>
                <a:gd name="T5" fmla="*/ 184 h 211"/>
                <a:gd name="T6" fmla="*/ 31 w 185"/>
                <a:gd name="T7" fmla="*/ 148 h 211"/>
                <a:gd name="T8" fmla="*/ 33 w 185"/>
                <a:gd name="T9" fmla="*/ 128 h 211"/>
                <a:gd name="T10" fmla="*/ 59 w 185"/>
                <a:gd name="T11" fmla="*/ 1 h 211"/>
                <a:gd name="T12" fmla="*/ 59 w 185"/>
                <a:gd name="T13" fmla="*/ 0 h 211"/>
                <a:gd name="T14" fmla="*/ 29 w 185"/>
                <a:gd name="T15" fmla="*/ 0 h 211"/>
                <a:gd name="T16" fmla="*/ 3 w 185"/>
                <a:gd name="T17" fmla="*/ 131 h 211"/>
                <a:gd name="T18" fmla="*/ 2 w 185"/>
                <a:gd name="T19" fmla="*/ 133 h 211"/>
                <a:gd name="T20" fmla="*/ 0 w 185"/>
                <a:gd name="T21" fmla="*/ 152 h 211"/>
                <a:gd name="T22" fmla="*/ 58 w 185"/>
                <a:gd name="T23" fmla="*/ 211 h 211"/>
                <a:gd name="T24" fmla="*/ 118 w 185"/>
                <a:gd name="T25" fmla="*/ 186 h 211"/>
                <a:gd name="T26" fmla="*/ 114 w 185"/>
                <a:gd name="T27" fmla="*/ 207 h 211"/>
                <a:gd name="T28" fmla="*/ 114 w 185"/>
                <a:gd name="T29" fmla="*/ 208 h 211"/>
                <a:gd name="T30" fmla="*/ 143 w 185"/>
                <a:gd name="T31" fmla="*/ 208 h 211"/>
                <a:gd name="T32" fmla="*/ 185 w 185"/>
                <a:gd name="T33" fmla="*/ 1 h 211"/>
                <a:gd name="T34" fmla="*/ 185 w 185"/>
                <a:gd name="T35" fmla="*/ 0 h 211"/>
                <a:gd name="T36" fmla="*/ 154 w 185"/>
                <a:gd name="T37" fmla="*/ 0 h 211"/>
                <a:gd name="T38" fmla="*/ 129 w 185"/>
                <a:gd name="T39" fmla="*/ 12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11">
                  <a:moveTo>
                    <a:pt x="129" y="127"/>
                  </a:moveTo>
                  <a:lnTo>
                    <a:pt x="129" y="127"/>
                  </a:lnTo>
                  <a:cubicBezTo>
                    <a:pt x="118" y="181"/>
                    <a:pt x="77" y="184"/>
                    <a:pt x="68" y="184"/>
                  </a:cubicBezTo>
                  <a:cubicBezTo>
                    <a:pt x="45" y="184"/>
                    <a:pt x="31" y="170"/>
                    <a:pt x="31" y="148"/>
                  </a:cubicBezTo>
                  <a:cubicBezTo>
                    <a:pt x="31" y="142"/>
                    <a:pt x="32" y="135"/>
                    <a:pt x="33" y="128"/>
                  </a:cubicBezTo>
                  <a:lnTo>
                    <a:pt x="59" y="1"/>
                  </a:lnTo>
                  <a:lnTo>
                    <a:pt x="59" y="0"/>
                  </a:lnTo>
                  <a:lnTo>
                    <a:pt x="29" y="0"/>
                  </a:lnTo>
                  <a:lnTo>
                    <a:pt x="3" y="131"/>
                  </a:lnTo>
                  <a:lnTo>
                    <a:pt x="2" y="133"/>
                  </a:lnTo>
                  <a:cubicBezTo>
                    <a:pt x="1" y="139"/>
                    <a:pt x="0" y="145"/>
                    <a:pt x="0" y="152"/>
                  </a:cubicBezTo>
                  <a:cubicBezTo>
                    <a:pt x="0" y="187"/>
                    <a:pt x="23" y="211"/>
                    <a:pt x="58" y="211"/>
                  </a:cubicBezTo>
                  <a:cubicBezTo>
                    <a:pt x="83" y="211"/>
                    <a:pt x="103" y="202"/>
                    <a:pt x="118" y="186"/>
                  </a:cubicBezTo>
                  <a:lnTo>
                    <a:pt x="114" y="207"/>
                  </a:lnTo>
                  <a:lnTo>
                    <a:pt x="114" y="208"/>
                  </a:lnTo>
                  <a:lnTo>
                    <a:pt x="143" y="208"/>
                  </a:lnTo>
                  <a:lnTo>
                    <a:pt x="185" y="1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3448" y="3443"/>
              <a:ext cx="412" cy="526"/>
            </a:xfrm>
            <a:custGeom>
              <a:avLst/>
              <a:gdLst>
                <a:gd name="T0" fmla="*/ 124 w 169"/>
                <a:gd name="T1" fmla="*/ 0 h 210"/>
                <a:gd name="T2" fmla="*/ 124 w 169"/>
                <a:gd name="T3" fmla="*/ 0 h 210"/>
                <a:gd name="T4" fmla="*/ 67 w 169"/>
                <a:gd name="T5" fmla="*/ 26 h 210"/>
                <a:gd name="T6" fmla="*/ 71 w 169"/>
                <a:gd name="T7" fmla="*/ 3 h 210"/>
                <a:gd name="T8" fmla="*/ 72 w 169"/>
                <a:gd name="T9" fmla="*/ 2 h 210"/>
                <a:gd name="T10" fmla="*/ 42 w 169"/>
                <a:gd name="T11" fmla="*/ 2 h 210"/>
                <a:gd name="T12" fmla="*/ 1 w 169"/>
                <a:gd name="T13" fmla="*/ 209 h 210"/>
                <a:gd name="T14" fmla="*/ 0 w 169"/>
                <a:gd name="T15" fmla="*/ 210 h 210"/>
                <a:gd name="T16" fmla="*/ 31 w 169"/>
                <a:gd name="T17" fmla="*/ 210 h 210"/>
                <a:gd name="T18" fmla="*/ 56 w 169"/>
                <a:gd name="T19" fmla="*/ 83 h 210"/>
                <a:gd name="T20" fmla="*/ 115 w 169"/>
                <a:gd name="T21" fmla="*/ 27 h 210"/>
                <a:gd name="T22" fmla="*/ 144 w 169"/>
                <a:gd name="T23" fmla="*/ 41 h 210"/>
                <a:gd name="T24" fmla="*/ 145 w 169"/>
                <a:gd name="T25" fmla="*/ 42 h 210"/>
                <a:gd name="T26" fmla="*/ 169 w 169"/>
                <a:gd name="T27" fmla="*/ 20 h 210"/>
                <a:gd name="T28" fmla="*/ 169 w 169"/>
                <a:gd name="T29" fmla="*/ 19 h 210"/>
                <a:gd name="T30" fmla="*/ 124 w 16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210">
                  <a:moveTo>
                    <a:pt x="124" y="0"/>
                  </a:moveTo>
                  <a:lnTo>
                    <a:pt x="124" y="0"/>
                  </a:lnTo>
                  <a:cubicBezTo>
                    <a:pt x="101" y="0"/>
                    <a:pt x="80" y="9"/>
                    <a:pt x="67" y="26"/>
                  </a:cubicBezTo>
                  <a:lnTo>
                    <a:pt x="71" y="3"/>
                  </a:lnTo>
                  <a:lnTo>
                    <a:pt x="72" y="2"/>
                  </a:lnTo>
                  <a:lnTo>
                    <a:pt x="42" y="2"/>
                  </a:lnTo>
                  <a:lnTo>
                    <a:pt x="1" y="209"/>
                  </a:lnTo>
                  <a:lnTo>
                    <a:pt x="0" y="210"/>
                  </a:lnTo>
                  <a:lnTo>
                    <a:pt x="31" y="210"/>
                  </a:lnTo>
                  <a:lnTo>
                    <a:pt x="56" y="83"/>
                  </a:lnTo>
                  <a:cubicBezTo>
                    <a:pt x="62" y="50"/>
                    <a:pt x="87" y="27"/>
                    <a:pt x="115" y="27"/>
                  </a:cubicBezTo>
                  <a:cubicBezTo>
                    <a:pt x="128" y="27"/>
                    <a:pt x="137" y="32"/>
                    <a:pt x="144" y="41"/>
                  </a:cubicBezTo>
                  <a:lnTo>
                    <a:pt x="145" y="42"/>
                  </a:lnTo>
                  <a:lnTo>
                    <a:pt x="169" y="20"/>
                  </a:lnTo>
                  <a:lnTo>
                    <a:pt x="169" y="19"/>
                  </a:lnTo>
                  <a:cubicBezTo>
                    <a:pt x="158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437" y="3448"/>
              <a:ext cx="451" cy="521"/>
            </a:xfrm>
            <a:custGeom>
              <a:avLst/>
              <a:gdLst>
                <a:gd name="T0" fmla="*/ 39 w 185"/>
                <a:gd name="T1" fmla="*/ 27 h 208"/>
                <a:gd name="T2" fmla="*/ 39 w 185"/>
                <a:gd name="T3" fmla="*/ 27 h 208"/>
                <a:gd name="T4" fmla="*/ 39 w 185"/>
                <a:gd name="T5" fmla="*/ 27 h 208"/>
                <a:gd name="T6" fmla="*/ 142 w 185"/>
                <a:gd name="T7" fmla="*/ 27 h 208"/>
                <a:gd name="T8" fmla="*/ 5 w 185"/>
                <a:gd name="T9" fmla="*/ 183 h 208"/>
                <a:gd name="T10" fmla="*/ 5 w 185"/>
                <a:gd name="T11" fmla="*/ 183 h 208"/>
                <a:gd name="T12" fmla="*/ 0 w 185"/>
                <a:gd name="T13" fmla="*/ 208 h 208"/>
                <a:gd name="T14" fmla="*/ 146 w 185"/>
                <a:gd name="T15" fmla="*/ 208 h 208"/>
                <a:gd name="T16" fmla="*/ 151 w 185"/>
                <a:gd name="T17" fmla="*/ 181 h 208"/>
                <a:gd name="T18" fmla="*/ 42 w 185"/>
                <a:gd name="T19" fmla="*/ 181 h 208"/>
                <a:gd name="T20" fmla="*/ 179 w 185"/>
                <a:gd name="T21" fmla="*/ 26 h 208"/>
                <a:gd name="T22" fmla="*/ 180 w 185"/>
                <a:gd name="T23" fmla="*/ 26 h 208"/>
                <a:gd name="T24" fmla="*/ 185 w 185"/>
                <a:gd name="T25" fmla="*/ 0 h 208"/>
                <a:gd name="T26" fmla="*/ 44 w 185"/>
                <a:gd name="T27" fmla="*/ 0 h 208"/>
                <a:gd name="T28" fmla="*/ 39 w 185"/>
                <a:gd name="T29" fmla="*/ 2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208">
                  <a:moveTo>
                    <a:pt x="39" y="27"/>
                  </a:moveTo>
                  <a:lnTo>
                    <a:pt x="39" y="27"/>
                  </a:lnTo>
                  <a:lnTo>
                    <a:pt x="39" y="27"/>
                  </a:lnTo>
                  <a:lnTo>
                    <a:pt x="142" y="27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0" y="208"/>
                  </a:lnTo>
                  <a:lnTo>
                    <a:pt x="146" y="208"/>
                  </a:lnTo>
                  <a:lnTo>
                    <a:pt x="151" y="181"/>
                  </a:lnTo>
                  <a:lnTo>
                    <a:pt x="42" y="181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0"/>
                  </a:lnTo>
                  <a:lnTo>
                    <a:pt x="44" y="0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3870" y="3448"/>
              <a:ext cx="175" cy="521"/>
            </a:xfrm>
            <a:custGeom>
              <a:avLst/>
              <a:gdLst>
                <a:gd name="T0" fmla="*/ 0 w 72"/>
                <a:gd name="T1" fmla="*/ 207 h 208"/>
                <a:gd name="T2" fmla="*/ 0 w 72"/>
                <a:gd name="T3" fmla="*/ 207 h 208"/>
                <a:gd name="T4" fmla="*/ 0 w 72"/>
                <a:gd name="T5" fmla="*/ 208 h 208"/>
                <a:gd name="T6" fmla="*/ 30 w 72"/>
                <a:gd name="T7" fmla="*/ 208 h 208"/>
                <a:gd name="T8" fmla="*/ 72 w 72"/>
                <a:gd name="T9" fmla="*/ 0 h 208"/>
                <a:gd name="T10" fmla="*/ 42 w 72"/>
                <a:gd name="T11" fmla="*/ 0 h 208"/>
                <a:gd name="T12" fmla="*/ 0 w 72"/>
                <a:gd name="T13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8">
                  <a:moveTo>
                    <a:pt x="0" y="207"/>
                  </a:moveTo>
                  <a:lnTo>
                    <a:pt x="0" y="207"/>
                  </a:lnTo>
                  <a:lnTo>
                    <a:pt x="0" y="208"/>
                  </a:lnTo>
                  <a:lnTo>
                    <a:pt x="30" y="208"/>
                  </a:lnTo>
                  <a:lnTo>
                    <a:pt x="72" y="0"/>
                  </a:lnTo>
                  <a:lnTo>
                    <a:pt x="42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559" y="3215"/>
              <a:ext cx="451" cy="754"/>
            </a:xfrm>
            <a:custGeom>
              <a:avLst/>
              <a:gdLst>
                <a:gd name="T0" fmla="*/ 127 w 185"/>
                <a:gd name="T1" fmla="*/ 91 h 301"/>
                <a:gd name="T2" fmla="*/ 127 w 185"/>
                <a:gd name="T3" fmla="*/ 91 h 301"/>
                <a:gd name="T4" fmla="*/ 68 w 185"/>
                <a:gd name="T5" fmla="*/ 114 h 301"/>
                <a:gd name="T6" fmla="*/ 91 w 185"/>
                <a:gd name="T7" fmla="*/ 0 h 301"/>
                <a:gd name="T8" fmla="*/ 61 w 185"/>
                <a:gd name="T9" fmla="*/ 0 h 301"/>
                <a:gd name="T10" fmla="*/ 0 w 185"/>
                <a:gd name="T11" fmla="*/ 301 h 301"/>
                <a:gd name="T12" fmla="*/ 31 w 185"/>
                <a:gd name="T13" fmla="*/ 301 h 301"/>
                <a:gd name="T14" fmla="*/ 56 w 185"/>
                <a:gd name="T15" fmla="*/ 174 h 301"/>
                <a:gd name="T16" fmla="*/ 117 w 185"/>
                <a:gd name="T17" fmla="*/ 118 h 301"/>
                <a:gd name="T18" fmla="*/ 153 w 185"/>
                <a:gd name="T19" fmla="*/ 154 h 301"/>
                <a:gd name="T20" fmla="*/ 151 w 185"/>
                <a:gd name="T21" fmla="*/ 173 h 301"/>
                <a:gd name="T22" fmla="*/ 126 w 185"/>
                <a:gd name="T23" fmla="*/ 301 h 301"/>
                <a:gd name="T24" fmla="*/ 156 w 185"/>
                <a:gd name="T25" fmla="*/ 301 h 301"/>
                <a:gd name="T26" fmla="*/ 182 w 185"/>
                <a:gd name="T27" fmla="*/ 170 h 301"/>
                <a:gd name="T28" fmla="*/ 185 w 185"/>
                <a:gd name="T29" fmla="*/ 150 h 301"/>
                <a:gd name="T30" fmla="*/ 127 w 185"/>
                <a:gd name="T31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01">
                  <a:moveTo>
                    <a:pt x="127" y="91"/>
                  </a:moveTo>
                  <a:lnTo>
                    <a:pt x="127" y="91"/>
                  </a:lnTo>
                  <a:cubicBezTo>
                    <a:pt x="102" y="91"/>
                    <a:pt x="83" y="99"/>
                    <a:pt x="68" y="114"/>
                  </a:cubicBezTo>
                  <a:lnTo>
                    <a:pt x="91" y="0"/>
                  </a:lnTo>
                  <a:lnTo>
                    <a:pt x="61" y="0"/>
                  </a:lnTo>
                  <a:lnTo>
                    <a:pt x="0" y="301"/>
                  </a:lnTo>
                  <a:lnTo>
                    <a:pt x="31" y="301"/>
                  </a:lnTo>
                  <a:lnTo>
                    <a:pt x="56" y="174"/>
                  </a:lnTo>
                  <a:cubicBezTo>
                    <a:pt x="67" y="120"/>
                    <a:pt x="108" y="118"/>
                    <a:pt x="117" y="118"/>
                  </a:cubicBezTo>
                  <a:cubicBezTo>
                    <a:pt x="140" y="118"/>
                    <a:pt x="153" y="131"/>
                    <a:pt x="153" y="154"/>
                  </a:cubicBezTo>
                  <a:cubicBezTo>
                    <a:pt x="153" y="159"/>
                    <a:pt x="153" y="166"/>
                    <a:pt x="151" y="173"/>
                  </a:cubicBezTo>
                  <a:lnTo>
                    <a:pt x="126" y="301"/>
                  </a:lnTo>
                  <a:lnTo>
                    <a:pt x="156" y="301"/>
                  </a:lnTo>
                  <a:lnTo>
                    <a:pt x="182" y="170"/>
                  </a:lnTo>
                  <a:cubicBezTo>
                    <a:pt x="184" y="163"/>
                    <a:pt x="185" y="157"/>
                    <a:pt x="185" y="150"/>
                  </a:cubicBezTo>
                  <a:cubicBezTo>
                    <a:pt x="185" y="115"/>
                    <a:pt x="161" y="91"/>
                    <a:pt x="127" y="9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4116" y="3443"/>
              <a:ext cx="411" cy="533"/>
            </a:xfrm>
            <a:custGeom>
              <a:avLst/>
              <a:gdLst>
                <a:gd name="T0" fmla="*/ 109 w 169"/>
                <a:gd name="T1" fmla="*/ 0 h 213"/>
                <a:gd name="T2" fmla="*/ 109 w 169"/>
                <a:gd name="T3" fmla="*/ 0 h 213"/>
                <a:gd name="T4" fmla="*/ 3 w 169"/>
                <a:gd name="T5" fmla="*/ 106 h 213"/>
                <a:gd name="T6" fmla="*/ 0 w 169"/>
                <a:gd name="T7" fmla="*/ 138 h 213"/>
                <a:gd name="T8" fmla="*/ 73 w 169"/>
                <a:gd name="T9" fmla="*/ 213 h 213"/>
                <a:gd name="T10" fmla="*/ 142 w 169"/>
                <a:gd name="T11" fmla="*/ 183 h 213"/>
                <a:gd name="T12" fmla="*/ 142 w 169"/>
                <a:gd name="T13" fmla="*/ 183 h 213"/>
                <a:gd name="T14" fmla="*/ 125 w 169"/>
                <a:gd name="T15" fmla="*/ 162 h 213"/>
                <a:gd name="T16" fmla="*/ 125 w 169"/>
                <a:gd name="T17" fmla="*/ 162 h 213"/>
                <a:gd name="T18" fmla="*/ 124 w 169"/>
                <a:gd name="T19" fmla="*/ 162 h 213"/>
                <a:gd name="T20" fmla="*/ 75 w 169"/>
                <a:gd name="T21" fmla="*/ 186 h 213"/>
                <a:gd name="T22" fmla="*/ 30 w 169"/>
                <a:gd name="T23" fmla="*/ 137 h 213"/>
                <a:gd name="T24" fmla="*/ 34 w 169"/>
                <a:gd name="T25" fmla="*/ 106 h 213"/>
                <a:gd name="T26" fmla="*/ 60 w 169"/>
                <a:gd name="T27" fmla="*/ 47 h 213"/>
                <a:gd name="T28" fmla="*/ 106 w 169"/>
                <a:gd name="T29" fmla="*/ 27 h 213"/>
                <a:gd name="T30" fmla="*/ 146 w 169"/>
                <a:gd name="T31" fmla="*/ 50 h 213"/>
                <a:gd name="T32" fmla="*/ 146 w 169"/>
                <a:gd name="T33" fmla="*/ 50 h 213"/>
                <a:gd name="T34" fmla="*/ 168 w 169"/>
                <a:gd name="T35" fmla="*/ 31 h 213"/>
                <a:gd name="T36" fmla="*/ 169 w 169"/>
                <a:gd name="T37" fmla="*/ 31 h 213"/>
                <a:gd name="T38" fmla="*/ 169 w 169"/>
                <a:gd name="T39" fmla="*/ 31 h 213"/>
                <a:gd name="T40" fmla="*/ 109 w 169"/>
                <a:gd name="T4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213">
                  <a:moveTo>
                    <a:pt x="109" y="0"/>
                  </a:moveTo>
                  <a:lnTo>
                    <a:pt x="109" y="0"/>
                  </a:lnTo>
                  <a:cubicBezTo>
                    <a:pt x="54" y="0"/>
                    <a:pt x="15" y="39"/>
                    <a:pt x="3" y="106"/>
                  </a:cubicBezTo>
                  <a:cubicBezTo>
                    <a:pt x="1" y="117"/>
                    <a:pt x="0" y="130"/>
                    <a:pt x="0" y="138"/>
                  </a:cubicBezTo>
                  <a:cubicBezTo>
                    <a:pt x="0" y="184"/>
                    <a:pt x="28" y="213"/>
                    <a:pt x="73" y="213"/>
                  </a:cubicBezTo>
                  <a:cubicBezTo>
                    <a:pt x="99" y="213"/>
                    <a:pt x="123" y="202"/>
                    <a:pt x="142" y="183"/>
                  </a:cubicBezTo>
                  <a:lnTo>
                    <a:pt x="142" y="183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4" y="162"/>
                  </a:lnTo>
                  <a:cubicBezTo>
                    <a:pt x="108" y="179"/>
                    <a:pt x="94" y="186"/>
                    <a:pt x="75" y="186"/>
                  </a:cubicBezTo>
                  <a:cubicBezTo>
                    <a:pt x="53" y="186"/>
                    <a:pt x="30" y="173"/>
                    <a:pt x="30" y="137"/>
                  </a:cubicBezTo>
                  <a:cubicBezTo>
                    <a:pt x="30" y="126"/>
                    <a:pt x="32" y="117"/>
                    <a:pt x="34" y="106"/>
                  </a:cubicBezTo>
                  <a:cubicBezTo>
                    <a:pt x="37" y="88"/>
                    <a:pt x="44" y="64"/>
                    <a:pt x="60" y="47"/>
                  </a:cubicBezTo>
                  <a:cubicBezTo>
                    <a:pt x="73" y="34"/>
                    <a:pt x="88" y="27"/>
                    <a:pt x="106" y="27"/>
                  </a:cubicBezTo>
                  <a:cubicBezTo>
                    <a:pt x="124" y="27"/>
                    <a:pt x="135" y="33"/>
                    <a:pt x="146" y="50"/>
                  </a:cubicBezTo>
                  <a:lnTo>
                    <a:pt x="146" y="50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9" y="31"/>
                  </a:lnTo>
                  <a:cubicBezTo>
                    <a:pt x="153" y="9"/>
                    <a:pt x="135" y="0"/>
                    <a:pt x="109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999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3283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085" y="3215"/>
              <a:ext cx="93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1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1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40" y="3215"/>
              <a:ext cx="1951" cy="754"/>
            </a:xfrm>
            <a:custGeom>
              <a:avLst/>
              <a:gdLst>
                <a:gd name="T0" fmla="*/ 683 w 801"/>
                <a:gd name="T1" fmla="*/ 116 h 301"/>
                <a:gd name="T2" fmla="*/ 683 w 801"/>
                <a:gd name="T3" fmla="*/ 116 h 301"/>
                <a:gd name="T4" fmla="*/ 615 w 801"/>
                <a:gd name="T5" fmla="*/ 116 h 301"/>
                <a:gd name="T6" fmla="*/ 638 w 801"/>
                <a:gd name="T7" fmla="*/ 0 h 301"/>
                <a:gd name="T8" fmla="*/ 60 w 801"/>
                <a:gd name="T9" fmla="*/ 0 h 301"/>
                <a:gd name="T10" fmla="*/ 0 w 801"/>
                <a:gd name="T11" fmla="*/ 301 h 301"/>
                <a:gd name="T12" fmla="*/ 230 w 801"/>
                <a:gd name="T13" fmla="*/ 301 h 301"/>
                <a:gd name="T14" fmla="*/ 245 w 801"/>
                <a:gd name="T15" fmla="*/ 225 h 301"/>
                <a:gd name="T16" fmla="*/ 109 w 801"/>
                <a:gd name="T17" fmla="*/ 225 h 301"/>
                <a:gd name="T18" fmla="*/ 117 w 801"/>
                <a:gd name="T19" fmla="*/ 184 h 301"/>
                <a:gd name="T20" fmla="*/ 253 w 801"/>
                <a:gd name="T21" fmla="*/ 184 h 301"/>
                <a:gd name="T22" fmla="*/ 267 w 801"/>
                <a:gd name="T23" fmla="*/ 116 h 301"/>
                <a:gd name="T24" fmla="*/ 131 w 801"/>
                <a:gd name="T25" fmla="*/ 116 h 301"/>
                <a:gd name="T26" fmla="*/ 139 w 801"/>
                <a:gd name="T27" fmla="*/ 74 h 301"/>
                <a:gd name="T28" fmla="*/ 355 w 801"/>
                <a:gd name="T29" fmla="*/ 74 h 301"/>
                <a:gd name="T30" fmla="*/ 309 w 801"/>
                <a:gd name="T31" fmla="*/ 301 h 301"/>
                <a:gd name="T32" fmla="*/ 404 w 801"/>
                <a:gd name="T33" fmla="*/ 301 h 301"/>
                <a:gd name="T34" fmla="*/ 449 w 801"/>
                <a:gd name="T35" fmla="*/ 74 h 301"/>
                <a:gd name="T36" fmla="*/ 529 w 801"/>
                <a:gd name="T37" fmla="*/ 74 h 301"/>
                <a:gd name="T38" fmla="*/ 483 w 801"/>
                <a:gd name="T39" fmla="*/ 301 h 301"/>
                <a:gd name="T40" fmla="*/ 578 w 801"/>
                <a:gd name="T41" fmla="*/ 301 h 301"/>
                <a:gd name="T42" fmla="*/ 601 w 801"/>
                <a:gd name="T43" fmla="*/ 184 h 301"/>
                <a:gd name="T44" fmla="*/ 669 w 801"/>
                <a:gd name="T45" fmla="*/ 184 h 301"/>
                <a:gd name="T46" fmla="*/ 646 w 801"/>
                <a:gd name="T47" fmla="*/ 301 h 301"/>
                <a:gd name="T48" fmla="*/ 740 w 801"/>
                <a:gd name="T49" fmla="*/ 301 h 301"/>
                <a:gd name="T50" fmla="*/ 801 w 801"/>
                <a:gd name="T51" fmla="*/ 0 h 301"/>
                <a:gd name="T52" fmla="*/ 706 w 801"/>
                <a:gd name="T53" fmla="*/ 0 h 301"/>
                <a:gd name="T54" fmla="*/ 683 w 801"/>
                <a:gd name="T55" fmla="*/ 11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1" h="301">
                  <a:moveTo>
                    <a:pt x="683" y="116"/>
                  </a:moveTo>
                  <a:lnTo>
                    <a:pt x="683" y="116"/>
                  </a:lnTo>
                  <a:lnTo>
                    <a:pt x="615" y="116"/>
                  </a:lnTo>
                  <a:lnTo>
                    <a:pt x="638" y="0"/>
                  </a:lnTo>
                  <a:lnTo>
                    <a:pt x="60" y="0"/>
                  </a:lnTo>
                  <a:lnTo>
                    <a:pt x="0" y="301"/>
                  </a:lnTo>
                  <a:lnTo>
                    <a:pt x="230" y="301"/>
                  </a:lnTo>
                  <a:lnTo>
                    <a:pt x="245" y="225"/>
                  </a:lnTo>
                  <a:lnTo>
                    <a:pt x="109" y="225"/>
                  </a:lnTo>
                  <a:lnTo>
                    <a:pt x="117" y="184"/>
                  </a:lnTo>
                  <a:lnTo>
                    <a:pt x="253" y="184"/>
                  </a:lnTo>
                  <a:lnTo>
                    <a:pt x="267" y="116"/>
                  </a:lnTo>
                  <a:lnTo>
                    <a:pt x="131" y="116"/>
                  </a:lnTo>
                  <a:lnTo>
                    <a:pt x="139" y="74"/>
                  </a:lnTo>
                  <a:lnTo>
                    <a:pt x="355" y="74"/>
                  </a:lnTo>
                  <a:lnTo>
                    <a:pt x="309" y="301"/>
                  </a:lnTo>
                  <a:lnTo>
                    <a:pt x="404" y="301"/>
                  </a:lnTo>
                  <a:lnTo>
                    <a:pt x="449" y="74"/>
                  </a:lnTo>
                  <a:lnTo>
                    <a:pt x="529" y="74"/>
                  </a:lnTo>
                  <a:lnTo>
                    <a:pt x="483" y="301"/>
                  </a:lnTo>
                  <a:lnTo>
                    <a:pt x="578" y="301"/>
                  </a:lnTo>
                  <a:lnTo>
                    <a:pt x="601" y="184"/>
                  </a:lnTo>
                  <a:lnTo>
                    <a:pt x="669" y="184"/>
                  </a:lnTo>
                  <a:lnTo>
                    <a:pt x="646" y="301"/>
                  </a:lnTo>
                  <a:lnTo>
                    <a:pt x="740" y="301"/>
                  </a:lnTo>
                  <a:lnTo>
                    <a:pt x="801" y="0"/>
                  </a:lnTo>
                  <a:lnTo>
                    <a:pt x="706" y="0"/>
                  </a:lnTo>
                  <a:lnTo>
                    <a:pt x="683" y="11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026" name="Picture 2" descr="Logo TU Dresden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55" y="5361451"/>
            <a:ext cx="2724300" cy="5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2044827"/>
            <a:ext cx="4645500" cy="4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44600" y="2044827"/>
            <a:ext cx="5376000" cy="427317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6902"/>
            <a:ext cx="10515600" cy="5580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745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002" y="2881203"/>
            <a:ext cx="9800351" cy="702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 names</a:t>
            </a:r>
            <a:br>
              <a:rPr lang="en-US" dirty="0" smtClean="0"/>
            </a:br>
            <a:r>
              <a:rPr lang="en-US" dirty="0" smtClean="0"/>
              <a:t>on two 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002" y="3961204"/>
            <a:ext cx="9800351" cy="72120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Affiliations</a:t>
            </a:r>
            <a:br>
              <a:rPr lang="en-US" dirty="0" smtClean="0"/>
            </a:br>
            <a:r>
              <a:rPr lang="en-US" dirty="0" smtClean="0"/>
              <a:t>may be on two lines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1981201"/>
            <a:ext cx="12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3601203"/>
            <a:ext cx="12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10992000" y="5958000"/>
            <a:ext cx="12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197537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318000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1451000" y="6308727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508375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451000" y="0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3539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5535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026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39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975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69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42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42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0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0912" y="5808623"/>
            <a:ext cx="2351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20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38" r:id="rId12"/>
    <p:sldLayoutId id="2147483772" r:id="rId13"/>
    <p:sldLayoutId id="2147483747" r:id="rId14"/>
    <p:sldLayoutId id="2147483769" r:id="rId15"/>
    <p:sldLayoutId id="2147483734" r:id="rId16"/>
    <p:sldLayoutId id="2147483729" r:id="rId17"/>
    <p:sldLayoutId id="2147483770" r:id="rId18"/>
    <p:sldLayoutId id="2147483735" r:id="rId19"/>
    <p:sldLayoutId id="2147483737" r:id="rId20"/>
    <p:sldLayoutId id="2147483736" r:id="rId21"/>
    <p:sldLayoutId id="2147483771" r:id="rId22"/>
    <p:sldLayoutId id="2147483691" r:id="rId23"/>
    <p:sldLayoutId id="2147483688" r:id="rId24"/>
    <p:sldLayoutId id="2147483668" r:id="rId25"/>
    <p:sldLayoutId id="2147483670" r:id="rId26"/>
    <p:sldLayoutId id="2147483664" r:id="rId27"/>
    <p:sldLayoutId id="2147483667" r:id="rId28"/>
    <p:sldLayoutId id="2147483665" r:id="rId29"/>
    <p:sldLayoutId id="2147483773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electricity-prod-source-stacke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a.org/energy-system/buildings/data-centres-and-data-transmission-networks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a.org/energy-system/buildings/data-centres-and-data-transmission-networks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clicklca.com/life-cycle-assessment-explained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greensoftware.foundation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csson.com/en/reports-and-papers/industrylab/reports/a-quick-guide-to-your-digital-carbon-footprin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csson.com/en/reports-and-papers/industrylab/reports/a-quick-guide-to-your-digital-carbon-footprin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a.org/energy-system/buildings/data-centres-and-data-transmission-networks" TargetMode="Externa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icorps.com/determining-the-useful-life-of-your-it-network" TargetMode="External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icorps.com/determining-the-useful-life-of-your-it-network" TargetMode="External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xtec.com/blog/network-hardware-failures-shocking-truth/" TargetMode="External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s://www.cxtec.com/blog/network-hardware-failures-shocking-truth/" TargetMode="External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r@ethz.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reading.ac.uk/planet/climate-resources/climate-stripes" TargetMode="External"/><Relationship Id="rId4" Type="http://schemas.openxmlformats.org/officeDocument/2006/relationships/hyperlink" Target="mailto:lvanbever@ethz.c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T</a:t>
            </a:r>
            <a:r>
              <a:rPr lang="en-150" dirty="0">
                <a:solidFill>
                  <a:srgbClr val="BFBFBF"/>
                </a:solidFill>
              </a:rPr>
              <a:t>omorrow’s Internet must </a:t>
            </a:r>
            <a:br>
              <a:rPr lang="en-150" dirty="0">
                <a:solidFill>
                  <a:srgbClr val="BFBFBF"/>
                </a:solidFill>
              </a:rPr>
            </a:br>
            <a:r>
              <a:rPr lang="en-150" b="1" dirty="0"/>
              <a:t>sleep more  </a:t>
            </a:r>
            <a:r>
              <a:rPr lang="en-150" dirty="0">
                <a:solidFill>
                  <a:srgbClr val="BFBFBF"/>
                </a:solidFill>
              </a:rPr>
              <a:t>and  </a:t>
            </a:r>
            <a:r>
              <a:rPr lang="en-150" b="1" dirty="0"/>
              <a:t>grow old</a:t>
            </a:r>
            <a:endParaRPr lang="de-C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54754" y="4692479"/>
            <a:ext cx="894476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CH" sz="2000" dirty="0" smtClean="0">
                <a:solidFill>
                  <a:schemeClr val="bg1"/>
                </a:solidFill>
              </a:rPr>
              <a:t>RIPE 87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4754" y="3729022"/>
            <a:ext cx="21287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en-150" sz="2000" dirty="0" smtClean="0">
                <a:solidFill>
                  <a:srgbClr val="FFFD00"/>
                </a:solidFill>
              </a:rPr>
              <a:t>nsg.ee.ethz.ch</a:t>
            </a:r>
            <a:r>
              <a:rPr lang="en-150" sz="2000" dirty="0" smtClean="0">
                <a:solidFill>
                  <a:srgbClr val="BFBFBF"/>
                </a:solidFill>
              </a:rPr>
              <a:t>	</a:t>
            </a:r>
            <a:r>
              <a:rPr lang="en-150" sz="2000" dirty="0" smtClean="0">
                <a:solidFill>
                  <a:srgbClr val="BFBFB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@</a:t>
            </a:r>
            <a:r>
              <a:rPr lang="en-150" sz="2000" dirty="0" smtClean="0">
                <a:solidFill>
                  <a:srgbClr val="BFBFBF"/>
                </a:solidFill>
              </a:rPr>
              <a:t> 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1116" y="3364183"/>
            <a:ext cx="19043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Laurent Vanbever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1116" y="3729022"/>
            <a:ext cx="1590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ETH Zürich 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754" y="3364183"/>
            <a:ext cx="15196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Romain Jacob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1116" y="4692480"/>
            <a:ext cx="15084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2000" dirty="0" smtClean="0">
                <a:solidFill>
                  <a:srgbClr val="BFBFBF"/>
                </a:solidFill>
              </a:rPr>
              <a:t>Nov. 27, 2023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1238" y="3477815"/>
            <a:ext cx="1863942" cy="330200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1238" y="2600192"/>
            <a:ext cx="1863942" cy="330200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great power comes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US" dirty="0" smtClean="0"/>
              <a:t>great responsibility</a:t>
            </a:r>
            <a:r>
              <a:rPr lang="en-150" dirty="0" smtClean="0"/>
              <a:t>” 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0550" y="365125"/>
            <a:ext cx="1085691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150" dirty="0" smtClean="0">
                <a:solidFill>
                  <a:schemeClr val="bg1"/>
                </a:solidFill>
              </a:rPr>
              <a:t>“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2276475"/>
            <a:ext cx="330539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150" dirty="0" smtClean="0">
                <a:solidFill>
                  <a:schemeClr val="bg1"/>
                </a:solidFill>
              </a:rPr>
              <a:t>t is easy to keep </a:t>
            </a:r>
            <a:br>
              <a:rPr lang="en-150" dirty="0" smtClean="0">
                <a:solidFill>
                  <a:schemeClr val="bg1"/>
                </a:solidFill>
              </a:rPr>
            </a:br>
            <a:r>
              <a:rPr lang="en-150" dirty="0" smtClean="0">
                <a:solidFill>
                  <a:schemeClr val="bg1"/>
                </a:solidFill>
              </a:rPr>
              <a:t>increasing </a:t>
            </a:r>
            <a:r>
              <a:rPr lang="en-150" dirty="0" smtClean="0"/>
              <a:t>network capacity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788" y="3170039"/>
            <a:ext cx="325089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150" dirty="0" smtClean="0">
                <a:solidFill>
                  <a:schemeClr val="bg1"/>
                </a:solidFill>
              </a:rPr>
              <a:t>t is </a:t>
            </a:r>
            <a:r>
              <a:rPr lang="en-150" dirty="0" smtClean="0">
                <a:solidFill>
                  <a:srgbClr val="BFBFBF"/>
                </a:solidFill>
              </a:rPr>
              <a:t>much</a:t>
            </a:r>
            <a:r>
              <a:rPr lang="en-150" b="1" dirty="0" smtClean="0">
                <a:solidFill>
                  <a:schemeClr val="bg1"/>
                </a:solidFill>
              </a:rPr>
              <a:t> </a:t>
            </a:r>
            <a:r>
              <a:rPr lang="en-150" dirty="0" smtClean="0">
                <a:solidFill>
                  <a:schemeClr val="bg1"/>
                </a:solidFill>
              </a:rPr>
              <a:t>harder to keep </a:t>
            </a:r>
            <a:br>
              <a:rPr lang="en-150" dirty="0" smtClean="0">
                <a:solidFill>
                  <a:schemeClr val="bg1"/>
                </a:solidFill>
              </a:rPr>
            </a:br>
            <a:r>
              <a:rPr lang="en-150" dirty="0" smtClean="0">
                <a:solidFill>
                  <a:schemeClr val="bg1"/>
                </a:solidFill>
              </a:rPr>
              <a:t>increasing </a:t>
            </a:r>
            <a:r>
              <a:rPr lang="en-150" dirty="0" smtClean="0"/>
              <a:t>energy efficiency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5900" y="4104579"/>
            <a:ext cx="262571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Total </a:t>
            </a:r>
            <a:r>
              <a:rPr lang="en-150" sz="2000" dirty="0" smtClean="0">
                <a:solidFill>
                  <a:srgbClr val="FFFD00"/>
                </a:solidFill>
              </a:rPr>
              <a:t>energy usage</a:t>
            </a:r>
            <a:r>
              <a:rPr lang="en-150" sz="2000" dirty="0" smtClean="0">
                <a:solidFill>
                  <a:schemeClr val="bg1"/>
                </a:solidFill>
              </a:rPr>
              <a:t> is</a:t>
            </a:r>
            <a:br>
              <a:rPr lang="en-150" sz="2000" dirty="0" smtClean="0">
                <a:solidFill>
                  <a:schemeClr val="bg1"/>
                </a:solidFill>
              </a:rPr>
            </a:br>
            <a:r>
              <a:rPr lang="en-150" sz="2000" dirty="0" smtClean="0">
                <a:solidFill>
                  <a:schemeClr val="bg1"/>
                </a:solidFill>
              </a:rPr>
              <a:t>likely to </a:t>
            </a:r>
            <a:r>
              <a:rPr lang="en-150" sz="2000" dirty="0" smtClean="0">
                <a:solidFill>
                  <a:srgbClr val="FFFD00"/>
                </a:solidFill>
              </a:rPr>
              <a:t>keep increasing</a:t>
            </a:r>
            <a:r>
              <a:rPr lang="en-150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797953" y="4146414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1238" y="3477815"/>
            <a:ext cx="1863942" cy="330200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1238" y="2600192"/>
            <a:ext cx="1863942" cy="330200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great power comes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US" dirty="0" smtClean="0"/>
              <a:t>great responsibility</a:t>
            </a:r>
            <a:r>
              <a:rPr lang="en-150" dirty="0" smtClean="0"/>
              <a:t>” </a:t>
            </a:r>
            <a:r>
              <a:rPr lang="en-150" dirty="0">
                <a:solidFill>
                  <a:srgbClr val="BFBFBF"/>
                </a:solidFill>
              </a:rPr>
              <a:t>and </a:t>
            </a:r>
            <a:r>
              <a:rPr lang="en-150" dirty="0">
                <a:solidFill>
                  <a:srgbClr val="FFFD00"/>
                </a:solidFill>
              </a:rPr>
              <a:t>carbon footprint</a:t>
            </a:r>
            <a:r>
              <a:rPr lang="en-150" dirty="0">
                <a:solidFill>
                  <a:srgbClr val="BFBFBF"/>
                </a:solidFill>
              </a:rPr>
              <a:t>.</a:t>
            </a:r>
            <a:r>
              <a:rPr lang="en-150" dirty="0" smtClean="0">
                <a:solidFill>
                  <a:srgbClr val="BFBFBF"/>
                </a:solidFill>
              </a:rPr>
              <a:t> 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0550" y="365125"/>
            <a:ext cx="1085691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150" dirty="0" smtClean="0">
                <a:solidFill>
                  <a:schemeClr val="bg1"/>
                </a:solidFill>
              </a:rPr>
              <a:t>“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2276475"/>
            <a:ext cx="330539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150" dirty="0" smtClean="0">
                <a:solidFill>
                  <a:schemeClr val="bg1"/>
                </a:solidFill>
              </a:rPr>
              <a:t>t is easy to keep </a:t>
            </a:r>
            <a:br>
              <a:rPr lang="en-150" dirty="0" smtClean="0">
                <a:solidFill>
                  <a:schemeClr val="bg1"/>
                </a:solidFill>
              </a:rPr>
            </a:br>
            <a:r>
              <a:rPr lang="en-150" dirty="0" smtClean="0">
                <a:solidFill>
                  <a:schemeClr val="bg1"/>
                </a:solidFill>
              </a:rPr>
              <a:t>increasing </a:t>
            </a:r>
            <a:r>
              <a:rPr lang="en-150" dirty="0" smtClean="0"/>
              <a:t>network capacity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788" y="3170039"/>
            <a:ext cx="325089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150" dirty="0" smtClean="0">
                <a:solidFill>
                  <a:schemeClr val="bg1"/>
                </a:solidFill>
              </a:rPr>
              <a:t>t is </a:t>
            </a:r>
            <a:r>
              <a:rPr lang="en-150" dirty="0" smtClean="0">
                <a:solidFill>
                  <a:srgbClr val="BFBFBF"/>
                </a:solidFill>
              </a:rPr>
              <a:t>much</a:t>
            </a:r>
            <a:r>
              <a:rPr lang="en-150" b="1" dirty="0" smtClean="0">
                <a:solidFill>
                  <a:schemeClr val="bg1"/>
                </a:solidFill>
              </a:rPr>
              <a:t> </a:t>
            </a:r>
            <a:r>
              <a:rPr lang="en-150" dirty="0" smtClean="0">
                <a:solidFill>
                  <a:schemeClr val="bg1"/>
                </a:solidFill>
              </a:rPr>
              <a:t>harder to keep </a:t>
            </a:r>
            <a:br>
              <a:rPr lang="en-150" dirty="0" smtClean="0">
                <a:solidFill>
                  <a:schemeClr val="bg1"/>
                </a:solidFill>
              </a:rPr>
            </a:br>
            <a:r>
              <a:rPr lang="en-150" dirty="0" smtClean="0">
                <a:solidFill>
                  <a:schemeClr val="bg1"/>
                </a:solidFill>
              </a:rPr>
              <a:t>increasing </a:t>
            </a:r>
            <a:r>
              <a:rPr lang="en-150" dirty="0" smtClean="0"/>
              <a:t>energy efficiency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5900" y="4104579"/>
            <a:ext cx="262571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Total energy usage is</a:t>
            </a:r>
            <a:br>
              <a:rPr lang="en-150" sz="2000" dirty="0" smtClean="0">
                <a:solidFill>
                  <a:schemeClr val="bg1"/>
                </a:solidFill>
              </a:rPr>
            </a:br>
            <a:r>
              <a:rPr lang="en-150" sz="2000" dirty="0" smtClean="0">
                <a:solidFill>
                  <a:schemeClr val="bg1"/>
                </a:solidFill>
              </a:rPr>
              <a:t>likely to keep increasing.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797953" y="4146414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900" y="5039120"/>
            <a:ext cx="194764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chemeClr val="bg1"/>
                </a:solidFill>
              </a:rPr>
              <a:t>Producing </a:t>
            </a:r>
            <a:r>
              <a:rPr lang="en-150" sz="2000" dirty="0">
                <a:solidFill>
                  <a:srgbClr val="FFFD00"/>
                </a:solidFill>
              </a:rPr>
              <a:t>energy</a:t>
            </a:r>
            <a:r>
              <a:rPr lang="en-150" sz="2000" dirty="0">
                <a:solidFill>
                  <a:schemeClr val="bg1"/>
                </a:solidFill>
              </a:rPr>
              <a:t> </a:t>
            </a:r>
            <a:r>
              <a:rPr lang="en-150" sz="2000" dirty="0" smtClean="0">
                <a:solidFill>
                  <a:schemeClr val="bg1"/>
                </a:solidFill>
              </a:rPr>
              <a:t/>
            </a:r>
            <a:br>
              <a:rPr lang="en-150" sz="2000" dirty="0" smtClean="0">
                <a:solidFill>
                  <a:schemeClr val="bg1"/>
                </a:solidFill>
              </a:rPr>
            </a:br>
            <a:r>
              <a:rPr lang="en-150" sz="2000" dirty="0" smtClean="0">
                <a:solidFill>
                  <a:schemeClr val="bg1"/>
                </a:solidFill>
              </a:rPr>
              <a:t>emits </a:t>
            </a:r>
            <a:r>
              <a:rPr lang="en-150" sz="2000" dirty="0">
                <a:solidFill>
                  <a:srgbClr val="FFFD00"/>
                </a:solidFill>
              </a:rPr>
              <a:t>carbon</a:t>
            </a:r>
            <a:r>
              <a:rPr lang="en-150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797953" y="5080955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9" y="1935291"/>
            <a:ext cx="5942012" cy="41943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95889" y="6325773"/>
            <a:ext cx="5766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smtClean="0">
                <a:solidFill>
                  <a:schemeClr val="bg1"/>
                </a:solidFill>
              </a:rPr>
              <a:t>ourworldindata.org/grapher/electricity-prod-source-stacked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1" y="3667125"/>
            <a:ext cx="4633912" cy="172402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800" b="1" dirty="0" smtClean="0">
                <a:solidFill>
                  <a:srgbClr val="FFFD00"/>
                </a:solidFill>
              </a:rPr>
              <a:t>60%</a:t>
            </a:r>
            <a:r>
              <a:rPr lang="en-150" sz="2800" dirty="0" smtClean="0"/>
              <a:t> of the world’s energy </a:t>
            </a:r>
            <a:r>
              <a:rPr lang="en-150" sz="2400" dirty="0" smtClean="0"/>
              <a:t>comes from </a:t>
            </a:r>
            <a:r>
              <a:rPr lang="en-150" sz="2800" dirty="0" smtClean="0"/>
              <a:t/>
            </a:r>
            <a:br>
              <a:rPr lang="en-150" sz="2800" dirty="0" smtClean="0"/>
            </a:br>
            <a:r>
              <a:rPr lang="en-150" sz="2800" dirty="0" smtClean="0"/>
              <a:t>carbon-intensive sources</a:t>
            </a:r>
            <a:endParaRPr lang="en-US" sz="28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5195889" y="6325773"/>
            <a:ext cx="5766002" cy="299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T</a:t>
            </a:r>
            <a:r>
              <a:rPr lang="en-150" dirty="0">
                <a:solidFill>
                  <a:srgbClr val="BFBFBF"/>
                </a:solidFill>
              </a:rPr>
              <a:t>omorrow’s Internet must </a:t>
            </a:r>
            <a:br>
              <a:rPr lang="en-150" dirty="0">
                <a:solidFill>
                  <a:srgbClr val="BFBFBF"/>
                </a:solidFill>
              </a:rPr>
            </a:br>
            <a:r>
              <a:rPr lang="en-150" b="1" dirty="0"/>
              <a:t>sleep more  </a:t>
            </a:r>
            <a:r>
              <a:rPr lang="en-150" dirty="0">
                <a:solidFill>
                  <a:srgbClr val="BFBFBF"/>
                </a:solidFill>
              </a:rPr>
              <a:t>and  </a:t>
            </a:r>
            <a:r>
              <a:rPr lang="en-150" b="1" dirty="0"/>
              <a:t>grow old</a:t>
            </a:r>
            <a:endParaRPr lang="de-CH" sz="3200" b="1" dirty="0">
              <a:solidFill>
                <a:srgbClr val="BFBFBF"/>
              </a:solidFill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7175500" y="33727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150" dirty="0" smtClean="0">
                <a:solidFill>
                  <a:schemeClr val="bg1"/>
                </a:solidFill>
              </a:rPr>
              <a:t>educe </a:t>
            </a:r>
            <a:r>
              <a:rPr lang="en-150" b="1" dirty="0" smtClean="0">
                <a:solidFill>
                  <a:schemeClr val="bg1"/>
                </a:solidFill>
              </a:rPr>
              <a:t>operational</a:t>
            </a:r>
            <a:r>
              <a:rPr lang="en-150" dirty="0" smtClean="0">
                <a:solidFill>
                  <a:schemeClr val="bg1"/>
                </a:solidFill>
              </a:rPr>
              <a:t> footprint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175500" y="43633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150" dirty="0" smtClean="0">
                <a:solidFill>
                  <a:schemeClr val="bg1"/>
                </a:solidFill>
              </a:rPr>
              <a:t>educe </a:t>
            </a:r>
            <a:r>
              <a:rPr lang="en-150" b="1" dirty="0" smtClean="0">
                <a:solidFill>
                  <a:schemeClr val="bg1"/>
                </a:solidFill>
              </a:rPr>
              <a:t>embodied</a:t>
            </a:r>
            <a:r>
              <a:rPr lang="en-150" dirty="0" smtClean="0">
                <a:solidFill>
                  <a:schemeClr val="bg1"/>
                </a:solidFill>
              </a:rPr>
              <a:t> footprint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175500" y="46824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sz="1800" dirty="0" smtClean="0">
                <a:solidFill>
                  <a:srgbClr val="BFBFBF"/>
                </a:solidFill>
              </a:rPr>
              <a:t>w</a:t>
            </a:r>
            <a:r>
              <a:rPr lang="en-150" sz="1800" dirty="0" smtClean="0">
                <a:solidFill>
                  <a:srgbClr val="BFBFBF"/>
                </a:solidFill>
              </a:rPr>
              <a:t>ith sustainable procurement</a:t>
            </a:r>
            <a:endParaRPr lang="en-US" sz="1800" dirty="0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363" y="3377675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BFBFBF"/>
                </a:solidFill>
              </a:rPr>
              <a:t>1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363" y="4370350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>
                <a:solidFill>
                  <a:srgbClr val="BFBFBF"/>
                </a:solidFill>
              </a:rPr>
              <a:t>2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175500" y="36918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150" sz="1800" dirty="0" smtClean="0">
                <a:solidFill>
                  <a:srgbClr val="BFBFBF"/>
                </a:solidFill>
              </a:rPr>
              <a:t>with better proportionality</a:t>
            </a:r>
            <a:endParaRPr lang="en-US" sz="1800" dirty="0">
              <a:solidFill>
                <a:srgbClr val="BFBF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5500" y="1584325"/>
            <a:ext cx="32348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FFFD00"/>
                </a:solidFill>
              </a:rPr>
              <a:t>to </a:t>
            </a:r>
            <a:r>
              <a:rPr lang="en-150" sz="2000" b="1" dirty="0" smtClean="0">
                <a:solidFill>
                  <a:srgbClr val="FFFD00"/>
                </a:solidFill>
              </a:rPr>
              <a:t>reduce</a:t>
            </a:r>
            <a:r>
              <a:rPr lang="en-150" sz="2000" dirty="0" smtClean="0">
                <a:solidFill>
                  <a:srgbClr val="FFFD00"/>
                </a:solidFill>
              </a:rPr>
              <a:t> its carbon footprint.</a:t>
            </a:r>
            <a:endParaRPr lang="en-US" sz="2000" dirty="0" smtClean="0">
              <a:solidFill>
                <a:srgbClr val="FF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rgbClr val="BFBFBF"/>
                </a:solidFill>
              </a:rPr>
              <a:t>T</a:t>
            </a:r>
            <a:r>
              <a:rPr lang="en-150" sz="3200" dirty="0" smtClean="0">
                <a:solidFill>
                  <a:srgbClr val="BFBFBF"/>
                </a:solidFill>
              </a:rPr>
              <a:t>omorrow’s Internet must </a:t>
            </a:r>
            <a:br>
              <a:rPr lang="en-150" sz="3200" dirty="0" smtClean="0">
                <a:solidFill>
                  <a:srgbClr val="BFBFBF"/>
                </a:solidFill>
              </a:rPr>
            </a:br>
            <a:r>
              <a:rPr lang="en-150" sz="3200" b="1" dirty="0" smtClean="0"/>
              <a:t>sleep more  </a:t>
            </a:r>
            <a:r>
              <a:rPr lang="en-150" sz="3200" dirty="0" smtClean="0">
                <a:solidFill>
                  <a:srgbClr val="BFBFBF"/>
                </a:solidFill>
              </a:rPr>
              <a:t>and  </a:t>
            </a:r>
            <a:r>
              <a:rPr lang="en-150" sz="3200" b="1" dirty="0" smtClean="0"/>
              <a:t>grow old</a:t>
            </a:r>
            <a:endParaRPr lang="de-CH" sz="3200" b="1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7175500" y="33727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rgbClr val="FFFD00"/>
                </a:solidFill>
              </a:rPr>
              <a:t>R</a:t>
            </a:r>
            <a:r>
              <a:rPr lang="en-150" dirty="0" smtClean="0">
                <a:solidFill>
                  <a:srgbClr val="FFFD00"/>
                </a:solidFill>
              </a:rPr>
              <a:t>educe </a:t>
            </a:r>
            <a:r>
              <a:rPr lang="en-150" b="1" dirty="0" smtClean="0">
                <a:solidFill>
                  <a:srgbClr val="FFFD00"/>
                </a:solidFill>
              </a:rPr>
              <a:t>operational</a:t>
            </a:r>
            <a:r>
              <a:rPr lang="en-150" dirty="0" smtClean="0">
                <a:solidFill>
                  <a:srgbClr val="FFFD00"/>
                </a:solidFill>
              </a:rPr>
              <a:t> footprint</a:t>
            </a:r>
            <a:endParaRPr lang="en-US" dirty="0">
              <a:solidFill>
                <a:srgbClr val="FFFD0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175500" y="43633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150" dirty="0" smtClean="0">
                <a:solidFill>
                  <a:schemeClr val="bg1"/>
                </a:solidFill>
              </a:rPr>
              <a:t>educe </a:t>
            </a:r>
            <a:r>
              <a:rPr lang="en-150" b="1" dirty="0" smtClean="0">
                <a:solidFill>
                  <a:schemeClr val="bg1"/>
                </a:solidFill>
              </a:rPr>
              <a:t>embodied</a:t>
            </a:r>
            <a:r>
              <a:rPr lang="en-150" dirty="0" smtClean="0">
                <a:solidFill>
                  <a:schemeClr val="bg1"/>
                </a:solidFill>
              </a:rPr>
              <a:t> footprint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175500" y="46824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sz="1800" dirty="0" smtClean="0">
                <a:solidFill>
                  <a:srgbClr val="BFBFBF"/>
                </a:solidFill>
              </a:rPr>
              <a:t>w</a:t>
            </a:r>
            <a:r>
              <a:rPr lang="en-150" sz="1800" dirty="0" smtClean="0">
                <a:solidFill>
                  <a:srgbClr val="BFBFBF"/>
                </a:solidFill>
              </a:rPr>
              <a:t>ith sustainable procurement</a:t>
            </a:r>
            <a:endParaRPr lang="en-US" sz="1800" dirty="0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363" y="337767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FFFC79"/>
                </a:solidFill>
              </a:rPr>
              <a:t>1</a:t>
            </a:r>
            <a:endParaRPr lang="en-US" dirty="0" smtClean="0">
              <a:solidFill>
                <a:srgbClr val="FFFC7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175500" y="36918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150" sz="1800" dirty="0" smtClean="0">
                <a:solidFill>
                  <a:srgbClr val="FFFC79"/>
                </a:solidFill>
              </a:rPr>
              <a:t>with better proportionality</a:t>
            </a:r>
            <a:endParaRPr lang="en-US" sz="1800" dirty="0">
              <a:solidFill>
                <a:srgbClr val="FFFC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500" y="1584325"/>
            <a:ext cx="32348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b="1" dirty="0" smtClean="0">
                <a:solidFill>
                  <a:schemeClr val="bg1"/>
                </a:solidFill>
              </a:rPr>
              <a:t>reduce</a:t>
            </a:r>
            <a:r>
              <a:rPr lang="en-150" sz="2000" dirty="0" smtClean="0">
                <a:solidFill>
                  <a:schemeClr val="bg1"/>
                </a:solidFill>
              </a:rPr>
              <a:t> its carbon footprint.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788" y="546794"/>
            <a:ext cx="17841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rgbClr val="707070"/>
                </a:solidFill>
              </a:rPr>
              <a:t>SIGCOMM 2003</a:t>
            </a:r>
            <a:endParaRPr lang="en-US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965313"/>
            <a:ext cx="4103688" cy="52955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792913" y="2505076"/>
            <a:ext cx="424973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2400" dirty="0" smtClean="0"/>
              <a:t>The I</a:t>
            </a:r>
            <a:r>
              <a:rPr lang="en-US" sz="2400" dirty="0" err="1" smtClean="0"/>
              <a:t>nternet</a:t>
            </a:r>
            <a:r>
              <a:rPr lang="en-US" sz="2400" dirty="0" smtClean="0"/>
              <a:t> </a:t>
            </a:r>
            <a:r>
              <a:rPr lang="en-US" sz="2400" dirty="0"/>
              <a:t>core consumes </a:t>
            </a:r>
            <a:r>
              <a:rPr lang="en-150" sz="2400" dirty="0" smtClean="0"/>
              <a:t/>
            </a:r>
            <a:br>
              <a:rPr lang="en-150" sz="2400" dirty="0" smtClean="0"/>
            </a:br>
            <a:r>
              <a:rPr lang="en-US" sz="2400" dirty="0" smtClean="0"/>
              <a:t>more </a:t>
            </a:r>
            <a:r>
              <a:rPr lang="en-US" sz="2400" dirty="0"/>
              <a:t>Joules per Bytes </a:t>
            </a:r>
            <a:r>
              <a:rPr lang="en-150" sz="2400" dirty="0" smtClean="0"/>
              <a:t/>
            </a:r>
            <a:br>
              <a:rPr lang="en-150" sz="2400" dirty="0" smtClean="0"/>
            </a:br>
            <a:r>
              <a:rPr lang="en-US" sz="2400" dirty="0" smtClean="0"/>
              <a:t>than </a:t>
            </a:r>
            <a:r>
              <a:rPr lang="en-US" sz="2400" dirty="0"/>
              <a:t>wireless </a:t>
            </a:r>
            <a:r>
              <a:rPr lang="en-US" sz="2400" dirty="0" smtClean="0"/>
              <a:t>LANs</a:t>
            </a:r>
            <a:r>
              <a:rPr lang="en-150" sz="2400" dirty="0" smtClean="0"/>
              <a:t>.</a:t>
            </a:r>
            <a:endParaRPr lang="en-US" sz="24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2537541"/>
            <a:ext cx="12700" cy="1075531"/>
          </a:xfrm>
          <a:prstGeom prst="line">
            <a:avLst/>
          </a:prstGeom>
          <a:ln w="28575">
            <a:solidFill>
              <a:srgbClr val="FF99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96000" y="4427460"/>
            <a:ext cx="3912661" cy="684512"/>
            <a:chOff x="6096000" y="4146169"/>
            <a:chExt cx="3912661" cy="684512"/>
          </a:xfrm>
        </p:grpSpPr>
        <p:grpSp>
          <p:nvGrpSpPr>
            <p:cNvPr id="14" name="Group 13"/>
            <p:cNvGrpSpPr/>
            <p:nvPr/>
          </p:nvGrpSpPr>
          <p:grpSpPr>
            <a:xfrm>
              <a:off x="6780213" y="4146169"/>
              <a:ext cx="3228448" cy="684512"/>
              <a:chOff x="7422313" y="4315011"/>
              <a:chExt cx="3228448" cy="68451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422313" y="4315011"/>
                <a:ext cx="20117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sz="2000" dirty="0">
                    <a:solidFill>
                      <a:srgbClr val="FF9933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FF9933"/>
                    </a:solidFill>
                  </a:rPr>
                  <a:t>x </a:t>
                </a:r>
                <a:r>
                  <a:rPr lang="en-US" sz="2000" dirty="0">
                    <a:solidFill>
                      <a:srgbClr val="707070"/>
                    </a:solidFill>
                  </a:rPr>
                  <a:t>and</a:t>
                </a:r>
                <a:r>
                  <a:rPr lang="en-US" sz="2000" dirty="0"/>
                  <a:t> </a:t>
                </a:r>
                <a:r>
                  <a:rPr lang="en-US" sz="2000" dirty="0" smtClean="0">
                    <a:solidFill>
                      <a:srgbClr val="FF2121"/>
                    </a:solidFill>
                  </a:rPr>
                  <a:t>24x</a:t>
                </a:r>
                <a:r>
                  <a:rPr lang="en-150" sz="2000" dirty="0" smtClean="0"/>
                  <a:t> more...</a:t>
                </a:r>
                <a:endParaRPr lang="en-US" sz="20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422313" y="4691746"/>
                <a:ext cx="32284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sz="2000" dirty="0" smtClean="0">
                    <a:solidFill>
                      <a:srgbClr val="707070"/>
                    </a:solidFill>
                  </a:rPr>
                  <a:t>depending on your hypotheses</a:t>
                </a:r>
                <a:endParaRPr lang="en-US" sz="2000" dirty="0" smtClean="0">
                  <a:solidFill>
                    <a:srgbClr val="707070"/>
                  </a:solidFill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5400000">
              <a:off x="6054165" y="4208911"/>
              <a:ext cx="286870" cy="203200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9788" y="546794"/>
            <a:ext cx="17841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rgbClr val="707070"/>
                </a:solidFill>
              </a:rPr>
              <a:t>SIGCOMM 2003</a:t>
            </a:r>
            <a:endParaRPr lang="en-US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965313"/>
            <a:ext cx="4103688" cy="52955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792913" y="2505076"/>
            <a:ext cx="424973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2400" dirty="0" smtClean="0"/>
              <a:t>The I</a:t>
            </a:r>
            <a:r>
              <a:rPr lang="en-US" sz="2400" dirty="0" err="1" smtClean="0"/>
              <a:t>nternet</a:t>
            </a:r>
            <a:r>
              <a:rPr lang="en-US" sz="2400" dirty="0" smtClean="0"/>
              <a:t> </a:t>
            </a:r>
            <a:r>
              <a:rPr lang="en-US" sz="2400" dirty="0"/>
              <a:t>core consumes </a:t>
            </a:r>
            <a:r>
              <a:rPr lang="en-150" sz="2400" dirty="0" smtClean="0"/>
              <a:t/>
            </a:r>
            <a:br>
              <a:rPr lang="en-150" sz="2400" dirty="0" smtClean="0"/>
            </a:br>
            <a:r>
              <a:rPr lang="en-US" sz="2400" dirty="0" smtClean="0"/>
              <a:t>more </a:t>
            </a:r>
            <a:r>
              <a:rPr lang="en-US" sz="2400" dirty="0"/>
              <a:t>Joules per Bytes </a:t>
            </a:r>
            <a:r>
              <a:rPr lang="en-150" sz="2400" dirty="0" smtClean="0"/>
              <a:t/>
            </a:r>
            <a:br>
              <a:rPr lang="en-150" sz="2400" dirty="0" smtClean="0"/>
            </a:br>
            <a:r>
              <a:rPr lang="en-US" sz="2400" dirty="0" smtClean="0"/>
              <a:t>than </a:t>
            </a:r>
            <a:r>
              <a:rPr lang="en-US" sz="2400" dirty="0"/>
              <a:t>wireless </a:t>
            </a:r>
            <a:r>
              <a:rPr lang="en-US" sz="2400" dirty="0" smtClean="0"/>
              <a:t>LANs</a:t>
            </a:r>
            <a:r>
              <a:rPr lang="en-150" sz="2400" dirty="0" smtClean="0"/>
              <a:t>.</a:t>
            </a:r>
            <a:endParaRPr lang="en-US" sz="24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2537541"/>
            <a:ext cx="12700" cy="1075531"/>
          </a:xfrm>
          <a:prstGeom prst="line">
            <a:avLst/>
          </a:prstGeom>
          <a:ln w="28575">
            <a:solidFill>
              <a:srgbClr val="FF99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027" y="1246549"/>
            <a:ext cx="182582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 dirty="0"/>
              <a:t>Network devices </a:t>
            </a:r>
            <a:r>
              <a:rPr lang="en-150" sz="2000" dirty="0" smtClean="0"/>
              <a:t/>
            </a:r>
            <a:br>
              <a:rPr lang="en-150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always </a:t>
            </a:r>
            <a:r>
              <a:rPr lang="en-150" sz="2000" dirty="0" smtClean="0"/>
              <a:t>“</a:t>
            </a:r>
            <a:r>
              <a:rPr lang="en-US" sz="2000" dirty="0" smtClean="0"/>
              <a:t>on</a:t>
            </a:r>
            <a:r>
              <a:rPr lang="en-150" sz="2000" dirty="0" smtClean="0"/>
              <a:t>.”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094990" y="126193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1</a:t>
            </a:r>
            <a:endParaRPr lang="en-US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027" y="1246549"/>
            <a:ext cx="182582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 dirty="0"/>
              <a:t>Network devices </a:t>
            </a:r>
            <a:r>
              <a:rPr lang="en-150" sz="2000" dirty="0" smtClean="0"/>
              <a:t/>
            </a:r>
            <a:br>
              <a:rPr lang="en-150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always </a:t>
            </a:r>
            <a:r>
              <a:rPr lang="en-150" sz="2000" dirty="0" smtClean="0"/>
              <a:t>“</a:t>
            </a:r>
            <a:r>
              <a:rPr lang="en-US" sz="2000" dirty="0" smtClean="0"/>
              <a:t>on</a:t>
            </a:r>
            <a:r>
              <a:rPr lang="en-150" sz="2000" dirty="0" smtClean="0"/>
              <a:t>.”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22027" y="2756034"/>
            <a:ext cx="417807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150" sz="2000" dirty="0" smtClean="0"/>
              <a:t>Network devices’ energy consumption </a:t>
            </a:r>
            <a:br>
              <a:rPr lang="en-150" sz="2000" dirty="0" smtClean="0"/>
            </a:br>
            <a:r>
              <a:rPr lang="en-150" sz="2000" dirty="0" smtClean="0"/>
              <a:t>is mainly </a:t>
            </a:r>
            <a:r>
              <a:rPr lang="en-US" sz="2000" dirty="0" smtClean="0"/>
              <a:t>independent </a:t>
            </a:r>
            <a:r>
              <a:rPr lang="en-US" sz="2000" dirty="0"/>
              <a:t>of </a:t>
            </a:r>
            <a:r>
              <a:rPr lang="en-150" sz="2000" dirty="0" smtClean="0"/>
              <a:t>traffic </a:t>
            </a:r>
            <a:r>
              <a:rPr lang="en-US" sz="2000" dirty="0" smtClean="0"/>
              <a:t>load</a:t>
            </a:r>
            <a:r>
              <a:rPr lang="en-150" sz="2000" dirty="0" smtClean="0"/>
              <a:t>.</a:t>
            </a:r>
            <a:endParaRPr lang="en-US" sz="2000" dirty="0" smtClean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54165" y="2895600"/>
            <a:ext cx="286870" cy="20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7" y="975215"/>
            <a:ext cx="3589027" cy="23713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4990" y="126193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1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2200" y="277142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2</a:t>
            </a:r>
            <a:endParaRPr lang="en-US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027" y="1246549"/>
            <a:ext cx="182582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 dirty="0"/>
              <a:t>Network devices </a:t>
            </a:r>
            <a:r>
              <a:rPr lang="en-150" sz="2000" dirty="0" smtClean="0"/>
              <a:t/>
            </a:r>
            <a:br>
              <a:rPr lang="en-150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always </a:t>
            </a:r>
            <a:r>
              <a:rPr lang="en-150" sz="2000" dirty="0" smtClean="0"/>
              <a:t>“</a:t>
            </a:r>
            <a:r>
              <a:rPr lang="en-US" sz="2000" dirty="0" smtClean="0"/>
              <a:t>on</a:t>
            </a:r>
            <a:r>
              <a:rPr lang="en-150" sz="2000" dirty="0" smtClean="0"/>
              <a:t>.”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96113" y="5031531"/>
            <a:ext cx="16783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eak traffic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113" y="5489767"/>
            <a:ext cx="19556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ault tolerance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113" y="4265519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/>
              <a:t>ISP overprovision</a:t>
            </a:r>
            <a:br>
              <a:rPr lang="en-150" sz="2000" dirty="0"/>
            </a:br>
            <a:r>
              <a:rPr lang="en-150" sz="2000" dirty="0" smtClean="0"/>
              <a:t>networks to support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2027" y="2756034"/>
            <a:ext cx="417807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150" sz="2000" dirty="0" smtClean="0"/>
              <a:t>Network devices’ energy consumption </a:t>
            </a:r>
            <a:br>
              <a:rPr lang="en-150" sz="2000" dirty="0" smtClean="0"/>
            </a:br>
            <a:r>
              <a:rPr lang="en-150" sz="2000" dirty="0" smtClean="0"/>
              <a:t>is mainly </a:t>
            </a:r>
            <a:r>
              <a:rPr lang="en-US" sz="2000" dirty="0" smtClean="0"/>
              <a:t>independent </a:t>
            </a:r>
            <a:r>
              <a:rPr lang="en-US" sz="2000" dirty="0"/>
              <a:t>of </a:t>
            </a:r>
            <a:r>
              <a:rPr lang="en-150" sz="2000" dirty="0" smtClean="0"/>
              <a:t>traffic </a:t>
            </a:r>
            <a:r>
              <a:rPr lang="en-US" sz="2000" dirty="0" smtClean="0"/>
              <a:t>load</a:t>
            </a:r>
            <a:r>
              <a:rPr lang="en-150" sz="2000" dirty="0" smtClean="0"/>
              <a:t>.</a:t>
            </a:r>
            <a:endParaRPr lang="en-US" sz="2000" dirty="0" smtClean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54165" y="2895600"/>
            <a:ext cx="286870" cy="20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027" y="4265519"/>
            <a:ext cx="201978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Network devices </a:t>
            </a:r>
            <a:br>
              <a:rPr lang="en-150" sz="2000" dirty="0" smtClean="0"/>
            </a:br>
            <a:r>
              <a:rPr lang="en-150" sz="2000" dirty="0" smtClean="0"/>
              <a:t>are under-utilized. </a:t>
            </a: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054165" y="4328260"/>
            <a:ext cx="286870" cy="20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7" y="975215"/>
            <a:ext cx="3589027" cy="23713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990" y="126193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1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2200" y="277142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2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2200" y="4280908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3</a:t>
            </a:r>
            <a:endParaRPr lang="en-US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027" y="1246549"/>
            <a:ext cx="182582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 dirty="0"/>
              <a:t>Network devices </a:t>
            </a:r>
            <a:r>
              <a:rPr lang="en-150" sz="2000" dirty="0" smtClean="0"/>
              <a:t/>
            </a:r>
            <a:br>
              <a:rPr lang="en-150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always </a:t>
            </a:r>
            <a:r>
              <a:rPr lang="en-150" sz="2000" dirty="0" smtClean="0"/>
              <a:t>“</a:t>
            </a:r>
            <a:r>
              <a:rPr lang="en-US" sz="2000" dirty="0" smtClean="0"/>
              <a:t>on</a:t>
            </a:r>
            <a:r>
              <a:rPr lang="en-150" sz="2000" dirty="0" smtClean="0"/>
              <a:t>.”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96113" y="5031531"/>
            <a:ext cx="16783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eak traffic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113" y="5489767"/>
            <a:ext cx="19556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ault tolerance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113" y="4265519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/>
              <a:t>ISP overprovision</a:t>
            </a:r>
            <a:br>
              <a:rPr lang="en-150" sz="2000" dirty="0"/>
            </a:br>
            <a:r>
              <a:rPr lang="en-150" sz="2000" dirty="0" smtClean="0"/>
              <a:t>networks to support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2027" y="2756034"/>
            <a:ext cx="417807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150" sz="2000" dirty="0" smtClean="0"/>
              <a:t>Network devices’ energy consumption </a:t>
            </a:r>
            <a:br>
              <a:rPr lang="en-150" sz="2000" dirty="0" smtClean="0"/>
            </a:br>
            <a:r>
              <a:rPr lang="en-150" sz="2000" dirty="0" smtClean="0"/>
              <a:t>is mainly </a:t>
            </a:r>
            <a:r>
              <a:rPr lang="en-US" sz="2000" dirty="0" smtClean="0"/>
              <a:t>independent </a:t>
            </a:r>
            <a:r>
              <a:rPr lang="en-US" sz="2000" dirty="0"/>
              <a:t>of </a:t>
            </a:r>
            <a:r>
              <a:rPr lang="en-150" sz="2000" dirty="0" smtClean="0"/>
              <a:t>traffic </a:t>
            </a:r>
            <a:r>
              <a:rPr lang="en-US" sz="2000" dirty="0" smtClean="0"/>
              <a:t>load</a:t>
            </a:r>
            <a:r>
              <a:rPr lang="en-150" sz="2000" dirty="0" smtClean="0"/>
              <a:t>.</a:t>
            </a:r>
            <a:endParaRPr lang="en-US" sz="2000" dirty="0" smtClean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54165" y="2895600"/>
            <a:ext cx="286870" cy="20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027" y="4265519"/>
            <a:ext cx="201978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Network devices </a:t>
            </a:r>
            <a:br>
              <a:rPr lang="en-150" sz="2000" dirty="0" smtClean="0"/>
            </a:br>
            <a:r>
              <a:rPr lang="en-150" sz="2000" dirty="0" smtClean="0"/>
              <a:t>are under-utilized. </a:t>
            </a: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054165" y="4328260"/>
            <a:ext cx="286870" cy="20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7" y="975215"/>
            <a:ext cx="3589027" cy="23713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3339" y="1246547"/>
            <a:ext cx="846148" cy="2725025"/>
            <a:chOff x="7013339" y="1246547"/>
            <a:chExt cx="846148" cy="2725025"/>
          </a:xfrm>
        </p:grpSpPr>
        <p:sp>
          <p:nvSpPr>
            <p:cNvPr id="21" name="Isosceles Triangle 20"/>
            <p:cNvSpPr/>
            <p:nvPr/>
          </p:nvSpPr>
          <p:spPr>
            <a:xfrm>
              <a:off x="7292978" y="3768372"/>
              <a:ext cx="286870" cy="203200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3339" y="1246547"/>
              <a:ext cx="846148" cy="1663568"/>
            </a:xfrm>
            <a:prstGeom prst="rect">
              <a:avLst/>
            </a:prstGeom>
            <a:noFill/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94990" y="126193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1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2200" y="277142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2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2200" y="4280908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3</a:t>
            </a:r>
            <a:endParaRPr lang="en-US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What do you think consumes more energy?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Data Centers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96113" y="5031531"/>
            <a:ext cx="16783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eak traffic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113" y="5489767"/>
            <a:ext cx="19556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ault tolerance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113" y="4265519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/>
              <a:t>ISP overprovision</a:t>
            </a:r>
            <a:br>
              <a:rPr lang="en-150" sz="2000" dirty="0"/>
            </a:br>
            <a:r>
              <a:rPr lang="en-150" sz="2000" dirty="0" smtClean="0"/>
              <a:t>networks to support</a:t>
            </a:r>
            <a:endParaRPr lang="en-US" sz="2000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6054165" y="4328260"/>
            <a:ext cx="286870" cy="20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7" y="975215"/>
            <a:ext cx="3589027" cy="23713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3339" y="1246547"/>
            <a:ext cx="846148" cy="2725025"/>
            <a:chOff x="7013339" y="1246547"/>
            <a:chExt cx="846148" cy="2725025"/>
          </a:xfrm>
        </p:grpSpPr>
        <p:sp>
          <p:nvSpPr>
            <p:cNvPr id="21" name="Isosceles Triangle 20"/>
            <p:cNvSpPr/>
            <p:nvPr/>
          </p:nvSpPr>
          <p:spPr>
            <a:xfrm>
              <a:off x="7292978" y="3768372"/>
              <a:ext cx="286870" cy="203200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3339" y="1246547"/>
              <a:ext cx="846148" cy="1663568"/>
            </a:xfrm>
            <a:prstGeom prst="rect">
              <a:avLst/>
            </a:prstGeom>
            <a:noFill/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2" y="341824"/>
            <a:ext cx="5709128" cy="54557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4228" t="77235" r="2490" b="2047"/>
          <a:stretch/>
        </p:blipFill>
        <p:spPr>
          <a:xfrm>
            <a:off x="5206821" y="3831703"/>
            <a:ext cx="1609904" cy="2399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4988" y="5985137"/>
            <a:ext cx="31178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1600" dirty="0" smtClean="0">
                <a:solidFill>
                  <a:srgbClr val="707070"/>
                </a:solidFill>
              </a:rPr>
              <a:t>[ Weathermap data from SWITCH ]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96113" y="5031531"/>
            <a:ext cx="16783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eak traffic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113" y="5489767"/>
            <a:ext cx="19556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ault tolerance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113" y="4265519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/>
              <a:t>ISP overprovision</a:t>
            </a:r>
            <a:br>
              <a:rPr lang="en-150" sz="2000" dirty="0"/>
            </a:br>
            <a:r>
              <a:rPr lang="en-150" sz="2000" dirty="0" smtClean="0"/>
              <a:t>networks to support</a:t>
            </a:r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27" y="975215"/>
            <a:ext cx="3589027" cy="23713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3339" y="1246547"/>
            <a:ext cx="846148" cy="2725025"/>
            <a:chOff x="7013339" y="1246547"/>
            <a:chExt cx="846148" cy="2725025"/>
          </a:xfrm>
        </p:grpSpPr>
        <p:sp>
          <p:nvSpPr>
            <p:cNvPr id="21" name="Isosceles Triangle 20"/>
            <p:cNvSpPr/>
            <p:nvPr/>
          </p:nvSpPr>
          <p:spPr>
            <a:xfrm>
              <a:off x="7292978" y="3768372"/>
              <a:ext cx="286870" cy="203200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3339" y="1246547"/>
              <a:ext cx="846148" cy="1663568"/>
            </a:xfrm>
            <a:prstGeom prst="rect">
              <a:avLst/>
            </a:prstGeom>
            <a:noFill/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9533" y="1365901"/>
            <a:ext cx="4733489" cy="3882791"/>
            <a:chOff x="3838575" y="1968489"/>
            <a:chExt cx="5799840" cy="45237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4988" y="5985137"/>
            <a:ext cx="25439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1600" dirty="0">
                <a:solidFill>
                  <a:srgbClr val="707070"/>
                </a:solidFill>
              </a:rPr>
              <a:t>[ OVH Weathermap dataset ]</a:t>
            </a:r>
            <a:endParaRPr lang="en-US" sz="1600" dirty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94990" y="126193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1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200" y="277142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2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2200" y="4280908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3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6113" y="5031531"/>
            <a:ext cx="16783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eak traffic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6113" y="5489767"/>
            <a:ext cx="19556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ault tolerance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6113" y="4265519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/>
              <a:t>ISP overprovision</a:t>
            </a:r>
            <a:br>
              <a:rPr lang="en-150" sz="2000" dirty="0"/>
            </a:br>
            <a:r>
              <a:rPr lang="en-150" sz="2000" dirty="0" smtClean="0"/>
              <a:t>networks to support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2027" y="1246549"/>
            <a:ext cx="1825821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 dirty="0"/>
              <a:t>Network devices </a:t>
            </a:r>
            <a:r>
              <a:rPr lang="en-150" sz="2000" dirty="0" smtClean="0"/>
              <a:t/>
            </a:r>
            <a:br>
              <a:rPr lang="en-150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always </a:t>
            </a:r>
            <a:r>
              <a:rPr lang="en-150" sz="2000" dirty="0" smtClean="0"/>
              <a:t>“</a:t>
            </a:r>
            <a:r>
              <a:rPr lang="en-US" sz="2000" dirty="0" smtClean="0"/>
              <a:t>on</a:t>
            </a:r>
            <a:r>
              <a:rPr lang="en-150" sz="2000" dirty="0" smtClean="0"/>
              <a:t>.”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22027" y="2756034"/>
            <a:ext cx="417807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150" sz="2000" dirty="0" smtClean="0"/>
              <a:t>Network devices’ energy consumption </a:t>
            </a:r>
            <a:br>
              <a:rPr lang="en-150" sz="2000" dirty="0" smtClean="0"/>
            </a:br>
            <a:r>
              <a:rPr lang="en-150" sz="2000" dirty="0" smtClean="0"/>
              <a:t>is mainly </a:t>
            </a:r>
            <a:r>
              <a:rPr lang="en-US" sz="2000" dirty="0" smtClean="0"/>
              <a:t>independent </a:t>
            </a:r>
            <a:r>
              <a:rPr lang="en-US" sz="2000" dirty="0"/>
              <a:t>of </a:t>
            </a:r>
            <a:r>
              <a:rPr lang="en-150" sz="2000" dirty="0" smtClean="0"/>
              <a:t>traffic </a:t>
            </a:r>
            <a:r>
              <a:rPr lang="en-US" sz="2000" dirty="0" smtClean="0"/>
              <a:t>load</a:t>
            </a:r>
            <a:r>
              <a:rPr lang="en-150" sz="2000" dirty="0" smtClean="0"/>
              <a:t>.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2027" y="4265519"/>
            <a:ext cx="201978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Network devices </a:t>
            </a:r>
            <a:br>
              <a:rPr lang="en-150" sz="2000" dirty="0" smtClean="0"/>
            </a:br>
            <a:r>
              <a:rPr lang="en-150" sz="2000" dirty="0" smtClean="0"/>
              <a:t>are under-utilized. 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7292978" y="3768372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13339" y="1246547"/>
            <a:ext cx="846148" cy="1663568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8451" y="471228"/>
            <a:ext cx="4178300" cy="295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94727" y="505826"/>
            <a:ext cx="3953215" cy="2840741"/>
            <a:chOff x="6794727" y="505826"/>
            <a:chExt cx="3953215" cy="28407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727" y="975215"/>
              <a:ext cx="3589027" cy="237135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8502177" y="505826"/>
              <a:ext cx="1337795" cy="908298"/>
              <a:chOff x="9267569" y="688901"/>
              <a:chExt cx="1337795" cy="908298"/>
            </a:xfrm>
          </p:grpSpPr>
          <p:sp>
            <p:nvSpPr>
              <p:cNvPr id="23" name="Right Arrow 22"/>
              <p:cNvSpPr/>
              <p:nvPr/>
            </p:nvSpPr>
            <p:spPr>
              <a:xfrm rot="5400000">
                <a:off x="9152515" y="1161017"/>
                <a:ext cx="551236" cy="321128"/>
              </a:xfrm>
              <a:prstGeom prst="rightArrow">
                <a:avLst/>
              </a:prstGeom>
              <a:solidFill>
                <a:srgbClr val="FF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340594" y="688901"/>
                <a:ext cx="1264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dirty="0" smtClean="0">
                    <a:solidFill>
                      <a:srgbClr val="707070"/>
                    </a:solidFill>
                  </a:rPr>
                  <a:t>what you get</a:t>
                </a:r>
                <a:endParaRPr lang="en-US" dirty="0" smtClean="0">
                  <a:solidFill>
                    <a:srgbClr val="70707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205687" y="849539"/>
              <a:ext cx="1542255" cy="907089"/>
              <a:chOff x="10078689" y="1044582"/>
              <a:chExt cx="1542255" cy="907089"/>
            </a:xfrm>
          </p:grpSpPr>
          <p:sp>
            <p:nvSpPr>
              <p:cNvPr id="26" name="Right Arrow 25"/>
              <p:cNvSpPr/>
              <p:nvPr/>
            </p:nvSpPr>
            <p:spPr>
              <a:xfrm rot="5400000">
                <a:off x="9963635" y="1515489"/>
                <a:ext cx="551236" cy="321128"/>
              </a:xfrm>
              <a:prstGeom prst="rightArrow">
                <a:avLst/>
              </a:prstGeom>
              <a:solidFill>
                <a:srgbClr val="65B1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151714" y="1044582"/>
                <a:ext cx="14692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150" dirty="0" smtClean="0">
                    <a:solidFill>
                      <a:srgbClr val="707070"/>
                    </a:solidFill>
                  </a:rPr>
                  <a:t>what you want</a:t>
                </a:r>
                <a:endParaRPr lang="en-US" dirty="0" smtClean="0">
                  <a:solidFill>
                    <a:srgbClr val="70707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4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13339" y="1246547"/>
            <a:ext cx="846148" cy="1663568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8451" y="471228"/>
            <a:ext cx="4178300" cy="295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94727" y="505826"/>
            <a:ext cx="3953215" cy="2840741"/>
            <a:chOff x="6794727" y="505826"/>
            <a:chExt cx="3953215" cy="28407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727" y="975215"/>
              <a:ext cx="3589027" cy="237135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8502177" y="505826"/>
              <a:ext cx="1337795" cy="908298"/>
              <a:chOff x="9267569" y="688901"/>
              <a:chExt cx="1337795" cy="908298"/>
            </a:xfrm>
          </p:grpSpPr>
          <p:sp>
            <p:nvSpPr>
              <p:cNvPr id="23" name="Right Arrow 22"/>
              <p:cNvSpPr/>
              <p:nvPr/>
            </p:nvSpPr>
            <p:spPr>
              <a:xfrm rot="5400000">
                <a:off x="9152515" y="1161017"/>
                <a:ext cx="551236" cy="321128"/>
              </a:xfrm>
              <a:prstGeom prst="rightArrow">
                <a:avLst/>
              </a:prstGeom>
              <a:solidFill>
                <a:srgbClr val="FF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340594" y="688901"/>
                <a:ext cx="1264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dirty="0" smtClean="0">
                    <a:solidFill>
                      <a:srgbClr val="707070"/>
                    </a:solidFill>
                  </a:rPr>
                  <a:t>what you get</a:t>
                </a:r>
                <a:endParaRPr lang="en-US" dirty="0" smtClean="0">
                  <a:solidFill>
                    <a:srgbClr val="70707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205687" y="849539"/>
              <a:ext cx="1542255" cy="907089"/>
              <a:chOff x="10078689" y="1044582"/>
              <a:chExt cx="1542255" cy="907089"/>
            </a:xfrm>
          </p:grpSpPr>
          <p:sp>
            <p:nvSpPr>
              <p:cNvPr id="26" name="Right Arrow 25"/>
              <p:cNvSpPr/>
              <p:nvPr/>
            </p:nvSpPr>
            <p:spPr>
              <a:xfrm rot="5400000">
                <a:off x="9963635" y="1515489"/>
                <a:ext cx="551236" cy="321128"/>
              </a:xfrm>
              <a:prstGeom prst="rightArrow">
                <a:avLst/>
              </a:prstGeom>
              <a:solidFill>
                <a:srgbClr val="65B1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151714" y="1044582"/>
                <a:ext cx="14692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150" dirty="0" smtClean="0">
                    <a:solidFill>
                      <a:srgbClr val="707070"/>
                    </a:solidFill>
                  </a:rPr>
                  <a:t>what you want</a:t>
                </a:r>
                <a:endParaRPr lang="en-US" dirty="0" smtClean="0">
                  <a:solidFill>
                    <a:srgbClr val="707070"/>
                  </a:solidFill>
                </a:endParaRPr>
              </a:p>
            </p:txBody>
          </p:sp>
        </p:grp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150" dirty="0" smtClean="0"/>
              <a:t>There two ways to</a:t>
            </a:r>
            <a:br>
              <a:rPr lang="en-150" dirty="0" smtClean="0"/>
            </a:br>
            <a:r>
              <a:rPr lang="en-150" dirty="0" smtClean="0"/>
              <a:t>improve energy efficiency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013339" y="1246547"/>
            <a:ext cx="846148" cy="1663568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2200" y="2756033"/>
            <a:ext cx="4013919" cy="1101677"/>
            <a:chOff x="1092200" y="2756033"/>
            <a:chExt cx="4013919" cy="1101677"/>
          </a:xfrm>
        </p:grpSpPr>
        <p:sp>
          <p:nvSpPr>
            <p:cNvPr id="35" name="TextBox 34"/>
            <p:cNvSpPr txBox="1"/>
            <p:nvPr/>
          </p:nvSpPr>
          <p:spPr>
            <a:xfrm>
              <a:off x="1092200" y="2756033"/>
              <a:ext cx="401391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US" dirty="0" smtClean="0"/>
                <a:t>R</a:t>
              </a:r>
              <a:r>
                <a:rPr lang="en-150" dirty="0" smtClean="0"/>
                <a:t>un more often at high utilization</a:t>
              </a:r>
              <a:endParaRPr lang="en-150" dirty="0" smtClean="0">
                <a:solidFill>
                  <a:srgbClr val="70707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28749" y="3183055"/>
              <a:ext cx="1928413" cy="674655"/>
              <a:chOff x="1441449" y="3303705"/>
              <a:chExt cx="1928413" cy="67465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441449" y="3670583"/>
                <a:ext cx="14234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sz="2000" dirty="0" smtClean="0">
                    <a:solidFill>
                      <a:srgbClr val="707070"/>
                    </a:solidFill>
                  </a:rPr>
                  <a:t>Time-shifting</a:t>
                </a:r>
                <a:endParaRPr lang="en-US" sz="2000" dirty="0" smtClean="0">
                  <a:solidFill>
                    <a:srgbClr val="70707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41449" y="3303705"/>
                <a:ext cx="19284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sz="2000" dirty="0" smtClean="0">
                    <a:solidFill>
                      <a:srgbClr val="707070"/>
                    </a:solidFill>
                  </a:rPr>
                  <a:t>Buffer-and-Burst”</a:t>
                </a:r>
                <a:endParaRPr lang="en-US" sz="2000" dirty="0" smtClean="0">
                  <a:solidFill>
                    <a:srgbClr val="70707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306921" y="3183055"/>
              <a:ext cx="12182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“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8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9296 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13339" y="1246547"/>
            <a:ext cx="846148" cy="1663568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8451" y="471228"/>
            <a:ext cx="4178300" cy="295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94727" y="505826"/>
            <a:ext cx="3953215" cy="2840741"/>
            <a:chOff x="6794727" y="505826"/>
            <a:chExt cx="3953215" cy="28407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727" y="975215"/>
              <a:ext cx="3589027" cy="237135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8502177" y="505826"/>
              <a:ext cx="1337795" cy="908298"/>
              <a:chOff x="9267569" y="688901"/>
              <a:chExt cx="1337795" cy="908298"/>
            </a:xfrm>
          </p:grpSpPr>
          <p:sp>
            <p:nvSpPr>
              <p:cNvPr id="23" name="Right Arrow 22"/>
              <p:cNvSpPr/>
              <p:nvPr/>
            </p:nvSpPr>
            <p:spPr>
              <a:xfrm rot="5400000">
                <a:off x="9152515" y="1161017"/>
                <a:ext cx="551236" cy="321128"/>
              </a:xfrm>
              <a:prstGeom prst="rightArrow">
                <a:avLst/>
              </a:prstGeom>
              <a:solidFill>
                <a:srgbClr val="FF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340594" y="688901"/>
                <a:ext cx="1264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dirty="0" smtClean="0">
                    <a:solidFill>
                      <a:srgbClr val="707070"/>
                    </a:solidFill>
                  </a:rPr>
                  <a:t>what you get</a:t>
                </a:r>
                <a:endParaRPr lang="en-US" dirty="0" smtClean="0">
                  <a:solidFill>
                    <a:srgbClr val="70707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205687" y="849539"/>
              <a:ext cx="1542255" cy="907089"/>
              <a:chOff x="10078689" y="1044582"/>
              <a:chExt cx="1542255" cy="907089"/>
            </a:xfrm>
          </p:grpSpPr>
          <p:sp>
            <p:nvSpPr>
              <p:cNvPr id="26" name="Right Arrow 25"/>
              <p:cNvSpPr/>
              <p:nvPr/>
            </p:nvSpPr>
            <p:spPr>
              <a:xfrm rot="5400000">
                <a:off x="9963635" y="1515489"/>
                <a:ext cx="551236" cy="321128"/>
              </a:xfrm>
              <a:prstGeom prst="rightArrow">
                <a:avLst/>
              </a:prstGeom>
              <a:solidFill>
                <a:srgbClr val="65B1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151714" y="1044582"/>
                <a:ext cx="14692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150" dirty="0" smtClean="0">
                    <a:solidFill>
                      <a:srgbClr val="707070"/>
                    </a:solidFill>
                  </a:rPr>
                  <a:t>what you want</a:t>
                </a:r>
                <a:endParaRPr lang="en-US" dirty="0" smtClean="0">
                  <a:solidFill>
                    <a:srgbClr val="707070"/>
                  </a:solidFill>
                </a:endParaRPr>
              </a:p>
            </p:txBody>
          </p:sp>
        </p:grp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150" dirty="0" smtClean="0"/>
              <a:t>There two ways to</a:t>
            </a:r>
            <a:br>
              <a:rPr lang="en-150" dirty="0" smtClean="0"/>
            </a:br>
            <a:r>
              <a:rPr lang="en-150" dirty="0" smtClean="0"/>
              <a:t>improve energy efficiency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92200" y="2756033"/>
            <a:ext cx="40139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/>
              <a:t>R</a:t>
            </a:r>
            <a:r>
              <a:rPr lang="en-150" dirty="0" smtClean="0"/>
              <a:t>un more often at high utilization</a:t>
            </a:r>
            <a:endParaRPr lang="en-150" dirty="0" smtClean="0">
              <a:solidFill>
                <a:srgbClr val="70707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28749" y="3183055"/>
            <a:ext cx="1928413" cy="674655"/>
            <a:chOff x="1441449" y="3303705"/>
            <a:chExt cx="1928413" cy="674655"/>
          </a:xfrm>
        </p:grpSpPr>
        <p:sp>
          <p:nvSpPr>
            <p:cNvPr id="2" name="TextBox 1"/>
            <p:cNvSpPr txBox="1"/>
            <p:nvPr/>
          </p:nvSpPr>
          <p:spPr>
            <a:xfrm>
              <a:off x="1441449" y="3670583"/>
              <a:ext cx="14234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Time-shifting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41449" y="3303705"/>
              <a:ext cx="192841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Buffer-and-Burst”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92200" y="4265519"/>
            <a:ext cx="38536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/>
              <a:t>T</a:t>
            </a:r>
            <a:r>
              <a:rPr lang="en-150" dirty="0" smtClean="0"/>
              <a:t>ake low-utilization power </a:t>
            </a:r>
            <a:r>
              <a:rPr lang="en-150" b="1" dirty="0" smtClean="0"/>
              <a:t>down</a:t>
            </a:r>
            <a:endParaRPr lang="en-150" b="1" dirty="0" smtClean="0">
              <a:solidFill>
                <a:srgbClr val="70707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921" y="3183055"/>
            <a:ext cx="1218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“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50894" y="1350169"/>
            <a:ext cx="3067050" cy="154782"/>
          </a:xfrm>
          <a:prstGeom prst="line">
            <a:avLst/>
          </a:prstGeom>
          <a:ln w="57150">
            <a:solidFill>
              <a:srgbClr val="FF99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65648" y="4906510"/>
            <a:ext cx="2614228" cy="791028"/>
            <a:chOff x="1428750" y="5210630"/>
            <a:chExt cx="2614228" cy="791028"/>
          </a:xfrm>
        </p:grpSpPr>
        <p:sp>
          <p:nvSpPr>
            <p:cNvPr id="37" name="Rectangle 36"/>
            <p:cNvSpPr/>
            <p:nvPr/>
          </p:nvSpPr>
          <p:spPr>
            <a:xfrm>
              <a:off x="1428750" y="5210630"/>
              <a:ext cx="2614228" cy="791028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692089" y="5452256"/>
              <a:ext cx="2068522" cy="307777"/>
              <a:chOff x="1428749" y="4682087"/>
              <a:chExt cx="2068522" cy="307777"/>
            </a:xfrm>
          </p:grpSpPr>
          <p:sp>
            <p:nvSpPr>
              <p:cNvPr id="18" name="Isosceles Triangle 17"/>
              <p:cNvSpPr/>
              <p:nvPr/>
            </p:nvSpPr>
            <p:spPr>
              <a:xfrm rot="5400000">
                <a:off x="1386914" y="4734376"/>
                <a:ext cx="286870" cy="203200"/>
              </a:xfrm>
              <a:prstGeom prst="triangl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56410" y="4682087"/>
                <a:ext cx="1740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sz="2000" dirty="0" smtClean="0"/>
                  <a:t>Ideally, do both.</a:t>
                </a:r>
                <a:endParaRPr lang="en-US" sz="20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1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00247 0.0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The basic idea is to </a:t>
            </a:r>
            <a:r>
              <a:rPr lang="en-150" dirty="0" smtClean="0"/>
              <a:t>turn </a:t>
            </a:r>
            <a:r>
              <a:rPr lang="en-150" dirty="0"/>
              <a:t>off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“stuff” </a:t>
            </a:r>
            <a:r>
              <a:rPr lang="en-150" dirty="0"/>
              <a:t>whenever </a:t>
            </a:r>
            <a:r>
              <a:rPr lang="en-150" dirty="0" smtClean="0"/>
              <a:t>possible.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2200" y="2756033"/>
            <a:ext cx="1939634" cy="1304360"/>
            <a:chOff x="839788" y="2783683"/>
            <a:chExt cx="1939634" cy="1304360"/>
          </a:xfrm>
        </p:grpSpPr>
        <p:sp>
          <p:nvSpPr>
            <p:cNvPr id="9" name="TextBox 8"/>
            <p:cNvSpPr txBox="1"/>
            <p:nvPr/>
          </p:nvSpPr>
          <p:spPr>
            <a:xfrm>
              <a:off x="839788" y="278368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Ports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788" y="3283214"/>
              <a:ext cx="14346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/>
                <a:t>Line cards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9788" y="3780266"/>
              <a:ext cx="19396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Entire device...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38200" y="2053432"/>
            <a:ext cx="37401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150" sz="2000" dirty="0" smtClean="0">
                <a:solidFill>
                  <a:srgbClr val="707070"/>
                </a:solidFill>
              </a:rPr>
              <a:t>What can we possibly turn off?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The basic idea is to </a:t>
            </a:r>
            <a:r>
              <a:rPr lang="en-150" dirty="0" smtClean="0"/>
              <a:t>turn </a:t>
            </a:r>
            <a:r>
              <a:rPr lang="en-150" dirty="0"/>
              <a:t>off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“stuff” </a:t>
            </a:r>
            <a:r>
              <a:rPr lang="en-150" dirty="0"/>
              <a:t>whenever </a:t>
            </a:r>
            <a:r>
              <a:rPr lang="en-150" dirty="0" smtClean="0"/>
              <a:t>possible.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2200" y="2756033"/>
            <a:ext cx="1939634" cy="1304360"/>
            <a:chOff x="839788" y="2783683"/>
            <a:chExt cx="1939634" cy="1304360"/>
          </a:xfrm>
        </p:grpSpPr>
        <p:sp>
          <p:nvSpPr>
            <p:cNvPr id="9" name="TextBox 8"/>
            <p:cNvSpPr txBox="1"/>
            <p:nvPr/>
          </p:nvSpPr>
          <p:spPr>
            <a:xfrm>
              <a:off x="839788" y="278368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Ports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788" y="3283214"/>
              <a:ext cx="14346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/>
                <a:t>Line cards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9788" y="3780266"/>
              <a:ext cx="19396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Entire device...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92200" y="4813326"/>
            <a:ext cx="1976739" cy="1306839"/>
            <a:chOff x="838200" y="4853680"/>
            <a:chExt cx="1976739" cy="1306839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4853680"/>
              <a:ext cx="192039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Memory banks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5353211"/>
              <a:ext cx="193001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Power </a:t>
              </a:r>
              <a:r>
                <a:rPr lang="en-150" dirty="0"/>
                <a:t>supplies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5852742"/>
              <a:ext cx="92333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LEDs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7250" y="5852741"/>
              <a:ext cx="68768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pPr marL="0" indent="0">
                <a:buNone/>
              </a:pPr>
              <a:r>
                <a:rPr lang="en-150" dirty="0" smtClean="0">
                  <a:solidFill>
                    <a:srgbClr val="707070"/>
                  </a:solidFill>
                </a:rPr>
                <a:t>... etc.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38200" y="2053432"/>
            <a:ext cx="37401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150" sz="2000" dirty="0" smtClean="0">
                <a:solidFill>
                  <a:srgbClr val="707070"/>
                </a:solidFill>
              </a:rPr>
              <a:t>What can we possibly turn off?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The basic idea is to </a:t>
            </a:r>
            <a:r>
              <a:rPr lang="en-150" dirty="0" smtClean="0"/>
              <a:t>turn </a:t>
            </a:r>
            <a:r>
              <a:rPr lang="en-150" dirty="0"/>
              <a:t>off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“stuff” </a:t>
            </a:r>
            <a:r>
              <a:rPr lang="en-150" dirty="0"/>
              <a:t>whenever </a:t>
            </a:r>
            <a:r>
              <a:rPr lang="en-150" dirty="0" smtClean="0"/>
              <a:t>possible.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2200" y="2756033"/>
            <a:ext cx="1939634" cy="1304360"/>
            <a:chOff x="839788" y="2783683"/>
            <a:chExt cx="1939634" cy="1304360"/>
          </a:xfrm>
        </p:grpSpPr>
        <p:sp>
          <p:nvSpPr>
            <p:cNvPr id="9" name="TextBox 8"/>
            <p:cNvSpPr txBox="1"/>
            <p:nvPr/>
          </p:nvSpPr>
          <p:spPr>
            <a:xfrm>
              <a:off x="839788" y="278368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Ports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788" y="3283214"/>
              <a:ext cx="14346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/>
                <a:t>Line cards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9788" y="3780266"/>
              <a:ext cx="19396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Entire device...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92200" y="4813326"/>
            <a:ext cx="1976739" cy="1306839"/>
            <a:chOff x="838200" y="4853680"/>
            <a:chExt cx="1976739" cy="1306839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4853680"/>
              <a:ext cx="192039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Memory banks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5353211"/>
              <a:ext cx="193001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Power </a:t>
              </a:r>
              <a:r>
                <a:rPr lang="en-150" dirty="0"/>
                <a:t>supplies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5852742"/>
              <a:ext cx="92333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dirty="0" smtClean="0"/>
                <a:t>LEDs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7250" y="5852741"/>
              <a:ext cx="68768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pPr marL="0" indent="0">
                <a:buNone/>
              </a:pPr>
              <a:r>
                <a:rPr lang="en-150" dirty="0" smtClean="0">
                  <a:solidFill>
                    <a:srgbClr val="707070"/>
                  </a:solidFill>
                </a:rPr>
                <a:t>... etc.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0267" y="2053432"/>
            <a:ext cx="37401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150" sz="2000" dirty="0" smtClean="0">
                <a:solidFill>
                  <a:srgbClr val="707070"/>
                </a:solidFill>
              </a:rPr>
              <a:t>It can be more subtle than on/off.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6363" y="2756033"/>
            <a:ext cx="246541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dirty="0"/>
              <a:t>Change a port rate </a:t>
            </a:r>
            <a:br>
              <a:rPr lang="en-150" dirty="0"/>
            </a:br>
            <a:r>
              <a:rPr lang="en-150" dirty="0"/>
              <a:t>from 100G to </a:t>
            </a:r>
            <a:r>
              <a:rPr lang="en-150" dirty="0" smtClean="0"/>
              <a:t>10G</a:t>
            </a:r>
            <a:endParaRPr lang="en-150" dirty="0"/>
          </a:p>
        </p:txBody>
      </p:sp>
      <p:sp>
        <p:nvSpPr>
          <p:cNvPr id="18" name="TextBox 17"/>
          <p:cNvSpPr txBox="1"/>
          <p:nvPr/>
        </p:nvSpPr>
        <p:spPr>
          <a:xfrm>
            <a:off x="6456363" y="3562802"/>
            <a:ext cx="27507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dirty="0" smtClean="0"/>
              <a:t>Down-clock the ASIC</a:t>
            </a:r>
            <a:endParaRPr lang="en-150" dirty="0"/>
          </a:p>
        </p:txBody>
      </p:sp>
      <p:sp>
        <p:nvSpPr>
          <p:cNvPr id="19" name="TextBox 18"/>
          <p:cNvSpPr txBox="1"/>
          <p:nvPr/>
        </p:nvSpPr>
        <p:spPr>
          <a:xfrm>
            <a:off x="6456363" y="4061795"/>
            <a:ext cx="21704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dirty="0" smtClean="0"/>
              <a:t>Cache frequently</a:t>
            </a:r>
            <a:br>
              <a:rPr lang="en-150" dirty="0" smtClean="0"/>
            </a:br>
            <a:r>
              <a:rPr lang="en-150" dirty="0" smtClean="0"/>
              <a:t>used FIB entries</a:t>
            </a:r>
            <a:endParaRPr lang="en-15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2053432"/>
            <a:ext cx="37401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150" sz="2000" dirty="0" smtClean="0">
                <a:solidFill>
                  <a:srgbClr val="707070"/>
                </a:solidFill>
              </a:rPr>
              <a:t>What can we possibly turn off?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>
                <a:solidFill>
                  <a:srgbClr val="707070"/>
                </a:solidFill>
              </a:rPr>
              <a:t>The basic idea is to turn off</a:t>
            </a:r>
            <a:br>
              <a:rPr lang="en-150" dirty="0">
                <a:solidFill>
                  <a:srgbClr val="707070"/>
                </a:solidFill>
              </a:rPr>
            </a:br>
            <a:r>
              <a:rPr lang="en-150" dirty="0">
                <a:solidFill>
                  <a:srgbClr val="707070"/>
                </a:solidFill>
              </a:rPr>
              <a:t>“stuff” whenever possible</a:t>
            </a:r>
            <a:r>
              <a:rPr lang="en-150" dirty="0" smtClean="0">
                <a:solidFill>
                  <a:srgbClr val="707070"/>
                </a:solidFill>
              </a:rPr>
              <a:t>.</a:t>
            </a:r>
            <a:r>
              <a:rPr lang="en-150" dirty="0" smtClean="0"/>
              <a:t> T</a:t>
            </a:r>
            <a:r>
              <a:rPr lang="en-US" dirty="0" smtClean="0"/>
              <a:t>h</a:t>
            </a:r>
            <a:r>
              <a:rPr lang="en-150" dirty="0" smtClean="0"/>
              <a:t>at’s nothing new.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7838" y="2034268"/>
            <a:ext cx="5530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RIPE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34268"/>
            <a:ext cx="104355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Academia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7996" y="2055648"/>
            <a:ext cx="11782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sz="2000" dirty="0">
                <a:solidFill>
                  <a:srgbClr val="707070"/>
                </a:solidFill>
              </a:rPr>
              <a:t>NSDI </a:t>
            </a:r>
            <a:r>
              <a:rPr lang="en-150" sz="2000" dirty="0" smtClean="0">
                <a:solidFill>
                  <a:srgbClr val="707070"/>
                </a:solidFill>
              </a:rPr>
              <a:t>2008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838" y="2492376"/>
            <a:ext cx="5061991" cy="283397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253349" y="2034267"/>
            <a:ext cx="2564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sz="2000" dirty="0" smtClean="0">
                <a:solidFill>
                  <a:srgbClr val="707070"/>
                </a:solidFill>
              </a:rPr>
              <a:t>86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199"/>
          <a:stretch/>
        </p:blipFill>
        <p:spPr>
          <a:xfrm>
            <a:off x="866405" y="2492375"/>
            <a:ext cx="4109799" cy="438037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7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 smtClean="0"/>
              <a:t>T</a:t>
            </a:r>
            <a:r>
              <a:rPr lang="en-US" dirty="0" smtClean="0"/>
              <a:t>h</a:t>
            </a:r>
            <a:r>
              <a:rPr lang="en-150" dirty="0" smtClean="0"/>
              <a:t>e theory says we can save </a:t>
            </a:r>
            <a:br>
              <a:rPr lang="en-150" dirty="0" smtClean="0"/>
            </a:br>
            <a:r>
              <a:rPr lang="en-150" b="1" dirty="0" smtClean="0"/>
              <a:t>tens of energy </a:t>
            </a:r>
            <a:r>
              <a:rPr lang="en-150" b="1" dirty="0"/>
              <a:t>% </a:t>
            </a:r>
            <a:r>
              <a:rPr lang="en-150" dirty="0" smtClean="0"/>
              <a:t>in ISP networks.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6054165" y="3327400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75500" y="2054061"/>
            <a:ext cx="4178300" cy="3461070"/>
            <a:chOff x="7175500" y="1968698"/>
            <a:chExt cx="4178300" cy="34610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9322"/>
            <a:stretch/>
          </p:blipFill>
          <p:spPr>
            <a:xfrm>
              <a:off x="7186613" y="2219475"/>
              <a:ext cx="4167187" cy="32102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75500" y="1968698"/>
              <a:ext cx="22650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 Savings (%)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2034268"/>
            <a:ext cx="104355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Academia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199"/>
          <a:stretch/>
        </p:blipFill>
        <p:spPr>
          <a:xfrm>
            <a:off x="866405" y="2492375"/>
            <a:ext cx="4109799" cy="438037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7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What do you think consumes more energy?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>
                <a:solidFill>
                  <a:schemeClr val="tx1"/>
                </a:solidFill>
              </a:rPr>
              <a:t>Data Centers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1030286" y="2271747"/>
            <a:ext cx="571468" cy="952465"/>
          </a:xfrm>
          <a:prstGeom prst="downArrow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788" y="2086045"/>
            <a:ext cx="13914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 smtClean="0">
                <a:solidFill>
                  <a:srgbClr val="BFBFBF"/>
                </a:solidFill>
              </a:rPr>
              <a:t>Point this way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10381985" y="2267601"/>
            <a:ext cx="571468" cy="952465"/>
          </a:xfrm>
          <a:prstGeom prst="downArrow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1248" y="2081899"/>
            <a:ext cx="1442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>
                <a:solidFill>
                  <a:srgbClr val="BFBFBF"/>
                </a:solidFill>
              </a:rPr>
              <a:t>Point that way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5888" y="2403917"/>
            <a:ext cx="16394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rgbClr val="BFBFBF"/>
                </a:solidFill>
              </a:rPr>
              <a:t>or</a:t>
            </a:r>
            <a:endParaRPr lang="en-150" sz="2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 smtClean="0"/>
              <a:t>T</a:t>
            </a:r>
            <a:r>
              <a:rPr lang="en-US" dirty="0" smtClean="0"/>
              <a:t>h</a:t>
            </a:r>
            <a:r>
              <a:rPr lang="en-150" dirty="0" smtClean="0"/>
              <a:t>e theory says we can save </a:t>
            </a:r>
            <a:br>
              <a:rPr lang="en-150" dirty="0" smtClean="0"/>
            </a:br>
            <a:r>
              <a:rPr lang="en-150" b="1" dirty="0" smtClean="0"/>
              <a:t>tens of energy </a:t>
            </a:r>
            <a:r>
              <a:rPr lang="en-150" b="1" dirty="0"/>
              <a:t>% </a:t>
            </a:r>
            <a:r>
              <a:rPr lang="en-150" dirty="0" smtClean="0"/>
              <a:t>in </a:t>
            </a:r>
            <a:r>
              <a:rPr lang="en-150" dirty="0"/>
              <a:t>ISP </a:t>
            </a:r>
            <a:r>
              <a:rPr lang="en-150" dirty="0" smtClean="0"/>
              <a:t>networks.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034268"/>
            <a:ext cx="104355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Academia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52340"/>
          <a:stretch/>
        </p:blipFill>
        <p:spPr>
          <a:xfrm>
            <a:off x="6703107" y="2659871"/>
            <a:ext cx="4454080" cy="14507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82853" y="2041467"/>
            <a:ext cx="18065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Buffer-and-Burst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175500" y="2038617"/>
            <a:ext cx="6059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How?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7573" y="434221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Assuming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75500" y="4998718"/>
                <a:ext cx="3509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e-DE"/>
                </a:defPPr>
                <a:lvl1pPr marL="342900" indent="-342900">
                  <a:buClr>
                    <a:srgbClr val="FF9933"/>
                  </a:buClr>
                  <a:buFont typeface="Wingdings" panose="05000000000000000000" pitchFamily="2" charset="2"/>
                  <a:buChar char="§"/>
                  <a:defRPr sz="2000"/>
                </a:lvl1pPr>
              </a:lstStyle>
              <a:p>
                <a:pPr>
                  <a:tabLst>
                    <a:tab pos="900113" algn="l"/>
                    <a:tab pos="2960688" algn="l"/>
                  </a:tabLst>
                </a:pPr>
                <a:r>
                  <a:rPr lang="en-150" dirty="0" smtClean="0"/>
                  <a:t>Wake-up delay 	</a:t>
                </a:r>
                <a14:m>
                  <m:oMath xmlns:m="http://schemas.openxmlformats.org/officeDocument/2006/math">
                    <m:r>
                      <a:rPr lang="en-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150" dirty="0">
                  <a:solidFill>
                    <a:srgbClr val="FF212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4998718"/>
                <a:ext cx="3509294" cy="307777"/>
              </a:xfrm>
              <a:prstGeom prst="rect">
                <a:avLst/>
              </a:prstGeom>
              <a:blipFill>
                <a:blip r:embed="rId4"/>
                <a:stretch>
                  <a:fillRect l="-4167" t="-26000" r="-34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75500" y="5488575"/>
                <a:ext cx="36139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e-DE"/>
                </a:defPPr>
                <a:lvl1pPr marL="342900" indent="-342900">
                  <a:buClr>
                    <a:srgbClr val="FF9933"/>
                  </a:buClr>
                  <a:buFont typeface="Wingdings" panose="05000000000000000000" pitchFamily="2" charset="2"/>
                  <a:buChar char="§"/>
                  <a:tabLst>
                    <a:tab pos="900113" algn="l"/>
                    <a:tab pos="2960688" algn="l"/>
                  </a:tabLst>
                  <a:defRPr sz="2000"/>
                </a:lvl1pPr>
              </a:lstStyle>
              <a:p>
                <a:r>
                  <a:rPr lang="en-150" dirty="0" smtClean="0"/>
                  <a:t>Buffering </a:t>
                </a:r>
                <a:r>
                  <a:rPr lang="en-150" dirty="0"/>
                  <a:t>time </a:t>
                </a:r>
                <a:r>
                  <a:rPr lang="en-150" dirty="0" smtClean="0"/>
                  <a:t>	</a:t>
                </a:r>
                <a14:m>
                  <m:oMath xmlns:m="http://schemas.openxmlformats.org/officeDocument/2006/math">
                    <m:r>
                      <a:rPr lang="en-15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15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15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5488575"/>
                <a:ext cx="3613938" cy="307777"/>
              </a:xfrm>
              <a:prstGeom prst="rect">
                <a:avLst/>
              </a:prstGeom>
              <a:blipFill>
                <a:blip r:embed="rId5"/>
                <a:stretch>
                  <a:fillRect l="-4047" t="-25490" r="-1349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7199"/>
          <a:stretch/>
        </p:blipFill>
        <p:spPr>
          <a:xfrm>
            <a:off x="866405" y="2492375"/>
            <a:ext cx="4109799" cy="438037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971547" y="4907677"/>
            <a:ext cx="836947" cy="489857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0" y="1844676"/>
            <a:ext cx="5264150" cy="409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52340"/>
          <a:stretch/>
        </p:blipFill>
        <p:spPr>
          <a:xfrm>
            <a:off x="6703107" y="2659871"/>
            <a:ext cx="4454080" cy="1450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82853" y="2041467"/>
            <a:ext cx="18065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Buffer-and-Burst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175500" y="2038617"/>
            <a:ext cx="6059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How?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907" r="21635"/>
          <a:stretch/>
        </p:blipFill>
        <p:spPr>
          <a:xfrm>
            <a:off x="741182" y="2528888"/>
            <a:ext cx="4945244" cy="2429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9940" t="9077" b="61396"/>
          <a:stretch/>
        </p:blipFill>
        <p:spPr>
          <a:xfrm>
            <a:off x="1707789" y="4998718"/>
            <a:ext cx="1421375" cy="884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79940" t="38210" b="32263"/>
          <a:stretch/>
        </p:blipFill>
        <p:spPr>
          <a:xfrm>
            <a:off x="3946269" y="4998718"/>
            <a:ext cx="1421375" cy="8842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2200" y="2032395"/>
            <a:ext cx="15901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Wake-up delay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67573" y="434221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Assuming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75500" y="4998718"/>
                <a:ext cx="3509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e-DE"/>
                </a:defPPr>
                <a:lvl1pPr marL="342900" indent="-342900">
                  <a:buClr>
                    <a:srgbClr val="FF9933"/>
                  </a:buClr>
                  <a:buFont typeface="Wingdings" panose="05000000000000000000" pitchFamily="2" charset="2"/>
                  <a:buChar char="§"/>
                  <a:defRPr sz="2000"/>
                </a:lvl1pPr>
              </a:lstStyle>
              <a:p>
                <a:pPr>
                  <a:tabLst>
                    <a:tab pos="900113" algn="l"/>
                    <a:tab pos="2960688" algn="l"/>
                  </a:tabLst>
                </a:pPr>
                <a:r>
                  <a:rPr lang="en-150" dirty="0" smtClean="0"/>
                  <a:t>Wake-up delay 	</a:t>
                </a:r>
                <a14:m>
                  <m:oMath xmlns:m="http://schemas.openxmlformats.org/officeDocument/2006/math">
                    <m:r>
                      <a:rPr lang="en-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150" dirty="0">
                  <a:solidFill>
                    <a:srgbClr val="FF212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4998718"/>
                <a:ext cx="3509294" cy="307777"/>
              </a:xfrm>
              <a:prstGeom prst="rect">
                <a:avLst/>
              </a:prstGeom>
              <a:blipFill>
                <a:blip r:embed="rId4"/>
                <a:stretch>
                  <a:fillRect l="-4167" t="-26000" r="-34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75500" y="5488575"/>
                <a:ext cx="36139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e-DE"/>
                </a:defPPr>
                <a:lvl1pPr marL="342900" indent="-342900">
                  <a:buClr>
                    <a:srgbClr val="FF9933"/>
                  </a:buClr>
                  <a:buFont typeface="Wingdings" panose="05000000000000000000" pitchFamily="2" charset="2"/>
                  <a:buChar char="§"/>
                  <a:tabLst>
                    <a:tab pos="900113" algn="l"/>
                    <a:tab pos="2960688" algn="l"/>
                  </a:tabLst>
                  <a:defRPr sz="2000"/>
                </a:lvl1pPr>
              </a:lstStyle>
              <a:p>
                <a:r>
                  <a:rPr lang="en-150" dirty="0" smtClean="0"/>
                  <a:t>Buffering </a:t>
                </a:r>
                <a:r>
                  <a:rPr lang="en-150" dirty="0"/>
                  <a:t>time </a:t>
                </a:r>
                <a:r>
                  <a:rPr lang="en-150" dirty="0" smtClean="0"/>
                  <a:t>	</a:t>
                </a:r>
                <a14:m>
                  <m:oMath xmlns:m="http://schemas.openxmlformats.org/officeDocument/2006/math">
                    <m:r>
                      <a:rPr lang="en-15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15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15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5488575"/>
                <a:ext cx="3613938" cy="307777"/>
              </a:xfrm>
              <a:prstGeom prst="rect">
                <a:avLst/>
              </a:prstGeom>
              <a:blipFill>
                <a:blip r:embed="rId5"/>
                <a:stretch>
                  <a:fillRect l="-4047" t="-25490" r="-1349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409447" y="955308"/>
            <a:ext cx="1041400" cy="489857"/>
            <a:chOff x="6229350" y="6129338"/>
            <a:chExt cx="1041400" cy="489857"/>
          </a:xfrm>
          <a:solidFill>
            <a:srgbClr val="EEABAB"/>
          </a:solidFill>
        </p:grpSpPr>
        <p:sp>
          <p:nvSpPr>
            <p:cNvPr id="8" name="Rectangle 7"/>
            <p:cNvSpPr/>
            <p:nvPr/>
          </p:nvSpPr>
          <p:spPr>
            <a:xfrm>
              <a:off x="6229350" y="6129338"/>
              <a:ext cx="1041400" cy="489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1742" y="6220378"/>
              <a:ext cx="756617" cy="30777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Theory</a:t>
              </a:r>
              <a:endParaRPr lang="en-US" sz="2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7243" y="944563"/>
            <a:ext cx="1041400" cy="489857"/>
            <a:chOff x="6229350" y="6129338"/>
            <a:chExt cx="1041400" cy="489857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6229350" y="6129338"/>
              <a:ext cx="1041400" cy="489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14836" y="6220378"/>
              <a:ext cx="870431" cy="30777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150" sz="2000" dirty="0" smtClean="0"/>
                <a:t>Practice</a:t>
              </a:r>
              <a:endParaRPr lang="en-US" sz="2000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68383" y="1949133"/>
            <a:ext cx="15180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sz="1600" dirty="0" smtClean="0">
                <a:solidFill>
                  <a:srgbClr val="707070"/>
                </a:solidFill>
              </a:rPr>
              <a:t>Measured on</a:t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150" sz="1600" dirty="0" smtClean="0">
                <a:solidFill>
                  <a:srgbClr val="707070"/>
                </a:solidFill>
              </a:rPr>
              <a:t>Cisco Nexus 9300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243" y="1971301"/>
            <a:ext cx="483870" cy="429964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>
                <a:solidFill>
                  <a:schemeClr val="tx1"/>
                </a:solidFill>
              </a:rPr>
              <a:t>(s)</a:t>
            </a:r>
            <a:endParaRPr lang="en-US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971547" y="4907677"/>
            <a:ext cx="836947" cy="489857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0" y="1844676"/>
            <a:ext cx="5264150" cy="409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52340"/>
          <a:stretch/>
        </p:blipFill>
        <p:spPr>
          <a:xfrm>
            <a:off x="6703107" y="2659871"/>
            <a:ext cx="4454080" cy="1450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82853" y="2041467"/>
            <a:ext cx="18065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Buffer-and-Burst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175500" y="2038617"/>
            <a:ext cx="6059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How?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907" r="21635"/>
          <a:stretch/>
        </p:blipFill>
        <p:spPr>
          <a:xfrm>
            <a:off x="741182" y="2528888"/>
            <a:ext cx="4945244" cy="2429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9940" t="9077" b="61396"/>
          <a:stretch/>
        </p:blipFill>
        <p:spPr>
          <a:xfrm>
            <a:off x="1707789" y="4998718"/>
            <a:ext cx="1421375" cy="884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79940" t="38210" b="32263"/>
          <a:stretch/>
        </p:blipFill>
        <p:spPr>
          <a:xfrm>
            <a:off x="3946269" y="4998718"/>
            <a:ext cx="1421375" cy="8842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2200" y="2032395"/>
            <a:ext cx="15901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Wake-up delay</a:t>
            </a:r>
            <a:endParaRPr lang="en-US" sz="2000" b="1" dirty="0" smtClean="0">
              <a:solidFill>
                <a:srgbClr val="FF21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7573" y="4342219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Assuming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75500" y="4998718"/>
                <a:ext cx="3509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e-DE"/>
                </a:defPPr>
                <a:lvl1pPr marL="342900" indent="-342900">
                  <a:buClr>
                    <a:srgbClr val="FF9933"/>
                  </a:buClr>
                  <a:buFont typeface="Wingdings" panose="05000000000000000000" pitchFamily="2" charset="2"/>
                  <a:buChar char="§"/>
                  <a:defRPr sz="2000"/>
                </a:lvl1pPr>
              </a:lstStyle>
              <a:p>
                <a:pPr>
                  <a:tabLst>
                    <a:tab pos="900113" algn="l"/>
                    <a:tab pos="2960688" algn="l"/>
                  </a:tabLst>
                </a:pPr>
                <a:r>
                  <a:rPr lang="en-150" dirty="0" smtClean="0"/>
                  <a:t>Wake-up delay 	</a:t>
                </a:r>
                <a14:m>
                  <m:oMath xmlns:m="http://schemas.openxmlformats.org/officeDocument/2006/math">
                    <m:r>
                      <a:rPr lang="en-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1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150" dirty="0">
                  <a:solidFill>
                    <a:srgbClr val="FF212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4998718"/>
                <a:ext cx="3509294" cy="307777"/>
              </a:xfrm>
              <a:prstGeom prst="rect">
                <a:avLst/>
              </a:prstGeom>
              <a:blipFill>
                <a:blip r:embed="rId4"/>
                <a:stretch>
                  <a:fillRect l="-4167" t="-26000" r="-34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75500" y="5488575"/>
                <a:ext cx="36139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de-DE"/>
                </a:defPPr>
                <a:lvl1pPr marL="342900" indent="-342900">
                  <a:buClr>
                    <a:srgbClr val="FF9933"/>
                  </a:buClr>
                  <a:buFont typeface="Wingdings" panose="05000000000000000000" pitchFamily="2" charset="2"/>
                  <a:buChar char="§"/>
                  <a:tabLst>
                    <a:tab pos="900113" algn="l"/>
                    <a:tab pos="2960688" algn="l"/>
                  </a:tabLst>
                  <a:defRPr sz="2000"/>
                </a:lvl1pPr>
              </a:lstStyle>
              <a:p>
                <a:r>
                  <a:rPr lang="en-150" dirty="0" smtClean="0"/>
                  <a:t>Buffering </a:t>
                </a:r>
                <a:r>
                  <a:rPr lang="en-150" dirty="0"/>
                  <a:t>time </a:t>
                </a:r>
                <a:r>
                  <a:rPr lang="en-150" dirty="0" smtClean="0"/>
                  <a:t>	</a:t>
                </a:r>
                <a14:m>
                  <m:oMath xmlns:m="http://schemas.openxmlformats.org/officeDocument/2006/math">
                    <m:r>
                      <a:rPr lang="en-15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15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15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5488575"/>
                <a:ext cx="3613938" cy="307777"/>
              </a:xfrm>
              <a:prstGeom prst="rect">
                <a:avLst/>
              </a:prstGeom>
              <a:blipFill>
                <a:blip r:embed="rId5"/>
                <a:stretch>
                  <a:fillRect l="-4047" t="-25490" r="-1349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68383" y="1949133"/>
            <a:ext cx="15180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sz="1600" dirty="0" smtClean="0">
                <a:solidFill>
                  <a:srgbClr val="707070"/>
                </a:solidFill>
              </a:rPr>
              <a:t>Measured on</a:t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150" sz="1600" dirty="0" smtClean="0">
                <a:solidFill>
                  <a:srgbClr val="707070"/>
                </a:solidFill>
              </a:rPr>
              <a:t>Cisco Nexus 9300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In practice, transcievers are </a:t>
            </a:r>
            <a:r>
              <a:rPr lang="en-150" b="1" dirty="0">
                <a:solidFill>
                  <a:srgbClr val="FF0000"/>
                </a:solidFill>
              </a:rPr>
              <a:t>1000x slower </a:t>
            </a:r>
            <a:br>
              <a:rPr lang="en-150" b="1" dirty="0">
                <a:solidFill>
                  <a:srgbClr val="FF0000"/>
                </a:solidFill>
              </a:rPr>
            </a:br>
            <a:r>
              <a:rPr lang="en-150" dirty="0"/>
              <a:t>to start than required for savings via buffering.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57243" y="1971301"/>
            <a:ext cx="483870" cy="429964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>
                <a:solidFill>
                  <a:schemeClr val="tx1"/>
                </a:solidFill>
              </a:rPr>
              <a:t>(s)</a:t>
            </a:r>
            <a:endParaRPr lang="en-US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can still “sleep” </a:t>
            </a:r>
            <a:br>
              <a:rPr lang="en-150" dirty="0" smtClean="0"/>
            </a:br>
            <a:r>
              <a:rPr lang="en-150" dirty="0" smtClean="0"/>
              <a:t>at longer timescales.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8779" y="2060809"/>
            <a:ext cx="4733489" cy="3882791"/>
            <a:chOff x="3838575" y="1968489"/>
            <a:chExt cx="5799840" cy="4523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2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can still “sleep” </a:t>
            </a:r>
            <a:br>
              <a:rPr lang="en-150" dirty="0" smtClean="0"/>
            </a:br>
            <a:r>
              <a:rPr lang="en-150" dirty="0" smtClean="0"/>
              <a:t>at longer timescales.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8779" y="2060809"/>
            <a:ext cx="4733489" cy="3882791"/>
            <a:chOff x="3838575" y="1968489"/>
            <a:chExt cx="5799840" cy="4523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437999" y="2112102"/>
            <a:ext cx="3682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/>
              <a:t>H</a:t>
            </a:r>
            <a:r>
              <a:rPr lang="en-150" dirty="0" smtClean="0"/>
              <a:t>ow to play nice with routing?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7999" y="3474618"/>
            <a:ext cx="36724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err="1" smtClean="0"/>
              <a:t>Wh</a:t>
            </a:r>
            <a:r>
              <a:rPr lang="en-150" dirty="0" smtClean="0"/>
              <a:t>ich signal to use for </a:t>
            </a:r>
            <a:br>
              <a:rPr lang="en-150" dirty="0" smtClean="0"/>
            </a:br>
            <a:r>
              <a:rPr lang="en-150" dirty="0" smtClean="0"/>
              <a:t>sleeping and wake-up control? 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6363" y="5151357"/>
            <a:ext cx="4052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/>
              <a:t>H</a:t>
            </a:r>
            <a:r>
              <a:rPr lang="en-150" dirty="0" smtClean="0"/>
              <a:t>ow much sleeping affects traffic?</a:t>
            </a:r>
            <a:br>
              <a:rPr lang="en-150" dirty="0" smtClean="0"/>
            </a:br>
            <a:r>
              <a:rPr lang="en-150" dirty="0" smtClean="0">
                <a:solidFill>
                  <a:srgbClr val="707070"/>
                </a:solidFill>
              </a:rPr>
              <a:t>And in case of bursts?</a:t>
            </a:r>
          </a:p>
        </p:txBody>
      </p:sp>
    </p:spTree>
    <p:extLst>
      <p:ext uri="{BB962C8B-B14F-4D97-AF65-F5344CB8AC3E}">
        <p14:creationId xmlns:p14="http://schemas.microsoft.com/office/powerpoint/2010/main" val="30305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can still “sleep” </a:t>
            </a:r>
            <a:br>
              <a:rPr lang="en-150" dirty="0" smtClean="0"/>
            </a:br>
            <a:r>
              <a:rPr lang="en-150" dirty="0" smtClean="0"/>
              <a:t>at longer timescales.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8779" y="2060809"/>
            <a:ext cx="4733489" cy="3882791"/>
            <a:chOff x="3838575" y="1968489"/>
            <a:chExt cx="5799840" cy="4523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437999" y="2112102"/>
            <a:ext cx="3682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rgbClr val="707070"/>
                </a:solidFill>
              </a:rPr>
              <a:t>H</a:t>
            </a:r>
            <a:r>
              <a:rPr lang="en-150" dirty="0" smtClean="0">
                <a:solidFill>
                  <a:srgbClr val="707070"/>
                </a:solidFill>
              </a:rPr>
              <a:t>ow to play nice with routing?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16725" y="2531583"/>
            <a:ext cx="3728287" cy="307777"/>
            <a:chOff x="6816725" y="2893718"/>
            <a:chExt cx="3728287" cy="307777"/>
          </a:xfrm>
        </p:grpSpPr>
        <p:sp>
          <p:nvSpPr>
            <p:cNvPr id="9" name="TextBox 8"/>
            <p:cNvSpPr txBox="1"/>
            <p:nvPr/>
          </p:nvSpPr>
          <p:spPr>
            <a:xfrm>
              <a:off x="7175500" y="2893718"/>
              <a:ext cx="336951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Easy, because wake-up is slow!</a:t>
              </a:r>
              <a:endParaRPr lang="en-US" sz="2000" dirty="0" smtClean="0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6774890" y="2946007"/>
              <a:ext cx="286870" cy="203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37999" y="3474618"/>
            <a:ext cx="36724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err="1" smtClean="0">
                <a:solidFill>
                  <a:srgbClr val="707070"/>
                </a:solidFill>
              </a:rPr>
              <a:t>Wh</a:t>
            </a:r>
            <a:r>
              <a:rPr lang="en-150" dirty="0" smtClean="0">
                <a:solidFill>
                  <a:srgbClr val="707070"/>
                </a:solidFill>
              </a:rPr>
              <a:t>ich signal to use for 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sleeping and wake-up control?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6363" y="5151357"/>
            <a:ext cx="4052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rgbClr val="707070"/>
                </a:solidFill>
              </a:rPr>
              <a:t>H</a:t>
            </a:r>
            <a:r>
              <a:rPr lang="en-150" dirty="0" smtClean="0">
                <a:solidFill>
                  <a:srgbClr val="707070"/>
                </a:solidFill>
              </a:rPr>
              <a:t>ow much sleeping affects traffic?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And in case of bursts?</a:t>
            </a:r>
          </a:p>
        </p:txBody>
      </p:sp>
    </p:spTree>
    <p:extLst>
      <p:ext uri="{BB962C8B-B14F-4D97-AF65-F5344CB8AC3E}">
        <p14:creationId xmlns:p14="http://schemas.microsoft.com/office/powerpoint/2010/main" val="32512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can still “sleep” </a:t>
            </a:r>
            <a:br>
              <a:rPr lang="en-150" dirty="0" smtClean="0"/>
            </a:br>
            <a:r>
              <a:rPr lang="en-150" dirty="0" smtClean="0"/>
              <a:t>at longer timescales.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8779" y="2060809"/>
            <a:ext cx="4733489" cy="3882791"/>
            <a:chOff x="3838575" y="1968489"/>
            <a:chExt cx="5799840" cy="4523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437999" y="2112102"/>
            <a:ext cx="3682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rgbClr val="707070"/>
                </a:solidFill>
              </a:rPr>
              <a:t>H</a:t>
            </a:r>
            <a:r>
              <a:rPr lang="en-150" dirty="0" smtClean="0">
                <a:solidFill>
                  <a:srgbClr val="707070"/>
                </a:solidFill>
              </a:rPr>
              <a:t>ow to play nice with routing?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16725" y="2531583"/>
            <a:ext cx="3728287" cy="307777"/>
            <a:chOff x="6816725" y="2893718"/>
            <a:chExt cx="3728287" cy="307777"/>
          </a:xfrm>
        </p:grpSpPr>
        <p:sp>
          <p:nvSpPr>
            <p:cNvPr id="9" name="TextBox 8"/>
            <p:cNvSpPr txBox="1"/>
            <p:nvPr/>
          </p:nvSpPr>
          <p:spPr>
            <a:xfrm>
              <a:off x="7175500" y="2893718"/>
              <a:ext cx="336951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Easy, because wake-up is slow!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6774890" y="2946007"/>
              <a:ext cx="286870" cy="203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37999" y="3474618"/>
            <a:ext cx="36724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err="1" smtClean="0">
                <a:solidFill>
                  <a:srgbClr val="707070"/>
                </a:solidFill>
              </a:rPr>
              <a:t>Wh</a:t>
            </a:r>
            <a:r>
              <a:rPr lang="en-150" dirty="0" smtClean="0">
                <a:solidFill>
                  <a:srgbClr val="707070"/>
                </a:solidFill>
              </a:rPr>
              <a:t>ich signal to use for 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sleeping and wake-up control?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16725" y="4208322"/>
            <a:ext cx="3285858" cy="584775"/>
            <a:chOff x="6816725" y="4417735"/>
            <a:chExt cx="3285858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175500" y="4417735"/>
              <a:ext cx="2927083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Link utilization works</a:t>
              </a:r>
              <a:br>
                <a:rPr lang="en-150" sz="2000" dirty="0" smtClean="0"/>
              </a:br>
              <a:r>
                <a:rPr lang="en-150" dirty="0" smtClean="0">
                  <a:solidFill>
                    <a:srgbClr val="707070"/>
                  </a:solidFill>
                </a:rPr>
                <a:t>Easy to collect with OSPF-TE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6774890" y="4470023"/>
              <a:ext cx="286870" cy="203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56363" y="5151357"/>
            <a:ext cx="4052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rgbClr val="707070"/>
                </a:solidFill>
              </a:rPr>
              <a:t>H</a:t>
            </a:r>
            <a:r>
              <a:rPr lang="en-150" dirty="0" smtClean="0">
                <a:solidFill>
                  <a:srgbClr val="707070"/>
                </a:solidFill>
              </a:rPr>
              <a:t>ow much sleeping affects traffic?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And in case of bursts?</a:t>
            </a:r>
          </a:p>
        </p:txBody>
      </p:sp>
    </p:spTree>
    <p:extLst>
      <p:ext uri="{BB962C8B-B14F-4D97-AF65-F5344CB8AC3E}">
        <p14:creationId xmlns:p14="http://schemas.microsoft.com/office/powerpoint/2010/main" val="5112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can still “sleep” </a:t>
            </a:r>
            <a:br>
              <a:rPr lang="en-150" dirty="0" smtClean="0"/>
            </a:br>
            <a:r>
              <a:rPr lang="en-150" dirty="0" smtClean="0"/>
              <a:t>at longer timescales.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8779" y="2060809"/>
            <a:ext cx="4733489" cy="3882791"/>
            <a:chOff x="3838575" y="1968489"/>
            <a:chExt cx="5799840" cy="4523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437999" y="2112102"/>
            <a:ext cx="3682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rgbClr val="707070"/>
                </a:solidFill>
              </a:rPr>
              <a:t>H</a:t>
            </a:r>
            <a:r>
              <a:rPr lang="en-150" dirty="0" smtClean="0">
                <a:solidFill>
                  <a:srgbClr val="707070"/>
                </a:solidFill>
              </a:rPr>
              <a:t>ow to play nice with routing?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16725" y="2531583"/>
            <a:ext cx="3728287" cy="307777"/>
            <a:chOff x="6816725" y="2893718"/>
            <a:chExt cx="3728287" cy="307777"/>
          </a:xfrm>
        </p:grpSpPr>
        <p:sp>
          <p:nvSpPr>
            <p:cNvPr id="9" name="TextBox 8"/>
            <p:cNvSpPr txBox="1"/>
            <p:nvPr/>
          </p:nvSpPr>
          <p:spPr>
            <a:xfrm>
              <a:off x="7175500" y="2893718"/>
              <a:ext cx="336951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Easy, because wake-up is slow!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6774890" y="2946007"/>
              <a:ext cx="286870" cy="203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37999" y="3474618"/>
            <a:ext cx="36724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err="1" smtClean="0">
                <a:solidFill>
                  <a:srgbClr val="707070"/>
                </a:solidFill>
              </a:rPr>
              <a:t>Wh</a:t>
            </a:r>
            <a:r>
              <a:rPr lang="en-150" dirty="0" smtClean="0">
                <a:solidFill>
                  <a:srgbClr val="707070"/>
                </a:solidFill>
              </a:rPr>
              <a:t>ich signal to use for 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sleeping and wake-up control?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6363" y="5151357"/>
            <a:ext cx="40523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rgbClr val="707070"/>
                </a:solidFill>
              </a:rPr>
              <a:t>H</a:t>
            </a:r>
            <a:r>
              <a:rPr lang="en-150" dirty="0" smtClean="0">
                <a:solidFill>
                  <a:srgbClr val="707070"/>
                </a:solidFill>
              </a:rPr>
              <a:t>ow much sleeping affects traffic?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And in case of bursts?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16725" y="5885061"/>
            <a:ext cx="2471533" cy="307777"/>
            <a:chOff x="6816725" y="5789711"/>
            <a:chExt cx="2471533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7175500" y="5789711"/>
              <a:ext cx="21127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Very little, actually.</a:t>
              </a:r>
              <a:endParaRPr lang="en-US" sz="2000" dirty="0" smtClean="0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6774890" y="5841999"/>
              <a:ext cx="286870" cy="203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6725" y="4208322"/>
            <a:ext cx="3285858" cy="584775"/>
            <a:chOff x="6816725" y="4417735"/>
            <a:chExt cx="3285858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7175500" y="4417735"/>
              <a:ext cx="2927083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Link utilization works</a:t>
              </a:r>
              <a:r>
                <a:rPr lang="en-150" sz="2000" dirty="0" smtClean="0"/>
                <a:t/>
              </a:r>
              <a:br>
                <a:rPr lang="en-150" sz="2000" dirty="0" smtClean="0"/>
              </a:br>
              <a:r>
                <a:rPr lang="en-150" dirty="0" smtClean="0">
                  <a:solidFill>
                    <a:srgbClr val="707070"/>
                  </a:solidFill>
                </a:rPr>
                <a:t>Easy to collect with OSPF-TE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6774890" y="4470023"/>
              <a:ext cx="286870" cy="203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9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28612"/>
          <a:stretch/>
        </p:blipFill>
        <p:spPr>
          <a:xfrm>
            <a:off x="256479" y="1900235"/>
            <a:ext cx="6433389" cy="3822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6126" y="5932485"/>
            <a:ext cx="2733674" cy="615950"/>
            <a:chOff x="777876" y="5932485"/>
            <a:chExt cx="2733674" cy="615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309" t="12251" r="10172" b="72134"/>
            <a:stretch/>
          </p:blipFill>
          <p:spPr>
            <a:xfrm>
              <a:off x="777876" y="5932485"/>
              <a:ext cx="1398587" cy="596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4309" t="28365" r="10172" b="55522"/>
            <a:stretch/>
          </p:blipFill>
          <p:spPr>
            <a:xfrm>
              <a:off x="2112963" y="5932485"/>
              <a:ext cx="1398587" cy="615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04197" y="2276475"/>
            <a:ext cx="3589594" cy="4266882"/>
            <a:chOff x="3404197" y="2276475"/>
            <a:chExt cx="3589594" cy="4266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4309" t="56844" b="35590"/>
            <a:stretch/>
          </p:blipFill>
          <p:spPr>
            <a:xfrm>
              <a:off x="4624388" y="5932485"/>
              <a:ext cx="2315270" cy="28922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22185" y="2276475"/>
              <a:ext cx="468000" cy="2694530"/>
            </a:xfrm>
            <a:prstGeom prst="rect">
              <a:avLst/>
            </a:prstGeom>
            <a:solidFill>
              <a:srgbClr val="FF212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4197" y="2276475"/>
              <a:ext cx="468000" cy="2694530"/>
            </a:xfrm>
            <a:prstGeom prst="rect">
              <a:avLst/>
            </a:prstGeom>
            <a:solidFill>
              <a:srgbClr val="FF212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07165" y="6266358"/>
              <a:ext cx="2286626" cy="276999"/>
              <a:chOff x="4707165" y="6266358"/>
              <a:chExt cx="2286626" cy="2769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707165" y="6364808"/>
                <a:ext cx="456576" cy="78034"/>
              </a:xfrm>
              <a:prstGeom prst="rect">
                <a:avLst/>
              </a:prstGeom>
              <a:solidFill>
                <a:srgbClr val="FF212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46518" y="6266358"/>
                <a:ext cx="1747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dirty="0" smtClean="0"/>
                  <a:t>Network Wake-up</a:t>
                </a:r>
                <a:endParaRPr lang="en-US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3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" r="28612"/>
          <a:stretch/>
        </p:blipFill>
        <p:spPr>
          <a:xfrm>
            <a:off x="256479" y="1900235"/>
            <a:ext cx="6433389" cy="3822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6126" y="5932485"/>
            <a:ext cx="2733674" cy="615950"/>
            <a:chOff x="777876" y="5932485"/>
            <a:chExt cx="2733674" cy="615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309" t="12251" r="10172" b="72134"/>
            <a:stretch/>
          </p:blipFill>
          <p:spPr>
            <a:xfrm>
              <a:off x="777876" y="5932485"/>
              <a:ext cx="1398587" cy="596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4309" t="28365" r="10172" b="55522"/>
            <a:stretch/>
          </p:blipFill>
          <p:spPr>
            <a:xfrm>
              <a:off x="2112963" y="5932485"/>
              <a:ext cx="1398587" cy="61595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226300" y="2210658"/>
            <a:ext cx="4051682" cy="923330"/>
            <a:chOff x="7226300" y="2210658"/>
            <a:chExt cx="4051682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7791450" y="2210658"/>
              <a:ext cx="3486532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Only the flows that would finish</a:t>
              </a:r>
              <a:br>
                <a:rPr lang="en-150" sz="2000" dirty="0" smtClean="0"/>
              </a:br>
              <a:r>
                <a:rPr lang="en-150" sz="2000" dirty="0" smtClean="0"/>
                <a:t>when the network wakes up </a:t>
              </a:r>
              <a:br>
                <a:rPr lang="en-150" sz="2000" dirty="0" smtClean="0"/>
              </a:br>
              <a:r>
                <a:rPr lang="en-150" sz="2000" dirty="0" smtClean="0"/>
                <a:t>may suffer some FCT </a:t>
              </a:r>
              <a:r>
                <a:rPr lang="en-150" sz="2000" dirty="0" smtClean="0"/>
                <a:t>increase</a:t>
              </a:r>
              <a:endParaRPr lang="en-US" sz="2000" dirty="0" smtClean="0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184465" y="2570723"/>
              <a:ext cx="286870" cy="203200"/>
            </a:xfrm>
            <a:prstGeom prst="triangl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04197" y="2276475"/>
            <a:ext cx="3589594" cy="4266882"/>
            <a:chOff x="3404197" y="2276475"/>
            <a:chExt cx="3589594" cy="42668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74309" t="56844" b="35590"/>
            <a:stretch/>
          </p:blipFill>
          <p:spPr>
            <a:xfrm>
              <a:off x="4624388" y="5932485"/>
              <a:ext cx="2315270" cy="28922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22185" y="2276475"/>
              <a:ext cx="468000" cy="2694530"/>
            </a:xfrm>
            <a:prstGeom prst="rect">
              <a:avLst/>
            </a:prstGeom>
            <a:solidFill>
              <a:srgbClr val="FF212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04197" y="2276475"/>
              <a:ext cx="468000" cy="2694530"/>
            </a:xfrm>
            <a:prstGeom prst="rect">
              <a:avLst/>
            </a:prstGeom>
            <a:solidFill>
              <a:srgbClr val="FF212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07165" y="6266358"/>
              <a:ext cx="2286626" cy="276999"/>
              <a:chOff x="4707165" y="6266358"/>
              <a:chExt cx="2286626" cy="27699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707165" y="6364808"/>
                <a:ext cx="456576" cy="78034"/>
              </a:xfrm>
              <a:prstGeom prst="rect">
                <a:avLst/>
              </a:prstGeom>
              <a:solidFill>
                <a:srgbClr val="FF212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46518" y="6266358"/>
                <a:ext cx="1747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dirty="0" smtClean="0"/>
                  <a:t>Network Wake-up</a:t>
                </a:r>
                <a:endParaRPr lang="en-US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What do you think consumes more energy?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Data Centers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5888" y="2403917"/>
            <a:ext cx="16394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rgbClr val="BFBFBF"/>
                </a:solidFill>
              </a:rPr>
              <a:t>or</a:t>
            </a:r>
            <a:endParaRPr lang="en-150" sz="2000" dirty="0">
              <a:solidFill>
                <a:srgbClr val="BFB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3575051"/>
            <a:ext cx="8015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In 2022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266" y="3575051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240-340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7600" y="3575051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260-360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5888" y="3575051"/>
            <a:ext cx="549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TWh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4222" y="3575051"/>
            <a:ext cx="549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TWh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9788" y="6308529"/>
            <a:ext cx="7851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https://www.iea.org/energy-system/buildings/data-centres-and-data-transmission-networks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2"/>
          </p:cNvPr>
          <p:cNvSpPr/>
          <p:nvPr/>
        </p:nvSpPr>
        <p:spPr>
          <a:xfrm>
            <a:off x="839788" y="6290054"/>
            <a:ext cx="7879458" cy="28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" r="28612"/>
          <a:stretch/>
        </p:blipFill>
        <p:spPr>
          <a:xfrm>
            <a:off x="256479" y="1900235"/>
            <a:ext cx="6433389" cy="38227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see no extra loss and little FCT increase</a:t>
            </a:r>
            <a:br>
              <a:rPr lang="en-150" dirty="0" smtClean="0"/>
            </a:br>
            <a:r>
              <a:rPr lang="en-150" dirty="0" smtClean="0">
                <a:solidFill>
                  <a:srgbClr val="707070"/>
                </a:solidFill>
              </a:rPr>
              <a:t>because TCP is doing its job decently well.</a:t>
            </a:r>
            <a:endParaRPr lang="en-US" dirty="0">
              <a:solidFill>
                <a:srgbClr val="70707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6126" y="5932485"/>
            <a:ext cx="2733674" cy="615950"/>
            <a:chOff x="777876" y="5932485"/>
            <a:chExt cx="2733674" cy="615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309" t="12251" r="10172" b="72134"/>
            <a:stretch/>
          </p:blipFill>
          <p:spPr>
            <a:xfrm>
              <a:off x="777876" y="5932485"/>
              <a:ext cx="1398587" cy="596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4309" t="28365" r="10172" b="55522"/>
            <a:stretch/>
          </p:blipFill>
          <p:spPr>
            <a:xfrm>
              <a:off x="2112963" y="5932485"/>
              <a:ext cx="1398587" cy="61595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226300" y="2210658"/>
            <a:ext cx="4008400" cy="923330"/>
            <a:chOff x="7226300" y="2210658"/>
            <a:chExt cx="400840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7791450" y="2210658"/>
              <a:ext cx="3443250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/>
                <a:t>Only the flows that would finish</a:t>
              </a:r>
              <a:br>
                <a:rPr lang="en-150" sz="2000" dirty="0"/>
              </a:br>
              <a:r>
                <a:rPr lang="en-150" sz="2000" dirty="0"/>
                <a:t>when the network wakes up </a:t>
              </a:r>
              <a:br>
                <a:rPr lang="en-150" sz="2000" dirty="0"/>
              </a:br>
              <a:r>
                <a:rPr lang="en-150" sz="2000" dirty="0"/>
                <a:t>may suffer some FCT increase</a:t>
              </a:r>
              <a:endParaRPr lang="en-US" sz="2000" dirty="0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7184465" y="2570723"/>
              <a:ext cx="286870" cy="203200"/>
            </a:xfrm>
            <a:prstGeom prst="triangl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791451" y="3608388"/>
            <a:ext cx="3562350" cy="1389063"/>
          </a:xfrm>
          <a:prstGeom prst="rect">
            <a:avLst/>
          </a:prstGeom>
          <a:solidFill>
            <a:srgbClr val="FFE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We had to work “hard”</a:t>
            </a:r>
            <a:br>
              <a:rPr lang="en-150" sz="2000" dirty="0" smtClean="0">
                <a:solidFill>
                  <a:schemeClr val="tx1"/>
                </a:solidFill>
              </a:rPr>
            </a:br>
            <a:r>
              <a:rPr lang="en-150" sz="2000" dirty="0" smtClean="0">
                <a:solidFill>
                  <a:schemeClr val="tx1"/>
                </a:solidFill>
              </a:rPr>
              <a:t>to even see an effect...</a:t>
            </a:r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04197" y="2276475"/>
            <a:ext cx="3589594" cy="4266882"/>
            <a:chOff x="3404197" y="2276475"/>
            <a:chExt cx="3589594" cy="42668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74309" t="56844" b="35590"/>
            <a:stretch/>
          </p:blipFill>
          <p:spPr>
            <a:xfrm>
              <a:off x="4624388" y="5932485"/>
              <a:ext cx="2315270" cy="28922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122185" y="2276475"/>
              <a:ext cx="468000" cy="2694530"/>
            </a:xfrm>
            <a:prstGeom prst="rect">
              <a:avLst/>
            </a:prstGeom>
            <a:solidFill>
              <a:srgbClr val="FF212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4197" y="2276475"/>
              <a:ext cx="468000" cy="2694530"/>
            </a:xfrm>
            <a:prstGeom prst="rect">
              <a:avLst/>
            </a:prstGeom>
            <a:solidFill>
              <a:srgbClr val="FF212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707165" y="6266358"/>
              <a:ext cx="2286626" cy="276999"/>
              <a:chOff x="4707165" y="6266358"/>
              <a:chExt cx="2286626" cy="2769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707165" y="6364808"/>
                <a:ext cx="456576" cy="78034"/>
              </a:xfrm>
              <a:prstGeom prst="rect">
                <a:avLst/>
              </a:prstGeom>
              <a:solidFill>
                <a:srgbClr val="FF212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46518" y="6266358"/>
                <a:ext cx="1747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dirty="0" smtClean="0"/>
                  <a:t>Network Wake-up</a:t>
                </a:r>
                <a:endParaRPr lang="en-US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51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We can still “sleep” </a:t>
            </a:r>
            <a:br>
              <a:rPr lang="en-150" dirty="0" smtClean="0"/>
            </a:br>
            <a:r>
              <a:rPr lang="en-150" dirty="0" smtClean="0"/>
              <a:t>at longer timescales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8779" y="2060809"/>
            <a:ext cx="4733489" cy="3882791"/>
            <a:chOff x="3838575" y="1968489"/>
            <a:chExt cx="5799840" cy="45237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602"/>
            <a:stretch/>
          </p:blipFill>
          <p:spPr>
            <a:xfrm>
              <a:off x="3838575" y="2377366"/>
              <a:ext cx="5799840" cy="411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460" r="92539" b="29536"/>
            <a:stretch/>
          </p:blipFill>
          <p:spPr>
            <a:xfrm rot="5400000">
              <a:off x="5113316" y="885826"/>
              <a:ext cx="468336" cy="26336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96113" y="2998113"/>
            <a:ext cx="4268797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150" sz="2800" dirty="0" smtClean="0"/>
              <a:t>Ultimately, it is very similar</a:t>
            </a:r>
            <a:br>
              <a:rPr lang="en-150" sz="2800" dirty="0" smtClean="0"/>
            </a:br>
            <a:r>
              <a:rPr lang="en-150" sz="2800" dirty="0" smtClean="0"/>
              <a:t>to a traditional TE problem.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0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39788" y="2276474"/>
            <a:ext cx="5979622" cy="3322013"/>
            <a:chOff x="839788" y="389514"/>
            <a:chExt cx="6935185" cy="38528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788" y="389514"/>
              <a:ext cx="6935185" cy="385288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&quot;No&quot; Symbol 8"/>
            <p:cNvSpPr/>
            <p:nvPr/>
          </p:nvSpPr>
          <p:spPr>
            <a:xfrm>
              <a:off x="5754688" y="1903344"/>
              <a:ext cx="900112" cy="889546"/>
            </a:xfrm>
            <a:prstGeom prst="noSmoking">
              <a:avLst/>
            </a:prstGeom>
            <a:solidFill>
              <a:srgbClr val="FF2121">
                <a:alpha val="5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How much energy </a:t>
            </a:r>
            <a:br>
              <a:rPr lang="en-150" dirty="0"/>
            </a:br>
            <a:r>
              <a:rPr lang="en-150" dirty="0"/>
              <a:t>can we really save</a:t>
            </a:r>
            <a:r>
              <a:rPr lang="en-15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39788" y="2276474"/>
            <a:ext cx="5979622" cy="3322013"/>
            <a:chOff x="839788" y="389514"/>
            <a:chExt cx="6935185" cy="38528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788" y="389514"/>
              <a:ext cx="6935185" cy="385288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&quot;No&quot; Symbol 8"/>
            <p:cNvSpPr/>
            <p:nvPr/>
          </p:nvSpPr>
          <p:spPr>
            <a:xfrm>
              <a:off x="5754688" y="1903344"/>
              <a:ext cx="900112" cy="889546"/>
            </a:xfrm>
            <a:prstGeom prst="noSmoking">
              <a:avLst/>
            </a:prstGeom>
            <a:solidFill>
              <a:srgbClr val="FF2121">
                <a:alpha val="5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31505" y="3136427"/>
            <a:ext cx="305211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Hard to say because we lack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196" y="3795933"/>
            <a:ext cx="15356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Measurements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505" y="381132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BFBFBF"/>
                </a:solidFill>
              </a:rPr>
              <a:t>1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6674" y="4486217"/>
            <a:ext cx="11108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Test cases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5984" y="450160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BFBFBF"/>
                </a:solidFill>
              </a:rPr>
              <a:t>2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How much energy </a:t>
            </a:r>
            <a:br>
              <a:rPr lang="en-150" dirty="0"/>
            </a:br>
            <a:r>
              <a:rPr lang="en-150" dirty="0"/>
              <a:t>can we really save</a:t>
            </a:r>
            <a:r>
              <a:rPr lang="en-15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Energy savings are hard to estimate</a:t>
            </a:r>
            <a:br>
              <a:rPr lang="en-150" dirty="0" smtClean="0"/>
            </a:br>
            <a:r>
              <a:rPr lang="en-150" dirty="0" smtClean="0"/>
              <a:t>because we </a:t>
            </a:r>
            <a:r>
              <a:rPr lang="en-150" b="1" dirty="0" smtClean="0"/>
              <a:t>lack good power models</a:t>
            </a:r>
            <a:r>
              <a:rPr lang="en-150" dirty="0" smtClean="0"/>
              <a:t>.</a:t>
            </a:r>
            <a:endParaRPr lang="en-US" dirty="0"/>
          </a:p>
        </p:txBody>
      </p:sp>
      <p:pic>
        <p:nvPicPr>
          <p:cNvPr id="20" name="Picture 2" descr="https://www.edge-core.com/timthumb.php?src=_upload/images/2203181030420.png&amp;h=357&amp;w=490&amp;zc=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8" b="29985"/>
          <a:stretch/>
        </p:blipFill>
        <p:spPr bwMode="auto">
          <a:xfrm>
            <a:off x="6456363" y="3214914"/>
            <a:ext cx="4450795" cy="12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92200" y="2753249"/>
            <a:ext cx="263533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707070"/>
                </a:solidFill>
              </a:defRPr>
            </a:lvl1pPr>
          </a:lstStyle>
          <a:p>
            <a:r>
              <a:rPr lang="en-150" dirty="0" smtClean="0">
                <a:solidFill>
                  <a:schemeClr val="tx1"/>
                </a:solidFill>
              </a:rPr>
              <a:t>Datasheets only talk</a:t>
            </a:r>
            <a:r>
              <a:rPr lang="en-150" dirty="0">
                <a:solidFill>
                  <a:schemeClr val="tx1"/>
                </a:solidFill>
              </a:rPr>
              <a:t/>
            </a:r>
            <a:br>
              <a:rPr lang="en-150" dirty="0">
                <a:solidFill>
                  <a:schemeClr val="tx1"/>
                </a:solidFill>
              </a:rPr>
            </a:br>
            <a:r>
              <a:rPr lang="en-150" dirty="0" smtClean="0">
                <a:solidFill>
                  <a:schemeClr val="tx1"/>
                </a:solidFill>
              </a:rPr>
              <a:t>about the max power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92200" y="3715016"/>
            <a:ext cx="22987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707070"/>
                </a:solidFill>
              </a:defRPr>
            </a:lvl1pPr>
          </a:lstStyle>
          <a:p>
            <a:r>
              <a:rPr lang="en-150" dirty="0" smtClean="0">
                <a:solidFill>
                  <a:schemeClr val="tx1"/>
                </a:solidFill>
              </a:rPr>
              <a:t>Devices are never</a:t>
            </a:r>
            <a:br>
              <a:rPr lang="en-150" dirty="0" smtClean="0">
                <a:solidFill>
                  <a:schemeClr val="tx1"/>
                </a:solidFill>
              </a:rPr>
            </a:br>
            <a:r>
              <a:rPr lang="en-150" dirty="0" smtClean="0">
                <a:solidFill>
                  <a:schemeClr val="tx1"/>
                </a:solidFill>
              </a:rPr>
              <a:t>under full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Energy savings are hard to estimate</a:t>
            </a:r>
            <a:br>
              <a:rPr lang="en-150" dirty="0" smtClean="0"/>
            </a:br>
            <a:r>
              <a:rPr lang="en-150" dirty="0" smtClean="0"/>
              <a:t>because we </a:t>
            </a:r>
            <a:r>
              <a:rPr lang="en-150" b="1" dirty="0" smtClean="0"/>
              <a:t>lack good power models</a:t>
            </a:r>
            <a:r>
              <a:rPr lang="en-150" dirty="0" smtClean="0"/>
              <a:t>.</a:t>
            </a:r>
            <a:endParaRPr lang="en-US" dirty="0"/>
          </a:p>
        </p:txBody>
      </p:sp>
      <p:pic>
        <p:nvPicPr>
          <p:cNvPr id="20" name="Picture 2" descr="https://www.edge-core.com/timthumb.php?src=_upload/images/2203181030420.png&amp;h=357&amp;w=490&amp;zc=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8" b="29985"/>
          <a:stretch/>
        </p:blipFill>
        <p:spPr bwMode="auto">
          <a:xfrm>
            <a:off x="6456363" y="3214914"/>
            <a:ext cx="4450795" cy="12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92200" y="2753249"/>
            <a:ext cx="263533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707070"/>
                </a:solidFill>
              </a:defRPr>
            </a:lvl1pPr>
          </a:lstStyle>
          <a:p>
            <a:r>
              <a:rPr lang="en-150" dirty="0" smtClean="0">
                <a:solidFill>
                  <a:schemeClr val="tx1"/>
                </a:solidFill>
              </a:rPr>
              <a:t>Datasheets only talk</a:t>
            </a:r>
            <a:r>
              <a:rPr lang="en-150" dirty="0">
                <a:solidFill>
                  <a:schemeClr val="tx1"/>
                </a:solidFill>
              </a:rPr>
              <a:t/>
            </a:r>
            <a:br>
              <a:rPr lang="en-150" dirty="0">
                <a:solidFill>
                  <a:schemeClr val="tx1"/>
                </a:solidFill>
              </a:rPr>
            </a:br>
            <a:r>
              <a:rPr lang="en-150" dirty="0" smtClean="0">
                <a:solidFill>
                  <a:schemeClr val="tx1"/>
                </a:solidFill>
              </a:rPr>
              <a:t>about the max power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92200" y="3715016"/>
            <a:ext cx="22987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707070"/>
                </a:solidFill>
              </a:defRPr>
            </a:lvl1pPr>
          </a:lstStyle>
          <a:p>
            <a:r>
              <a:rPr lang="en-150" dirty="0" smtClean="0">
                <a:solidFill>
                  <a:schemeClr val="tx1"/>
                </a:solidFill>
              </a:rPr>
              <a:t>Devices are never</a:t>
            </a:r>
            <a:br>
              <a:rPr lang="en-150" dirty="0" smtClean="0">
                <a:solidFill>
                  <a:schemeClr val="tx1"/>
                </a:solidFill>
              </a:rPr>
            </a:br>
            <a:r>
              <a:rPr lang="en-150" dirty="0" smtClean="0">
                <a:solidFill>
                  <a:schemeClr val="tx1"/>
                </a:solidFill>
              </a:rPr>
              <a:t>under full load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92200" y="4676783"/>
            <a:ext cx="3981245" cy="1163578"/>
            <a:chOff x="1092200" y="4676783"/>
            <a:chExt cx="3981245" cy="1163578"/>
          </a:xfrm>
        </p:grpSpPr>
        <p:sp>
          <p:nvSpPr>
            <p:cNvPr id="3" name="Rectangle 2"/>
            <p:cNvSpPr/>
            <p:nvPr/>
          </p:nvSpPr>
          <p:spPr>
            <a:xfrm>
              <a:off x="1092200" y="4676783"/>
              <a:ext cx="3981245" cy="1163578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18885" y="5024953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4643" y="4950796"/>
              <a:ext cx="28565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150" sz="2000" dirty="0" smtClean="0"/>
                <a:t>How much power is drawn</a:t>
              </a:r>
              <a:br>
                <a:rPr lang="en-150" sz="2000" dirty="0" smtClean="0"/>
              </a:br>
              <a:r>
                <a:rPr lang="en-150" sz="2000" dirty="0" smtClean="0"/>
                <a:t>under “typical” load?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478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Energy savings are hard to estimate</a:t>
            </a:r>
            <a:br>
              <a:rPr lang="en-150" dirty="0" smtClean="0"/>
            </a:br>
            <a:r>
              <a:rPr lang="en-150" dirty="0" smtClean="0"/>
              <a:t>because we </a:t>
            </a:r>
            <a:r>
              <a:rPr lang="en-150" b="1" dirty="0" smtClean="0"/>
              <a:t>lack good power models</a:t>
            </a:r>
            <a:r>
              <a:rPr lang="en-150" dirty="0" smtClean="0"/>
              <a:t>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2032635"/>
            <a:ext cx="10331450" cy="4096703"/>
            <a:chOff x="838200" y="2032635"/>
            <a:chExt cx="10331450" cy="4096703"/>
          </a:xfrm>
        </p:grpSpPr>
        <p:sp>
          <p:nvSpPr>
            <p:cNvPr id="3" name="TextBox 2"/>
            <p:cNvSpPr txBox="1"/>
            <p:nvPr/>
          </p:nvSpPr>
          <p:spPr>
            <a:xfrm>
              <a:off x="6467773" y="2032635"/>
              <a:ext cx="265777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Profiling a Tofino switch</a:t>
              </a:r>
              <a:endParaRPr lang="en-US" sz="2000" dirty="0" smtClean="0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6054165" y="2084923"/>
              <a:ext cx="286870" cy="2032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92" b="304"/>
            <a:stretch/>
          </p:blipFill>
          <p:spPr>
            <a:xfrm>
              <a:off x="6467773" y="3226945"/>
              <a:ext cx="4701877" cy="29023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87371" y="3429000"/>
              <a:ext cx="1634596" cy="307777"/>
            </a:xfrm>
            <a:prstGeom prst="rect">
              <a:avLst/>
            </a:prstGeom>
            <a:noFill/>
          </p:spPr>
          <p:txBody>
            <a:bodyPr wrap="none" lIns="0" tIns="0" rIns="144000" bIns="0" rtlCol="0">
              <a:spAutoFit/>
            </a:bodyPr>
            <a:lstStyle/>
            <a:p>
              <a:r>
                <a:rPr lang="en-150" sz="2000" dirty="0" smtClean="0"/>
                <a:t>Wedge switch</a:t>
              </a:r>
              <a:endParaRPr lang="en-US" sz="2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0802" y="4768006"/>
              <a:ext cx="1511165" cy="307777"/>
            </a:xfrm>
            <a:prstGeom prst="rect">
              <a:avLst/>
            </a:prstGeom>
            <a:noFill/>
          </p:spPr>
          <p:txBody>
            <a:bodyPr wrap="none" lIns="0" tIns="0" rIns="144000" bIns="0" rtlCol="0">
              <a:spAutoFit/>
            </a:bodyPr>
            <a:lstStyle/>
            <a:p>
              <a:r>
                <a:rPr lang="en-150" sz="2000" dirty="0" smtClean="0"/>
                <a:t>Power meter</a:t>
              </a:r>
              <a:endParaRPr lang="en-US" sz="2000" dirty="0" smtClean="0"/>
            </a:p>
          </p:txBody>
        </p:sp>
        <p:cxnSp>
          <p:nvCxnSpPr>
            <p:cNvPr id="8" name="Straight Connector 7"/>
            <p:cNvCxnSpPr>
              <a:stCxn id="6" idx="3"/>
              <a:endCxn id="10" idx="1"/>
            </p:cNvCxnSpPr>
            <p:nvPr/>
          </p:nvCxnSpPr>
          <p:spPr>
            <a:xfrm>
              <a:off x="5921967" y="3582889"/>
              <a:ext cx="1971619" cy="0"/>
            </a:xfrm>
            <a:prstGeom prst="line">
              <a:avLst/>
            </a:prstGeom>
            <a:ln w="28575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  <a:endCxn id="11" idx="1"/>
            </p:cNvCxnSpPr>
            <p:nvPr/>
          </p:nvCxnSpPr>
          <p:spPr>
            <a:xfrm>
              <a:off x="5921967" y="4921895"/>
              <a:ext cx="2715637" cy="0"/>
            </a:xfrm>
            <a:prstGeom prst="line">
              <a:avLst/>
            </a:prstGeom>
            <a:ln w="28575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93586" y="3429000"/>
              <a:ext cx="230366" cy="307777"/>
            </a:xfrm>
            <a:prstGeom prst="rect">
              <a:avLst/>
            </a:prstGeom>
            <a:noFill/>
          </p:spPr>
          <p:txBody>
            <a:bodyPr wrap="none" lIns="0" tIns="0" rIns="144000" bIns="0" rtlCol="0">
              <a:spAutoFit/>
            </a:bodyPr>
            <a:lstStyle/>
            <a:p>
              <a:r>
                <a:rPr lang="en-150" sz="2000" dirty="0" smtClean="0"/>
                <a:t> </a:t>
              </a:r>
              <a:endParaRPr lang="en-US" sz="20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7604" y="4768006"/>
              <a:ext cx="230366" cy="307777"/>
            </a:xfrm>
            <a:prstGeom prst="rect">
              <a:avLst/>
            </a:prstGeom>
            <a:noFill/>
          </p:spPr>
          <p:txBody>
            <a:bodyPr wrap="none" lIns="0" tIns="0" rIns="144000" bIns="0" rtlCol="0">
              <a:spAutoFit/>
            </a:bodyPr>
            <a:lstStyle/>
            <a:p>
              <a:r>
                <a:rPr lang="en-150" sz="2000" dirty="0" smtClean="0"/>
                <a:t> </a:t>
              </a:r>
              <a:endParaRPr lang="en-US" sz="2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7371" y="3428999"/>
              <a:ext cx="218040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12" idx="3"/>
              <a:endCxn id="10" idx="1"/>
            </p:cNvCxnSpPr>
            <p:nvPr/>
          </p:nvCxnSpPr>
          <p:spPr>
            <a:xfrm>
              <a:off x="6467773" y="3582888"/>
              <a:ext cx="1425813" cy="1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359400" y="4768006"/>
              <a:ext cx="110837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3"/>
              <a:endCxn id="11" idx="1"/>
            </p:cNvCxnSpPr>
            <p:nvPr/>
          </p:nvCxnSpPr>
          <p:spPr>
            <a:xfrm>
              <a:off x="6467773" y="4921895"/>
              <a:ext cx="216983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67773" y="2464435"/>
              <a:ext cx="19845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dirty="0" smtClean="0">
                  <a:solidFill>
                    <a:srgbClr val="707070"/>
                  </a:solidFill>
                </a:rPr>
                <a:t>WEDGE 100BF-32X</a:t>
              </a:r>
              <a:endParaRPr lang="en-US" dirty="0" smtClean="0">
                <a:solidFill>
                  <a:srgbClr val="70707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2043088"/>
              <a:ext cx="353462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... so we are building our own ...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172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Energy savings are hard to estimate</a:t>
            </a:r>
            <a:br>
              <a:rPr lang="en-150" dirty="0"/>
            </a:br>
            <a:r>
              <a:rPr lang="en-150" dirty="0"/>
              <a:t>because we </a:t>
            </a:r>
            <a:r>
              <a:rPr lang="en-150" b="1" dirty="0" smtClean="0"/>
              <a:t>lack good </a:t>
            </a:r>
            <a:r>
              <a:rPr lang="en-150" b="1" dirty="0"/>
              <a:t>power models</a:t>
            </a:r>
            <a:r>
              <a:rPr lang="en-150" dirty="0"/>
              <a:t>.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2043088"/>
            <a:ext cx="35346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... so we are building our own ...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6346" y="3179752"/>
            <a:ext cx="188352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Device power  =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19039" y="3179752"/>
            <a:ext cx="17184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+  </a:t>
            </a:r>
            <a:r>
              <a:rPr lang="en-150" sz="2000" dirty="0" smtClean="0"/>
              <a:t>Static power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89561" y="3195141"/>
            <a:ext cx="1490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f(device config)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9039" y="3682192"/>
            <a:ext cx="29847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+  Energy per bit * bit rate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219039" y="4184632"/>
            <a:ext cx="38151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+  Energy per packet * packet rate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219039" y="5189514"/>
            <a:ext cx="29190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+  Power conversion losses</a:t>
            </a:r>
            <a:endParaRPr lang="en-US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219039" y="4687072"/>
            <a:ext cx="14939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+  Fan power</a:t>
            </a:r>
            <a:endParaRPr lang="en-US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8989561" y="5220292"/>
            <a:ext cx="16510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f(power demand)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89561" y="4702460"/>
            <a:ext cx="14122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f(temperature)</a:t>
            </a:r>
            <a:endParaRPr lang="en-US" dirty="0" smtClean="0">
              <a:solidFill>
                <a:srgbClr val="70707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94299" y="4702459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 smtClean="0">
                <a:solidFill>
                  <a:srgbClr val="707070"/>
                </a:solidFill>
              </a:rPr>
              <a:t>~</a:t>
            </a:r>
            <a:endParaRPr lang="en-US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 smtClean="0"/>
              <a:t>We discuss with the IETF to establish a </a:t>
            </a:r>
            <a:br>
              <a:rPr lang="en-150" dirty="0" smtClean="0"/>
            </a:br>
            <a:r>
              <a:rPr lang="en-150" dirty="0" smtClean="0"/>
              <a:t>benchmark for instantiating such models.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143"/>
          <a:stretch/>
        </p:blipFill>
        <p:spPr>
          <a:xfrm>
            <a:off x="839788" y="2038548"/>
            <a:ext cx="7224765" cy="477998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471785" y="3191171"/>
            <a:ext cx="21352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707070"/>
                </a:solidFill>
              </a:defRPr>
            </a:lvl1pPr>
          </a:lstStyle>
          <a:p>
            <a:r>
              <a:rPr lang="en-150" dirty="0">
                <a:solidFill>
                  <a:schemeClr val="tx1"/>
                </a:solidFill>
              </a:rPr>
              <a:t>Carlos Pignataro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1785" y="2038548"/>
            <a:ext cx="28164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Reviving this expired draft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471785" y="2759273"/>
            <a:ext cx="18658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with inputs from 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1785" y="3623069"/>
            <a:ext cx="28789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707070"/>
                </a:solidFill>
              </a:defRPr>
            </a:lvl1pPr>
          </a:lstStyle>
          <a:p>
            <a:r>
              <a:rPr lang="en-150" dirty="0" smtClean="0">
                <a:solidFill>
                  <a:schemeClr val="tx1"/>
                </a:solidFill>
              </a:rPr>
              <a:t>&lt;add-your-name-here&gt;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150" dirty="0" smtClean="0">
                <a:solidFill>
                  <a:srgbClr val="707070"/>
                </a:solidFill>
              </a:rPr>
              <a:t>We have a modelling approach.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You have devices that need modeling.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41981"/>
            <a:ext cx="326211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Academics have limited access</a:t>
            </a:r>
            <a:endParaRPr lang="en-US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38200" y="2385874"/>
            <a:ext cx="29270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to </a:t>
            </a:r>
            <a:r>
              <a:rPr lang="en-150" sz="2000" dirty="0"/>
              <a:t>devices used in the field.</a:t>
            </a: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2997200"/>
            <a:ext cx="3668993" cy="832846"/>
            <a:chOff x="4708505" y="4707685"/>
            <a:chExt cx="3668993" cy="832846"/>
          </a:xfrm>
        </p:grpSpPr>
        <p:sp>
          <p:nvSpPr>
            <p:cNvPr id="29" name="Rectangle 28"/>
            <p:cNvSpPr/>
            <p:nvPr/>
          </p:nvSpPr>
          <p:spPr>
            <a:xfrm>
              <a:off x="4708505" y="4707685"/>
              <a:ext cx="3668993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20948" y="4968467"/>
              <a:ext cx="285655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 smtClean="0"/>
                <a:t>Can we measure yours?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409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What do you think consumes more energy?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Data Centers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5888" y="2403917"/>
            <a:ext cx="16394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rgbClr val="BFBFBF"/>
                </a:solidFill>
              </a:rPr>
              <a:t>or</a:t>
            </a:r>
            <a:endParaRPr lang="en-150" sz="2000" dirty="0">
              <a:solidFill>
                <a:srgbClr val="BFB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3575051"/>
            <a:ext cx="8015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In 2022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266" y="3575051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240-340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7600" y="3575051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260-360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438" y="4116389"/>
            <a:ext cx="8015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In 2015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105" y="4116389"/>
            <a:ext cx="3847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chemeClr val="bg1"/>
                </a:solidFill>
              </a:rPr>
              <a:t>200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2439" y="4116389"/>
            <a:ext cx="3847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chemeClr val="bg1"/>
                </a:solidFill>
              </a:rPr>
              <a:t>220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438" y="4657727"/>
            <a:ext cx="10868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Change of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1520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chemeClr val="bg1"/>
                </a:solidFill>
              </a:rPr>
              <a:t>+20-70%</a:t>
            </a:r>
            <a:endParaRPr lang="en-150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9854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>
                <a:solidFill>
                  <a:schemeClr val="bg1"/>
                </a:solidFill>
              </a:rPr>
              <a:t>+18-64</a:t>
            </a:r>
            <a:r>
              <a:rPr lang="en-150" sz="2000" dirty="0" smtClean="0">
                <a:solidFill>
                  <a:schemeClr val="bg1"/>
                </a:solidFill>
              </a:rPr>
              <a:t>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888" y="3575051"/>
            <a:ext cx="549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TWh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5888" y="4116389"/>
            <a:ext cx="549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TWh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5888" y="4657727"/>
            <a:ext cx="974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rgbClr val="BFBFBF"/>
                </a:solidFill>
              </a:rPr>
              <a:t>i</a:t>
            </a:r>
            <a:r>
              <a:rPr lang="en-150" sz="2000" dirty="0" smtClean="0">
                <a:solidFill>
                  <a:srgbClr val="BFBFBF"/>
                </a:solidFill>
              </a:rPr>
              <a:t>n energy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4222" y="3575051"/>
            <a:ext cx="549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TWh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4222" y="4116389"/>
            <a:ext cx="5498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TWh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14222" y="4657727"/>
            <a:ext cx="974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in energy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9788" y="6308529"/>
            <a:ext cx="7851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https://www.iea.org/energy-system/buildings/data-centres-and-data-transmission-networks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839788" y="6290054"/>
            <a:ext cx="7879458" cy="28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150" dirty="0" smtClean="0">
                <a:solidFill>
                  <a:srgbClr val="707070"/>
                </a:solidFill>
              </a:rPr>
              <a:t>We have a modelling approach.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You have devices that need modeling.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41981"/>
            <a:ext cx="326211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Academics have limited access</a:t>
            </a:r>
            <a:endParaRPr lang="en-US" sz="2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341683" y="4477488"/>
            <a:ext cx="1957495" cy="1638273"/>
            <a:chOff x="1558227" y="3848127"/>
            <a:chExt cx="1957495" cy="1638273"/>
          </a:xfrm>
        </p:grpSpPr>
        <p:sp>
          <p:nvSpPr>
            <p:cNvPr id="10" name="Cube 9"/>
            <p:cNvSpPr/>
            <p:nvPr/>
          </p:nvSpPr>
          <p:spPr>
            <a:xfrm>
              <a:off x="1558227" y="3848127"/>
              <a:ext cx="1957495" cy="1638273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8" t="45090" r="17692" b="304"/>
            <a:stretch/>
          </p:blipFill>
          <p:spPr>
            <a:xfrm>
              <a:off x="1649274" y="4327638"/>
              <a:ext cx="1379351" cy="1083649"/>
            </a:xfrm>
            <a:prstGeom prst="rect">
              <a:avLst/>
            </a:prstGeom>
          </p:spPr>
        </p:pic>
        <p:sp>
          <p:nvSpPr>
            <p:cNvPr id="14" name="Parallelogram 13"/>
            <p:cNvSpPr/>
            <p:nvPr/>
          </p:nvSpPr>
          <p:spPr>
            <a:xfrm rot="16200000" flipV="1">
              <a:off x="2582968" y="4565027"/>
              <a:ext cx="1446695" cy="213959"/>
            </a:xfrm>
            <a:prstGeom prst="parallelogram">
              <a:avLst>
                <a:gd name="adj" fmla="val 100345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328706" y="3848127"/>
              <a:ext cx="416537" cy="40981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660657" y="3895441"/>
              <a:ext cx="1752641" cy="277001"/>
              <a:chOff x="7750175" y="3425915"/>
              <a:chExt cx="2444750" cy="386386"/>
            </a:xfrm>
          </p:grpSpPr>
          <p:sp>
            <p:nvSpPr>
              <p:cNvPr id="13" name="Parallelogram 12"/>
              <p:cNvSpPr/>
              <p:nvPr/>
            </p:nvSpPr>
            <p:spPr>
              <a:xfrm>
                <a:off x="7750175" y="3491736"/>
                <a:ext cx="2444750" cy="298451"/>
              </a:xfrm>
              <a:prstGeom prst="parallelogram">
                <a:avLst>
                  <a:gd name="adj" fmla="val 10034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9875647">
                <a:off x="7898332" y="3425915"/>
                <a:ext cx="2184592" cy="386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BottomDown"/>
                  <a:lightRig rig="threePt" dir="t"/>
                </a:scene3d>
              </a:bodyPr>
              <a:lstStyle/>
              <a:p>
                <a:r>
                  <a:rPr lang="en-150" b="1" dirty="0" smtClean="0"/>
                  <a:t>&lt;your address&gt;</a:t>
                </a:r>
                <a:endParaRPr lang="en-US" b="1" dirty="0" smtClean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838200" y="2385874"/>
            <a:ext cx="29270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to </a:t>
            </a:r>
            <a:r>
              <a:rPr lang="en-150" sz="2000" dirty="0"/>
              <a:t>devices used in the field.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38200" y="4133595"/>
            <a:ext cx="25824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sz="1800" dirty="0" smtClean="0"/>
              <a:t>We sent you hardware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4610303"/>
            <a:ext cx="16831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sz="1800" dirty="0" smtClean="0"/>
              <a:t>You plug it in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5092460"/>
            <a:ext cx="1679947" cy="643975"/>
            <a:chOff x="1220791" y="5092460"/>
            <a:chExt cx="1679947" cy="643975"/>
          </a:xfrm>
        </p:grpSpPr>
        <p:sp>
          <p:nvSpPr>
            <p:cNvPr id="23" name="TextBox 22"/>
            <p:cNvSpPr txBox="1"/>
            <p:nvPr/>
          </p:nvSpPr>
          <p:spPr>
            <a:xfrm>
              <a:off x="1220791" y="5092460"/>
              <a:ext cx="167994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1800" dirty="0" smtClean="0"/>
                <a:t>Everyone gets</a:t>
              </a:r>
              <a:br>
                <a:rPr lang="en-150" sz="1800" dirty="0" smtClean="0"/>
              </a:br>
              <a:r>
                <a:rPr lang="en-150" sz="1800" dirty="0" smtClean="0"/>
                <a:t>data! </a:t>
              </a:r>
              <a:endParaRPr lang="en-US" sz="1800" dirty="0"/>
            </a:p>
          </p:txBody>
        </p:sp>
        <p:sp>
          <p:nvSpPr>
            <p:cNvPr id="27" name="Rectangle 26"/>
            <p:cNvSpPr/>
            <p:nvPr/>
          </p:nvSpPr>
          <p:spPr>
            <a:xfrm rot="2870550">
              <a:off x="2129055" y="534402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Font Awesome 6 Free Solid" panose="02000903000000000000" pitchFamily="50" charset="0"/>
                </a:rPr>
                <a:t>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997200"/>
            <a:ext cx="3668993" cy="832846"/>
            <a:chOff x="4708505" y="4707685"/>
            <a:chExt cx="3668993" cy="832846"/>
          </a:xfrm>
        </p:grpSpPr>
        <p:sp>
          <p:nvSpPr>
            <p:cNvPr id="29" name="Rectangle 28"/>
            <p:cNvSpPr/>
            <p:nvPr/>
          </p:nvSpPr>
          <p:spPr>
            <a:xfrm>
              <a:off x="4708505" y="4707685"/>
              <a:ext cx="3668993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20948" y="4968467"/>
              <a:ext cx="285655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 smtClean="0"/>
                <a:t>Can we measure yours?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59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041981"/>
            <a:ext cx="326211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Academics have limited access</a:t>
            </a:r>
            <a:endParaRPr lang="en-US" sz="2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341683" y="4477488"/>
            <a:ext cx="1957495" cy="1638273"/>
            <a:chOff x="1558227" y="3848127"/>
            <a:chExt cx="1957495" cy="1638273"/>
          </a:xfrm>
        </p:grpSpPr>
        <p:sp>
          <p:nvSpPr>
            <p:cNvPr id="10" name="Cube 9"/>
            <p:cNvSpPr/>
            <p:nvPr/>
          </p:nvSpPr>
          <p:spPr>
            <a:xfrm>
              <a:off x="1558227" y="3848127"/>
              <a:ext cx="1957495" cy="1638273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8" t="45090" r="17692" b="304"/>
            <a:stretch/>
          </p:blipFill>
          <p:spPr>
            <a:xfrm>
              <a:off x="1649274" y="4327638"/>
              <a:ext cx="1379351" cy="1083649"/>
            </a:xfrm>
            <a:prstGeom prst="rect">
              <a:avLst/>
            </a:prstGeom>
          </p:spPr>
        </p:pic>
        <p:sp>
          <p:nvSpPr>
            <p:cNvPr id="14" name="Parallelogram 13"/>
            <p:cNvSpPr/>
            <p:nvPr/>
          </p:nvSpPr>
          <p:spPr>
            <a:xfrm rot="16200000" flipV="1">
              <a:off x="2582968" y="4565027"/>
              <a:ext cx="1446695" cy="213959"/>
            </a:xfrm>
            <a:prstGeom prst="parallelogram">
              <a:avLst>
                <a:gd name="adj" fmla="val 100345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328706" y="3848127"/>
              <a:ext cx="416537" cy="40981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660657" y="3895441"/>
              <a:ext cx="1752641" cy="277001"/>
              <a:chOff x="7750175" y="3425915"/>
              <a:chExt cx="2444750" cy="386386"/>
            </a:xfrm>
          </p:grpSpPr>
          <p:sp>
            <p:nvSpPr>
              <p:cNvPr id="13" name="Parallelogram 12"/>
              <p:cNvSpPr/>
              <p:nvPr/>
            </p:nvSpPr>
            <p:spPr>
              <a:xfrm>
                <a:off x="7750175" y="3491736"/>
                <a:ext cx="2444750" cy="298451"/>
              </a:xfrm>
              <a:prstGeom prst="parallelogram">
                <a:avLst>
                  <a:gd name="adj" fmla="val 10034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9875647">
                <a:off x="7898332" y="3425915"/>
                <a:ext cx="2184592" cy="386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BottomDown"/>
                  <a:lightRig rig="threePt" dir="t"/>
                </a:scene3d>
              </a:bodyPr>
              <a:lstStyle/>
              <a:p>
                <a:r>
                  <a:rPr lang="en-150" b="1" dirty="0" smtClean="0"/>
                  <a:t>&lt;your address&gt;</a:t>
                </a:r>
                <a:endParaRPr lang="en-US" b="1" dirty="0" smtClean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838200" y="2385874"/>
            <a:ext cx="29270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to </a:t>
            </a:r>
            <a:r>
              <a:rPr lang="en-150" sz="2000" dirty="0"/>
              <a:t>devices used in the field.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38200" y="4133595"/>
            <a:ext cx="25824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sz="1800" dirty="0" smtClean="0"/>
              <a:t>We sent you hardware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4610303"/>
            <a:ext cx="16831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sz="1800" dirty="0" smtClean="0"/>
              <a:t>You plug it in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5092460"/>
            <a:ext cx="1679947" cy="643975"/>
            <a:chOff x="1220791" y="5092460"/>
            <a:chExt cx="1679947" cy="643975"/>
          </a:xfrm>
        </p:grpSpPr>
        <p:sp>
          <p:nvSpPr>
            <p:cNvPr id="23" name="TextBox 22"/>
            <p:cNvSpPr txBox="1"/>
            <p:nvPr/>
          </p:nvSpPr>
          <p:spPr>
            <a:xfrm>
              <a:off x="1220791" y="5092460"/>
              <a:ext cx="167994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1800" dirty="0" smtClean="0"/>
                <a:t>Everyone gets</a:t>
              </a:r>
              <a:br>
                <a:rPr lang="en-150" sz="1800" dirty="0" smtClean="0"/>
              </a:br>
              <a:r>
                <a:rPr lang="en-150" sz="1800" dirty="0" smtClean="0"/>
                <a:t>data! </a:t>
              </a:r>
              <a:endParaRPr lang="en-US" sz="1800" dirty="0"/>
            </a:p>
          </p:txBody>
        </p:sp>
        <p:sp>
          <p:nvSpPr>
            <p:cNvPr id="27" name="Rectangle 26"/>
            <p:cNvSpPr/>
            <p:nvPr/>
          </p:nvSpPr>
          <p:spPr>
            <a:xfrm rot="2870550">
              <a:off x="2129055" y="534402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Font Awesome 6 Free Solid" panose="02000903000000000000" pitchFamily="50" charset="0"/>
                </a:rPr>
                <a:t>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997200"/>
            <a:ext cx="3668993" cy="832846"/>
            <a:chOff x="4708505" y="4707685"/>
            <a:chExt cx="3668993" cy="832846"/>
          </a:xfrm>
        </p:grpSpPr>
        <p:sp>
          <p:nvSpPr>
            <p:cNvPr id="29" name="Rectangle 28"/>
            <p:cNvSpPr/>
            <p:nvPr/>
          </p:nvSpPr>
          <p:spPr>
            <a:xfrm>
              <a:off x="4708505" y="4707685"/>
              <a:ext cx="3668993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20948" y="4968467"/>
              <a:ext cx="285655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 smtClean="0"/>
                <a:t>Can we measure yours?</a:t>
              </a:r>
              <a:endParaRPr lang="en-US" sz="2000" dirty="0" smtClean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3004973"/>
            <a:ext cx="5400675" cy="31243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56363" y="2037973"/>
            <a:ext cx="6524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Vision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6363" y="2385258"/>
            <a:ext cx="29318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b="1" dirty="0" smtClean="0"/>
              <a:t>RIPE Atlas for Power Data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147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39788" y="2276474"/>
            <a:ext cx="5979622" cy="3322013"/>
            <a:chOff x="839788" y="389514"/>
            <a:chExt cx="6935185" cy="38528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788" y="389514"/>
              <a:ext cx="6935185" cy="385288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&quot;No&quot; Symbol 8"/>
            <p:cNvSpPr/>
            <p:nvPr/>
          </p:nvSpPr>
          <p:spPr>
            <a:xfrm>
              <a:off x="5754688" y="1903344"/>
              <a:ext cx="900112" cy="889546"/>
            </a:xfrm>
            <a:prstGeom prst="noSmoking">
              <a:avLst/>
            </a:prstGeom>
            <a:solidFill>
              <a:srgbClr val="FF2121">
                <a:alpha val="5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25984" y="3136427"/>
            <a:ext cx="3057639" cy="1657567"/>
            <a:chOff x="7637493" y="2762373"/>
            <a:chExt cx="3057639" cy="1657567"/>
          </a:xfrm>
        </p:grpSpPr>
        <p:sp>
          <p:nvSpPr>
            <p:cNvPr id="3" name="TextBox 2"/>
            <p:cNvSpPr txBox="1"/>
            <p:nvPr/>
          </p:nvSpPr>
          <p:spPr>
            <a:xfrm>
              <a:off x="7643014" y="2762373"/>
              <a:ext cx="30521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Hard to say because we lack</a:t>
              </a:r>
              <a:endParaRPr lang="en-US" sz="2000" dirty="0" smtClean="0">
                <a:solidFill>
                  <a:srgbClr val="BFBFB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3705" y="3421879"/>
              <a:ext cx="15356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chemeClr val="bg1"/>
                  </a:solidFill>
                </a:rPr>
                <a:t>Measurements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68183" y="4112163"/>
              <a:ext cx="111088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FFFD00"/>
                  </a:solidFill>
                </a:rPr>
                <a:t>Test cases</a:t>
              </a:r>
              <a:endParaRPr lang="en-US" sz="2000" dirty="0" smtClean="0">
                <a:solidFill>
                  <a:srgbClr val="FFFD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7493" y="4127552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150" dirty="0" smtClean="0">
                  <a:solidFill>
                    <a:srgbClr val="FFFC79"/>
                  </a:solidFill>
                </a:rPr>
                <a:t>2</a:t>
              </a:r>
              <a:endParaRPr lang="en-US" dirty="0" smtClean="0">
                <a:solidFill>
                  <a:srgbClr val="FFFC79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How much energy </a:t>
            </a:r>
            <a:br>
              <a:rPr lang="en-150" dirty="0"/>
            </a:br>
            <a:r>
              <a:rPr lang="en-150" dirty="0"/>
              <a:t>can we really save</a:t>
            </a:r>
            <a:r>
              <a:rPr lang="en-150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31505" y="381132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BFBFBF"/>
                </a:solidFill>
              </a:rPr>
              <a:t>1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35406"/>
            <a:ext cx="6194424" cy="349864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 smtClean="0"/>
              <a:t>Energy savings are hard to estimate</a:t>
            </a:r>
            <a:br>
              <a:rPr lang="en-150" dirty="0" smtClean="0"/>
            </a:br>
            <a:r>
              <a:rPr lang="en-150" dirty="0" smtClean="0"/>
              <a:t>because they </a:t>
            </a:r>
            <a:r>
              <a:rPr lang="en-150" b="1" dirty="0" smtClean="0"/>
              <a:t>depend on the network</a:t>
            </a:r>
            <a:r>
              <a:rPr lang="en-150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24335" y="2221111"/>
            <a:ext cx="272510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dirty="0" smtClean="0"/>
              <a:t>Anything can happen</a:t>
            </a:r>
            <a:br>
              <a:rPr lang="en-150" dirty="0" smtClean="0"/>
            </a:br>
            <a:r>
              <a:rPr lang="en-150" dirty="0" smtClean="0"/>
              <a:t>in simulation.</a:t>
            </a:r>
            <a:endParaRPr lang="en-150" dirty="0"/>
          </a:p>
        </p:txBody>
      </p:sp>
      <p:sp>
        <p:nvSpPr>
          <p:cNvPr id="25" name="TextBox 24"/>
          <p:cNvSpPr txBox="1"/>
          <p:nvPr/>
        </p:nvSpPr>
        <p:spPr>
          <a:xfrm>
            <a:off x="7724335" y="3421133"/>
            <a:ext cx="354263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dirty="0"/>
              <a:t>We need </a:t>
            </a:r>
            <a:r>
              <a:rPr lang="en-150" dirty="0" smtClean="0"/>
              <a:t>real traffic </a:t>
            </a:r>
            <a:r>
              <a:rPr lang="en-150" dirty="0"/>
              <a:t>dynamics</a:t>
            </a:r>
            <a:br>
              <a:rPr lang="en-150" dirty="0"/>
            </a:br>
            <a:r>
              <a:rPr lang="en-150" dirty="0" smtClean="0">
                <a:solidFill>
                  <a:srgbClr val="707070"/>
                </a:solidFill>
              </a:rPr>
              <a:t>to accuratly assess </a:t>
            </a:r>
            <a:br>
              <a:rPr lang="en-150" dirty="0" smtClean="0">
                <a:solidFill>
                  <a:srgbClr val="707070"/>
                </a:solidFill>
              </a:rPr>
            </a:br>
            <a:r>
              <a:rPr lang="en-150" dirty="0" smtClean="0">
                <a:solidFill>
                  <a:srgbClr val="707070"/>
                </a:solidFill>
              </a:rPr>
              <a:t>the impact of sleeping.</a:t>
            </a:r>
            <a:endParaRPr lang="en-US" dirty="0">
              <a:solidFill>
                <a:srgbClr val="70707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24335" y="4928933"/>
            <a:ext cx="3094089" cy="832846"/>
            <a:chOff x="4708505" y="4707685"/>
            <a:chExt cx="3094089" cy="832846"/>
          </a:xfrm>
        </p:grpSpPr>
        <p:sp>
          <p:nvSpPr>
            <p:cNvPr id="10" name="Rectangle 9"/>
            <p:cNvSpPr/>
            <p:nvPr/>
          </p:nvSpPr>
          <p:spPr>
            <a:xfrm>
              <a:off x="4708505" y="4707685"/>
              <a:ext cx="3094089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0948" y="4968467"/>
              <a:ext cx="22038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 smtClean="0"/>
                <a:t>Can we get yours?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511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rgbClr val="BFBFBF"/>
                </a:solidFill>
              </a:rPr>
              <a:t>T</a:t>
            </a:r>
            <a:r>
              <a:rPr lang="en-150" sz="3200" dirty="0" smtClean="0">
                <a:solidFill>
                  <a:srgbClr val="BFBFBF"/>
                </a:solidFill>
              </a:rPr>
              <a:t>omorrow’s Internet must </a:t>
            </a:r>
            <a:br>
              <a:rPr lang="en-150" sz="3200" dirty="0" smtClean="0">
                <a:solidFill>
                  <a:srgbClr val="BFBFBF"/>
                </a:solidFill>
              </a:rPr>
            </a:br>
            <a:r>
              <a:rPr lang="en-150" sz="3200" b="1" dirty="0" smtClean="0"/>
              <a:t>sleep more  </a:t>
            </a:r>
            <a:r>
              <a:rPr lang="en-150" sz="3200" dirty="0" smtClean="0">
                <a:solidFill>
                  <a:srgbClr val="BFBFBF"/>
                </a:solidFill>
              </a:rPr>
              <a:t>and  </a:t>
            </a:r>
            <a:r>
              <a:rPr lang="en-150" sz="3200" b="1" dirty="0" smtClean="0"/>
              <a:t>grow old</a:t>
            </a:r>
            <a:endParaRPr lang="de-CH" sz="3200" b="1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7175500" y="33727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rgbClr val="FFFD00"/>
                </a:solidFill>
              </a:rPr>
              <a:t>R</a:t>
            </a:r>
            <a:r>
              <a:rPr lang="en-150" dirty="0" smtClean="0">
                <a:solidFill>
                  <a:srgbClr val="FFFD00"/>
                </a:solidFill>
              </a:rPr>
              <a:t>educe </a:t>
            </a:r>
            <a:r>
              <a:rPr lang="en-150" b="1" dirty="0" smtClean="0">
                <a:solidFill>
                  <a:srgbClr val="FFFD00"/>
                </a:solidFill>
              </a:rPr>
              <a:t>operational</a:t>
            </a:r>
            <a:r>
              <a:rPr lang="en-150" dirty="0" smtClean="0">
                <a:solidFill>
                  <a:srgbClr val="FFFD00"/>
                </a:solidFill>
              </a:rPr>
              <a:t> footprint</a:t>
            </a:r>
            <a:endParaRPr lang="en-US" dirty="0">
              <a:solidFill>
                <a:srgbClr val="FFFD0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175500" y="4363336"/>
            <a:ext cx="40523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150" dirty="0">
                <a:solidFill>
                  <a:schemeClr val="bg1"/>
                </a:solidFill>
              </a:rPr>
              <a:t>e can “sleep” at daily timescales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175500" y="46824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150" sz="1800" dirty="0" smtClean="0">
                <a:solidFill>
                  <a:srgbClr val="BFBFBF"/>
                </a:solidFill>
              </a:rPr>
              <a:t>	one in many ideas for better proportionality</a:t>
            </a:r>
            <a:endParaRPr lang="en-US" sz="1800" dirty="0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363" y="3372735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 smtClean="0">
                <a:solidFill>
                  <a:srgbClr val="FFFC79"/>
                </a:solidFill>
              </a:rPr>
              <a:t>1</a:t>
            </a:r>
            <a:endParaRPr lang="en-US" dirty="0" smtClean="0">
              <a:solidFill>
                <a:srgbClr val="FFFC7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175500" y="36918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150" sz="1800" dirty="0" smtClean="0">
                <a:solidFill>
                  <a:srgbClr val="FFFC79"/>
                </a:solidFill>
              </a:rPr>
              <a:t>with better proportionality</a:t>
            </a:r>
            <a:endParaRPr lang="en-US" sz="1800" dirty="0">
              <a:solidFill>
                <a:srgbClr val="FFFC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500" y="1584325"/>
            <a:ext cx="32348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b="1" dirty="0" smtClean="0">
                <a:solidFill>
                  <a:schemeClr val="bg1"/>
                </a:solidFill>
              </a:rPr>
              <a:t>reduce</a:t>
            </a:r>
            <a:r>
              <a:rPr lang="en-150" sz="2000" dirty="0" smtClean="0">
                <a:solidFill>
                  <a:schemeClr val="bg1"/>
                </a:solidFill>
              </a:rPr>
              <a:t> its carbon footprint.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175500" y="5230301"/>
            <a:ext cx="24445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</a:t>
            </a:r>
            <a:r>
              <a:rPr lang="en-150" dirty="0"/>
              <a:t>e need your help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00" y="5538078"/>
            <a:ext cx="226023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de-DE"/>
            </a:defPPr>
            <a:lvl1pPr marL="358775" indent="-358775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063750" algn="l"/>
              </a:tabLst>
              <a:defRPr>
                <a:solidFill>
                  <a:srgbClr val="BFBFBF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150" dirty="0" smtClean="0"/>
              <a:t>	to </a:t>
            </a:r>
            <a:r>
              <a:rPr lang="en-150" dirty="0"/>
              <a:t>know if it is worth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T</a:t>
            </a:r>
            <a:r>
              <a:rPr lang="en-150" dirty="0">
                <a:solidFill>
                  <a:srgbClr val="BFBFBF"/>
                </a:solidFill>
              </a:rPr>
              <a:t>omorrow’s Internet must </a:t>
            </a:r>
            <a:br>
              <a:rPr lang="en-150" dirty="0">
                <a:solidFill>
                  <a:srgbClr val="BFBFBF"/>
                </a:solidFill>
              </a:rPr>
            </a:br>
            <a:r>
              <a:rPr lang="en-150" b="1" dirty="0"/>
              <a:t>sleep more  </a:t>
            </a:r>
            <a:r>
              <a:rPr lang="en-150" dirty="0">
                <a:solidFill>
                  <a:srgbClr val="BFBFBF"/>
                </a:solidFill>
              </a:rPr>
              <a:t>and  </a:t>
            </a:r>
            <a:r>
              <a:rPr lang="en-150" b="1" dirty="0"/>
              <a:t>grow old</a:t>
            </a:r>
            <a:endParaRPr lang="de-CH" sz="3200" b="1" dirty="0">
              <a:solidFill>
                <a:srgbClr val="BFBFBF"/>
              </a:solidFill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7175500" y="33727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150" dirty="0" smtClean="0">
                <a:solidFill>
                  <a:schemeClr val="bg1"/>
                </a:solidFill>
              </a:rPr>
              <a:t>educe </a:t>
            </a:r>
            <a:r>
              <a:rPr lang="en-150" b="1" dirty="0" smtClean="0">
                <a:solidFill>
                  <a:schemeClr val="bg1"/>
                </a:solidFill>
              </a:rPr>
              <a:t>operational</a:t>
            </a:r>
            <a:r>
              <a:rPr lang="en-150" dirty="0" smtClean="0">
                <a:solidFill>
                  <a:schemeClr val="bg1"/>
                </a:solidFill>
              </a:rPr>
              <a:t> footprint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5500" y="1584325"/>
            <a:ext cx="32348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b="1" dirty="0" smtClean="0">
                <a:solidFill>
                  <a:schemeClr val="bg1"/>
                </a:solidFill>
              </a:rPr>
              <a:t>reduce</a:t>
            </a:r>
            <a:r>
              <a:rPr lang="en-150" sz="2000" dirty="0" smtClean="0">
                <a:solidFill>
                  <a:schemeClr val="bg1"/>
                </a:solidFill>
              </a:rPr>
              <a:t> its carbon footprint.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175500" y="43633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rgbClr val="FFFD00"/>
                </a:solidFill>
              </a:rPr>
              <a:t>R</a:t>
            </a:r>
            <a:r>
              <a:rPr lang="en-150" dirty="0" smtClean="0">
                <a:solidFill>
                  <a:srgbClr val="FFFD00"/>
                </a:solidFill>
              </a:rPr>
              <a:t>educe </a:t>
            </a:r>
            <a:r>
              <a:rPr lang="en-150" b="1" dirty="0" smtClean="0">
                <a:solidFill>
                  <a:srgbClr val="FFFD00"/>
                </a:solidFill>
              </a:rPr>
              <a:t>embodied</a:t>
            </a:r>
            <a:r>
              <a:rPr lang="en-150" dirty="0" smtClean="0">
                <a:solidFill>
                  <a:srgbClr val="FFFD00"/>
                </a:solidFill>
              </a:rPr>
              <a:t> footprint</a:t>
            </a:r>
            <a:endParaRPr lang="en-US" dirty="0">
              <a:solidFill>
                <a:srgbClr val="FFFD00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175500" y="46824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sz="1800" dirty="0" smtClean="0">
                <a:solidFill>
                  <a:srgbClr val="FFFC79"/>
                </a:solidFill>
              </a:rPr>
              <a:t>w</a:t>
            </a:r>
            <a:r>
              <a:rPr lang="en-150" sz="1800" dirty="0" smtClean="0">
                <a:solidFill>
                  <a:srgbClr val="FFFC79"/>
                </a:solidFill>
              </a:rPr>
              <a:t>ith sustainable procurement</a:t>
            </a:r>
            <a:endParaRPr lang="en-US" sz="1800" dirty="0">
              <a:solidFill>
                <a:srgbClr val="FFFC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363" y="436333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>
                <a:solidFill>
                  <a:srgbClr val="FFFC79"/>
                </a:solidFill>
              </a:rPr>
              <a:t>2</a:t>
            </a:r>
            <a:endParaRPr lang="en-US" dirty="0" smtClean="0">
              <a:solidFill>
                <a:srgbClr val="FFFC7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175500" y="36918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150" sz="1800" dirty="0" smtClean="0">
                <a:solidFill>
                  <a:srgbClr val="BFBFBF"/>
                </a:solidFill>
              </a:rPr>
              <a:t>with better proportionality</a:t>
            </a:r>
            <a:endParaRPr lang="en-US" sz="18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4700" y="520700"/>
            <a:ext cx="3422650" cy="501650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Embodied carbon refers to the footprint</a:t>
            </a:r>
            <a:br>
              <a:rPr lang="en-150" dirty="0" smtClean="0"/>
            </a:br>
            <a:r>
              <a:rPr lang="en-150" dirty="0" smtClean="0"/>
              <a:t>of producing and recycling a product.</a:t>
            </a:r>
            <a:endParaRPr lang="en-US" dirty="0"/>
          </a:p>
        </p:txBody>
      </p:sp>
      <p:pic>
        <p:nvPicPr>
          <p:cNvPr id="2050" name="Picture 2" descr="https://www.oneclicklca.com/wp-content/uploads/2021/02/Asset-2@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03" y="1916762"/>
            <a:ext cx="4303033" cy="43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6369275"/>
            <a:ext cx="53315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707070"/>
                </a:solidFill>
              </a:rPr>
              <a:t>https://www.oneclicklca.com/life-cycle-assessment-explained/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6786563" y="1875092"/>
            <a:ext cx="4381273" cy="4344703"/>
          </a:xfrm>
          <a:prstGeom prst="pie">
            <a:avLst>
              <a:gd name="adj1" fmla="val 12554256"/>
              <a:gd name="adj2" fmla="val 9323031"/>
            </a:avLst>
          </a:prstGeom>
          <a:solidFill>
            <a:srgbClr val="EEAB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6786563" y="1875092"/>
            <a:ext cx="4381273" cy="4344703"/>
          </a:xfrm>
          <a:prstGeom prst="pie">
            <a:avLst>
              <a:gd name="adj1" fmla="val 9336972"/>
              <a:gd name="adj2" fmla="val 12585158"/>
            </a:avLst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5888" y="3893554"/>
            <a:ext cx="1186222" cy="307777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operational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362600" y="2376945"/>
            <a:ext cx="1019510" cy="307777"/>
          </a:xfrm>
          <a:prstGeom prst="rect">
            <a:avLst/>
          </a:prstGeom>
          <a:solidFill>
            <a:srgbClr val="EEABA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embodied</a:t>
            </a:r>
            <a:endParaRPr lang="en-US" sz="2000" dirty="0" smtClean="0"/>
          </a:p>
        </p:txBody>
      </p:sp>
      <p:cxnSp>
        <p:nvCxnSpPr>
          <p:cNvPr id="7" name="Straight Connector 6"/>
          <p:cNvCxnSpPr>
            <a:stCxn id="5" idx="3"/>
            <a:endCxn id="17" idx="2"/>
          </p:cNvCxnSpPr>
          <p:nvPr/>
        </p:nvCxnSpPr>
        <p:spPr>
          <a:xfrm>
            <a:off x="6382110" y="4047443"/>
            <a:ext cx="404453" cy="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3"/>
          </p:cNvCxnSpPr>
          <p:nvPr/>
        </p:nvCxnSpPr>
        <p:spPr>
          <a:xfrm flipV="1">
            <a:off x="6382110" y="2530833"/>
            <a:ext cx="1061678" cy="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hlinkClick r:id="rId3"/>
          </p:cNvPr>
          <p:cNvSpPr/>
          <p:nvPr/>
        </p:nvSpPr>
        <p:spPr>
          <a:xfrm>
            <a:off x="838200" y="6324108"/>
            <a:ext cx="5257800" cy="34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For </a:t>
            </a:r>
            <a:r>
              <a:rPr lang="en-150" b="1" dirty="0" smtClean="0"/>
              <a:t>consumer devices</a:t>
            </a:r>
            <a:r>
              <a:rPr lang="en-150" dirty="0" smtClean="0"/>
              <a:t>, </a:t>
            </a:r>
            <a:br>
              <a:rPr lang="en-150" dirty="0" smtClean="0"/>
            </a:br>
            <a:r>
              <a:rPr lang="en-150" dirty="0" smtClean="0"/>
              <a:t>the embodied footprint dominates.</a:t>
            </a:r>
            <a:endParaRPr lang="en-US" dirty="0"/>
          </a:p>
        </p:txBody>
      </p:sp>
      <p:pic>
        <p:nvPicPr>
          <p:cNvPr id="5122" name="Picture 2" descr="alt_tex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/>
          <a:stretch/>
        </p:blipFill>
        <p:spPr bwMode="auto">
          <a:xfrm>
            <a:off x="1589909" y="1844675"/>
            <a:ext cx="9012181" cy="42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788" y="6368739"/>
            <a:ext cx="34288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707070"/>
                </a:solidFill>
              </a:rPr>
              <a:t>https://learn.greensoftware.foundation</a:t>
            </a:r>
            <a:r>
              <a:rPr lang="en-US" sz="1600" dirty="0" smtClean="0">
                <a:solidFill>
                  <a:srgbClr val="707070"/>
                </a:solidFill>
              </a:rPr>
              <a:t>/</a:t>
            </a:r>
            <a:endParaRPr lang="en-US" sz="1600" dirty="0">
              <a:solidFill>
                <a:srgbClr val="707070"/>
              </a:solidFill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838200" y="6317818"/>
            <a:ext cx="3474228" cy="34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For </a:t>
            </a:r>
            <a:r>
              <a:rPr lang="en-150" b="1" dirty="0" smtClean="0"/>
              <a:t>networked devices</a:t>
            </a:r>
            <a:r>
              <a:rPr lang="en-150" dirty="0" smtClean="0"/>
              <a:t>, it tends to be the opposite</a:t>
            </a:r>
            <a:br>
              <a:rPr lang="en-150" dirty="0" smtClean="0"/>
            </a:br>
            <a:endParaRPr lang="en-US" dirty="0"/>
          </a:p>
        </p:txBody>
      </p:sp>
      <p:pic>
        <p:nvPicPr>
          <p:cNvPr id="6" name="Google Shape;345;p47"/>
          <p:cNvPicPr preferRelativeResize="0"/>
          <p:nvPr/>
        </p:nvPicPr>
        <p:blipFill rotWithShape="1">
          <a:blip r:embed="rId2">
            <a:alphaModFix/>
          </a:blip>
          <a:srcRect l="3761" t="18358" r="5622" b="16341"/>
          <a:stretch/>
        </p:blipFill>
        <p:spPr>
          <a:xfrm>
            <a:off x="780143" y="1786390"/>
            <a:ext cx="10287000" cy="43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56461" y="1844675"/>
            <a:ext cx="170719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Data from 2015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6372225"/>
            <a:ext cx="99899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707070"/>
                </a:solidFill>
              </a:rPr>
              <a:t>https://www.ericsson.com/en/reports-and-papers/industrylab/reports/a-quick-guide-to-your-digital-carbon-footprint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963" y="3727450"/>
            <a:ext cx="90088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Networks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55157" y="4600420"/>
            <a:ext cx="12246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Data centers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00041" y="2878605"/>
            <a:ext cx="117981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User devices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66263" y="1844674"/>
            <a:ext cx="191879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Embodied emissions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51325" y="1844674"/>
            <a:ext cx="208711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Operational emissions</a:t>
            </a:r>
            <a:endParaRPr lang="en-US" dirty="0" smtClean="0"/>
          </a:p>
        </p:txBody>
      </p:sp>
      <p:sp>
        <p:nvSpPr>
          <p:cNvPr id="12" name="Rectangle 11">
            <a:hlinkClick r:id="rId3"/>
          </p:cNvPr>
          <p:cNvSpPr/>
          <p:nvPr/>
        </p:nvSpPr>
        <p:spPr>
          <a:xfrm>
            <a:off x="838200" y="6321304"/>
            <a:ext cx="9925460" cy="34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45;p47"/>
          <p:cNvPicPr preferRelativeResize="0"/>
          <p:nvPr/>
        </p:nvPicPr>
        <p:blipFill rotWithShape="1">
          <a:blip r:embed="rId2">
            <a:alphaModFix/>
          </a:blip>
          <a:srcRect l="3761" t="18358" r="5622" b="16341"/>
          <a:stretch/>
        </p:blipFill>
        <p:spPr>
          <a:xfrm>
            <a:off x="780143" y="1786390"/>
            <a:ext cx="10287000" cy="43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 smtClean="0"/>
              <a:t>For </a:t>
            </a:r>
            <a:r>
              <a:rPr lang="en-150" b="1" dirty="0" smtClean="0"/>
              <a:t>networked devices</a:t>
            </a:r>
            <a:r>
              <a:rPr lang="en-150" dirty="0" smtClean="0"/>
              <a:t>, it tends to be the opposite because </a:t>
            </a:r>
            <a:r>
              <a:rPr lang="en-150" dirty="0">
                <a:solidFill>
                  <a:srgbClr val="FF2121"/>
                </a:solidFill>
              </a:rPr>
              <a:t>the </a:t>
            </a:r>
            <a:r>
              <a:rPr lang="en-150" dirty="0" smtClean="0">
                <a:solidFill>
                  <a:srgbClr val="FF2121"/>
                </a:solidFill>
              </a:rPr>
              <a:t>operational footprint is huge!</a:t>
            </a:r>
            <a:endParaRPr lang="en-US" dirty="0">
              <a:solidFill>
                <a:srgbClr val="FF21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6461" y="1844675"/>
            <a:ext cx="170719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Data from 2015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38200" y="6372225"/>
            <a:ext cx="99899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707070"/>
                </a:solidFill>
              </a:rPr>
              <a:t>https://www.ericsson.com/en/reports-and-papers/industrylab/reports/a-quick-guide-to-your-digital-carbon-footprint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8963" y="3727450"/>
            <a:ext cx="900888" cy="276999"/>
          </a:xfrm>
          <a:prstGeom prst="rect">
            <a:avLst/>
          </a:prstGeom>
          <a:solidFill>
            <a:srgbClr val="FFEBD6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Networks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55157" y="4600420"/>
            <a:ext cx="1224694" cy="276999"/>
          </a:xfrm>
          <a:prstGeom prst="rect">
            <a:avLst/>
          </a:prstGeom>
          <a:solidFill>
            <a:srgbClr val="FFEBD6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Data centers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900041" y="2878605"/>
            <a:ext cx="117981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User devices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66263" y="1844674"/>
            <a:ext cx="191879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Embodied emissions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251325" y="1844674"/>
            <a:ext cx="208711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150" dirty="0" smtClean="0"/>
              <a:t>Operational emissions</a:t>
            </a:r>
            <a:endParaRPr lang="en-US" dirty="0" smtClean="0"/>
          </a:p>
        </p:txBody>
      </p:sp>
      <p:sp>
        <p:nvSpPr>
          <p:cNvPr id="20" name="Rectangle 19">
            <a:hlinkClick r:id="rId3"/>
          </p:cNvPr>
          <p:cNvSpPr/>
          <p:nvPr/>
        </p:nvSpPr>
        <p:spPr>
          <a:xfrm>
            <a:off x="838200" y="6321304"/>
            <a:ext cx="9925460" cy="34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9242" y="3572649"/>
            <a:ext cx="4264418" cy="1400507"/>
            <a:chOff x="6956155" y="3572649"/>
            <a:chExt cx="4264418" cy="1400507"/>
          </a:xfrm>
        </p:grpSpPr>
        <p:sp>
          <p:nvSpPr>
            <p:cNvPr id="7" name="Rectangle 6"/>
            <p:cNvSpPr/>
            <p:nvPr/>
          </p:nvSpPr>
          <p:spPr>
            <a:xfrm>
              <a:off x="6956155" y="3572649"/>
              <a:ext cx="4264418" cy="1400507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21638" y="3779589"/>
              <a:ext cx="384400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400"/>
              </a:lvl1pPr>
            </a:lstStyle>
            <a:p>
              <a:pPr marL="0" indent="0">
                <a:buNone/>
              </a:pPr>
              <a:r>
                <a:rPr lang="en-150" sz="2000" b="1" dirty="0"/>
                <a:t>Not</a:t>
              </a:r>
              <a:r>
                <a:rPr lang="en-150" sz="2000" dirty="0"/>
                <a:t> </a:t>
              </a:r>
              <a:r>
                <a:rPr lang="en-150" sz="2000" dirty="0" smtClean="0"/>
                <a:t>because better </a:t>
              </a:r>
              <a:r>
                <a:rPr lang="en-150" sz="2000" dirty="0"/>
                <a:t>built or recycled</a:t>
              </a:r>
              <a:endParaRPr lang="en-US" sz="20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221638" y="4166436"/>
              <a:ext cx="3691419" cy="615553"/>
              <a:chOff x="6816725" y="5789711"/>
              <a:chExt cx="3691419" cy="61555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175500" y="5789711"/>
                <a:ext cx="33326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150" sz="2000" dirty="0" smtClean="0"/>
                  <a:t>Because </a:t>
                </a:r>
                <a:r>
                  <a:rPr lang="en-150" sz="2000" dirty="0"/>
                  <a:t>“use” phase consumes</a:t>
                </a:r>
                <a:br>
                  <a:rPr lang="en-150" sz="2000" dirty="0"/>
                </a:br>
                <a:r>
                  <a:rPr lang="en-150" sz="2000" dirty="0"/>
                  <a:t>a lot</a:t>
                </a:r>
                <a:r>
                  <a:rPr lang="en-150" sz="2000" dirty="0">
                    <a:solidFill>
                      <a:srgbClr val="707070"/>
                    </a:solidFill>
                  </a:rPr>
                  <a:t> </a:t>
                </a:r>
                <a:r>
                  <a:rPr lang="en-150" sz="2000" dirty="0">
                    <a:solidFill>
                      <a:srgbClr val="FF2121"/>
                    </a:solidFill>
                  </a:rPr>
                  <a:t>more</a:t>
                </a:r>
                <a:r>
                  <a:rPr lang="en-150" sz="2000" dirty="0"/>
                  <a:t> </a:t>
                </a:r>
                <a:r>
                  <a:rPr lang="en-150" sz="2000" dirty="0">
                    <a:solidFill>
                      <a:srgbClr val="FF2121"/>
                    </a:solidFill>
                  </a:rPr>
                  <a:t>in proportion </a:t>
                </a:r>
                <a:endParaRPr lang="en-US" sz="2000" dirty="0">
                  <a:solidFill>
                    <a:srgbClr val="FF2121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5400000">
                <a:off x="6774890" y="5841999"/>
                <a:ext cx="286870" cy="2032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0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What do you think consumes more energy?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Data Centers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5888" y="2403917"/>
            <a:ext cx="16394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rgbClr val="BFBFBF"/>
                </a:solidFill>
              </a:rPr>
              <a:t>or</a:t>
            </a:r>
            <a:endParaRPr lang="en-150" sz="2000" dirty="0">
              <a:solidFill>
                <a:srgbClr val="BFB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3575051"/>
            <a:ext cx="8015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In 2022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266" y="3575051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240-340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7600" y="3575051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260-360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438" y="4116389"/>
            <a:ext cx="8015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In 2015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105" y="4116389"/>
            <a:ext cx="3847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chemeClr val="bg1"/>
                </a:solidFill>
              </a:rPr>
              <a:t>200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2439" y="4116389"/>
            <a:ext cx="3847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chemeClr val="bg1"/>
                </a:solidFill>
              </a:rPr>
              <a:t>220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438" y="4657727"/>
            <a:ext cx="10868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Change of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1520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chemeClr val="bg1"/>
                </a:solidFill>
              </a:rPr>
              <a:t>+20-70%</a:t>
            </a:r>
            <a:endParaRPr lang="en-150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9854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>
                <a:solidFill>
                  <a:schemeClr val="bg1"/>
                </a:solidFill>
              </a:rPr>
              <a:t>+18-64</a:t>
            </a:r>
            <a:r>
              <a:rPr lang="en-150" sz="2000" dirty="0" smtClean="0">
                <a:solidFill>
                  <a:schemeClr val="bg1"/>
                </a:solidFill>
              </a:rPr>
              <a:t>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8120" y="5199065"/>
            <a:ext cx="796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rgbClr val="FFFD00"/>
                </a:solidFill>
              </a:rPr>
              <a:t>+340%</a:t>
            </a:r>
            <a:endParaRPr lang="en-150" sz="2000" dirty="0">
              <a:solidFill>
                <a:srgbClr val="FFFD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6454" y="5199065"/>
            <a:ext cx="796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>
                <a:solidFill>
                  <a:srgbClr val="FFFD00"/>
                </a:solidFill>
              </a:rPr>
              <a:t>+600%</a:t>
            </a:r>
            <a:endParaRPr lang="en-US" sz="2400" dirty="0">
              <a:solidFill>
                <a:srgbClr val="FFFD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5888" y="3575051"/>
            <a:ext cx="1240724" cy="1931791"/>
            <a:chOff x="5200488" y="3593053"/>
            <a:chExt cx="1240724" cy="1931791"/>
          </a:xfrm>
        </p:grpSpPr>
        <p:sp>
          <p:nvSpPr>
            <p:cNvPr id="3" name="TextBox 2"/>
            <p:cNvSpPr txBox="1"/>
            <p:nvPr/>
          </p:nvSpPr>
          <p:spPr>
            <a:xfrm>
              <a:off x="5200488" y="3593053"/>
              <a:ext cx="54983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TWh</a:t>
              </a:r>
              <a:endParaRPr lang="en-US" sz="2000" dirty="0" smtClean="0">
                <a:solidFill>
                  <a:srgbClr val="BFBFB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00488" y="4134391"/>
              <a:ext cx="54983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TWh</a:t>
              </a:r>
              <a:endParaRPr lang="en-US" sz="2000" dirty="0" smtClean="0">
                <a:solidFill>
                  <a:srgbClr val="BFBFB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0488" y="4675729"/>
              <a:ext cx="97462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>
                  <a:solidFill>
                    <a:srgbClr val="BFBFBF"/>
                  </a:solidFill>
                </a:rPr>
                <a:t>i</a:t>
              </a:r>
              <a:r>
                <a:rPr lang="en-150" sz="2000" dirty="0" smtClean="0">
                  <a:solidFill>
                    <a:srgbClr val="BFBFBF"/>
                  </a:solidFill>
                </a:rPr>
                <a:t>n energy</a:t>
              </a:r>
              <a:endParaRPr lang="en-US" sz="2000" dirty="0" smtClean="0">
                <a:solidFill>
                  <a:srgbClr val="BFBFB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0488" y="5217067"/>
              <a:ext cx="124072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>
                  <a:solidFill>
                    <a:srgbClr val="BFBFBF"/>
                  </a:solidFill>
                </a:rPr>
                <a:t>i</a:t>
              </a:r>
              <a:r>
                <a:rPr lang="en-150" sz="2000" dirty="0" smtClean="0">
                  <a:solidFill>
                    <a:srgbClr val="BFBFBF"/>
                  </a:solidFill>
                </a:rPr>
                <a:t>n </a:t>
              </a:r>
              <a:r>
                <a:rPr lang="en-150" sz="2000" dirty="0" smtClean="0">
                  <a:solidFill>
                    <a:srgbClr val="FFFC79"/>
                  </a:solidFill>
                </a:rPr>
                <a:t>workload</a:t>
              </a:r>
              <a:endParaRPr lang="en-US" sz="2000" dirty="0" smtClean="0">
                <a:solidFill>
                  <a:srgbClr val="FFFC79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14222" y="3575051"/>
            <a:ext cx="974626" cy="1931791"/>
            <a:chOff x="9568653" y="3539929"/>
            <a:chExt cx="974626" cy="1931791"/>
          </a:xfrm>
        </p:grpSpPr>
        <p:sp>
          <p:nvSpPr>
            <p:cNvPr id="13" name="TextBox 12"/>
            <p:cNvSpPr txBox="1"/>
            <p:nvPr/>
          </p:nvSpPr>
          <p:spPr>
            <a:xfrm>
              <a:off x="9568653" y="3539929"/>
              <a:ext cx="54983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TWh</a:t>
              </a:r>
              <a:endParaRPr lang="en-US" sz="2000" dirty="0" smtClean="0">
                <a:solidFill>
                  <a:srgbClr val="BFBFB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68653" y="4081267"/>
              <a:ext cx="54983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TWh</a:t>
              </a:r>
              <a:endParaRPr lang="en-US" sz="2000" dirty="0" smtClean="0">
                <a:solidFill>
                  <a:srgbClr val="BFBFB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68653" y="4622605"/>
              <a:ext cx="97462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in energy</a:t>
              </a:r>
              <a:endParaRPr lang="en-US" sz="2000" dirty="0">
                <a:solidFill>
                  <a:srgbClr val="BFBFB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68653" y="5163943"/>
              <a:ext cx="91531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BFBFBF"/>
                  </a:solidFill>
                </a:rPr>
                <a:t>in </a:t>
              </a:r>
              <a:r>
                <a:rPr lang="en-150" sz="2000" dirty="0" smtClean="0">
                  <a:solidFill>
                    <a:srgbClr val="FFFC79"/>
                  </a:solidFill>
                </a:rPr>
                <a:t>traffic</a:t>
              </a:r>
              <a:endParaRPr lang="en-US" sz="2000" dirty="0">
                <a:solidFill>
                  <a:srgbClr val="FFFC79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39788" y="6308529"/>
            <a:ext cx="7851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https://www.iea.org/energy-system/buildings/data-centres-and-data-transmission-networks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>
            <a:hlinkClick r:id="rId2"/>
          </p:cNvPr>
          <p:cNvSpPr/>
          <p:nvPr/>
        </p:nvSpPr>
        <p:spPr>
          <a:xfrm>
            <a:off x="839788" y="6290054"/>
            <a:ext cx="7879458" cy="28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Reducing the embodied footprint is simple: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Use hardware longer.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213" y="2766712"/>
            <a:ext cx="180177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717550" algn="l"/>
              </a:tabLst>
            </a:pPr>
            <a:r>
              <a:rPr lang="en-150" sz="2000" dirty="0" smtClean="0"/>
              <a:t>Refresh rates are</a:t>
            </a:r>
            <a:br>
              <a:rPr lang="en-150" sz="2000" dirty="0" smtClean="0"/>
            </a:br>
            <a:r>
              <a:rPr lang="en-150" sz="2000" dirty="0" smtClean="0"/>
              <a:t>around 3-5 years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766711"/>
            <a:ext cx="6780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Today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1930" y="3072203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only.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1713941" y="4452345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3" y="4400056"/>
            <a:ext cx="15901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Easy to </a:t>
            </a:r>
            <a:r>
              <a:rPr lang="en-150" sz="2000" dirty="0"/>
              <a:t>extend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208213" y="5697538"/>
            <a:ext cx="51406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707070"/>
                </a:solidFill>
              </a:rPr>
              <a:t>Useful Life of IT Network Equipment: Assets &amp; Perspective</a:t>
            </a:r>
            <a:r>
              <a:rPr lang="en-150" sz="1600" dirty="0" smtClean="0">
                <a:solidFill>
                  <a:srgbClr val="707070"/>
                </a:solidFill>
              </a:rPr>
              <a:t/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US" sz="1600" dirty="0" err="1">
                <a:solidFill>
                  <a:srgbClr val="707070"/>
                </a:solidFill>
              </a:rPr>
              <a:t>icorps</a:t>
            </a:r>
            <a:r>
              <a:rPr lang="en-US" sz="1600" dirty="0">
                <a:solidFill>
                  <a:srgbClr val="707070"/>
                </a:solidFill>
              </a:rPr>
              <a:t> Technologies</a:t>
            </a:r>
            <a:r>
              <a:rPr lang="en-150" sz="1600" dirty="0" smtClean="0">
                <a:solidFill>
                  <a:srgbClr val="707070"/>
                </a:solidFill>
              </a:rPr>
              <a:t>, 02/2015, Online.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19" name="Rectangle 18">
            <a:hlinkClick r:id="rId2"/>
          </p:cNvPr>
          <p:cNvSpPr/>
          <p:nvPr/>
        </p:nvSpPr>
        <p:spPr>
          <a:xfrm>
            <a:off x="2208213" y="5687645"/>
            <a:ext cx="514064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>
                <a:solidFill>
                  <a:schemeClr val="bg1">
                    <a:lumMod val="50000"/>
                  </a:schemeClr>
                </a:solidFill>
              </a:rPr>
              <a:t>Reducing the embodied footprint is simple: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Use hardware longer.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213" y="2766712"/>
            <a:ext cx="237725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717550" algn="l"/>
              </a:tabLst>
            </a:pPr>
            <a:r>
              <a:rPr lang="en-150" sz="2000" dirty="0" smtClean="0"/>
              <a:t>Refresh rates </a:t>
            </a:r>
            <a:r>
              <a:rPr lang="en-150" sz="2000" strike="sngStrike" dirty="0" smtClean="0"/>
              <a:t>are</a:t>
            </a:r>
            <a:r>
              <a:rPr lang="en-150" sz="2000" dirty="0" smtClean="0"/>
              <a:t> were</a:t>
            </a:r>
            <a:br>
              <a:rPr lang="en-150" sz="2000" dirty="0" smtClean="0"/>
            </a:br>
            <a:r>
              <a:rPr lang="en-150" sz="2000" dirty="0" smtClean="0"/>
              <a:t>around 3-5 years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766711"/>
            <a:ext cx="6780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strike="sngStrike" dirty="0" smtClean="0">
                <a:solidFill>
                  <a:srgbClr val="707070"/>
                </a:solidFill>
              </a:rPr>
              <a:t>Today</a:t>
            </a:r>
            <a:endParaRPr lang="en-US" sz="2000" strike="sngStrike" dirty="0" smtClean="0">
              <a:solidFill>
                <a:srgbClr val="70707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1930" y="3072203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only.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1713941" y="4452345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3" y="4400056"/>
            <a:ext cx="15901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Easy to </a:t>
            </a:r>
            <a:r>
              <a:rPr lang="en-150" sz="2000" dirty="0"/>
              <a:t>extend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208213" y="5697538"/>
            <a:ext cx="51406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707070"/>
                </a:solidFill>
              </a:rPr>
              <a:t>Useful Life of IT Network Equipment: Assets &amp; Perspective</a:t>
            </a:r>
            <a:r>
              <a:rPr lang="en-150" sz="1600" dirty="0" smtClean="0">
                <a:solidFill>
                  <a:srgbClr val="707070"/>
                </a:solidFill>
              </a:rPr>
              <a:t/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US" sz="1600" dirty="0" err="1">
                <a:solidFill>
                  <a:srgbClr val="707070"/>
                </a:solidFill>
              </a:rPr>
              <a:t>icorps</a:t>
            </a:r>
            <a:r>
              <a:rPr lang="en-US" sz="1600" dirty="0">
                <a:solidFill>
                  <a:srgbClr val="707070"/>
                </a:solidFill>
              </a:rPr>
              <a:t> Technologies</a:t>
            </a:r>
            <a:r>
              <a:rPr lang="en-150" sz="1600" dirty="0" smtClean="0">
                <a:solidFill>
                  <a:srgbClr val="707070"/>
                </a:solidFill>
              </a:rPr>
              <a:t>, 02/2015, Online.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19" name="Rectangle 18">
            <a:hlinkClick r:id="rId2"/>
          </p:cNvPr>
          <p:cNvSpPr/>
          <p:nvPr/>
        </p:nvSpPr>
        <p:spPr>
          <a:xfrm>
            <a:off x="2208213" y="5687645"/>
            <a:ext cx="514064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9" y="3072202"/>
            <a:ext cx="91210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Recently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5400000">
            <a:off x="1713941" y="4452345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8213" y="4400056"/>
            <a:ext cx="15901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Easy to </a:t>
            </a:r>
            <a:r>
              <a:rPr lang="en-150" sz="2000" dirty="0"/>
              <a:t>extend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0213" y="2026398"/>
            <a:ext cx="10708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Okay, but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1930" y="3072203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only.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01984" y="2723167"/>
            <a:ext cx="4197351" cy="2024993"/>
            <a:chOff x="6870699" y="2273623"/>
            <a:chExt cx="4197351" cy="2024993"/>
          </a:xfrm>
        </p:grpSpPr>
        <p:sp>
          <p:nvSpPr>
            <p:cNvPr id="6" name="TextBox 5"/>
            <p:cNvSpPr txBox="1"/>
            <p:nvPr/>
          </p:nvSpPr>
          <p:spPr>
            <a:xfrm>
              <a:off x="7306899" y="2825510"/>
              <a:ext cx="189474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Less reliable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06899" y="3377397"/>
              <a:ext cx="178093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Less secure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6899" y="3929284"/>
              <a:ext cx="267541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Harder to manage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22176" y="3925313"/>
              <a:ext cx="1458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400" dirty="0" smtClean="0"/>
                <a:t>?</a:t>
              </a:r>
              <a:endParaRPr lang="en-US" sz="2400" dirty="0" smtClean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870699" y="2273623"/>
              <a:ext cx="4197351" cy="1984666"/>
              <a:chOff x="7949769" y="3224013"/>
              <a:chExt cx="4197351" cy="198466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7949769" y="3228679"/>
                <a:ext cx="0" cy="1980000"/>
              </a:xfrm>
              <a:prstGeom prst="line">
                <a:avLst/>
              </a:prstGeom>
              <a:ln w="28575">
                <a:solidFill>
                  <a:srgbClr val="FF993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385969" y="3224013"/>
                <a:ext cx="37611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150" sz="2400" dirty="0"/>
                  <a:t>Wouldn’t this make </a:t>
                </a:r>
                <a:r>
                  <a:rPr lang="en-150" sz="2400" dirty="0" smtClean="0"/>
                  <a:t>networks</a:t>
                </a:r>
                <a:endParaRPr lang="en-US" sz="2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208213" y="2766712"/>
            <a:ext cx="237725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717550" algn="l"/>
              </a:tabLst>
            </a:pPr>
            <a:r>
              <a:rPr lang="en-150" sz="2000" dirty="0" smtClean="0"/>
              <a:t>Refresh rates </a:t>
            </a:r>
            <a:r>
              <a:rPr lang="en-150" sz="2000" strike="sngStrike" dirty="0" smtClean="0"/>
              <a:t>are</a:t>
            </a:r>
            <a:r>
              <a:rPr lang="en-150" sz="2000" dirty="0" smtClean="0"/>
              <a:t> were</a:t>
            </a:r>
            <a:br>
              <a:rPr lang="en-150" sz="2000" dirty="0" smtClean="0"/>
            </a:br>
            <a:r>
              <a:rPr lang="en-150" sz="2000" dirty="0" smtClean="0"/>
              <a:t>around 3-5 years</a:t>
            </a: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38200" y="2766711"/>
            <a:ext cx="6780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strike="sngStrike" dirty="0" smtClean="0">
                <a:solidFill>
                  <a:srgbClr val="707070"/>
                </a:solidFill>
              </a:rPr>
              <a:t>Today</a:t>
            </a:r>
            <a:endParaRPr lang="en-US" sz="2000" strike="sngStrike" dirty="0" smtClean="0">
              <a:solidFill>
                <a:srgbClr val="70707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199" y="3072202"/>
            <a:ext cx="91210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Recently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213" y="5101491"/>
            <a:ext cx="20229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400" b="1" dirty="0" smtClean="0"/>
              <a:t>Not necessarily.</a:t>
            </a:r>
            <a:endParaRPr lang="en-US" sz="2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701930" y="3072203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only.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1713941" y="4452345"/>
            <a:ext cx="286870" cy="203200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8213" y="4400056"/>
            <a:ext cx="15901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Easy to </a:t>
            </a:r>
            <a:r>
              <a:rPr lang="en-150" sz="2000" dirty="0"/>
              <a:t>extend</a:t>
            </a:r>
            <a:endParaRPr lang="en-US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80213" y="2026398"/>
            <a:ext cx="10708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Okay, but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01984" y="2723167"/>
            <a:ext cx="4197351" cy="2024993"/>
            <a:chOff x="6870699" y="2273623"/>
            <a:chExt cx="4197351" cy="2024993"/>
          </a:xfrm>
        </p:grpSpPr>
        <p:sp>
          <p:nvSpPr>
            <p:cNvPr id="25" name="TextBox 24"/>
            <p:cNvSpPr txBox="1"/>
            <p:nvPr/>
          </p:nvSpPr>
          <p:spPr>
            <a:xfrm>
              <a:off x="7306899" y="2825510"/>
              <a:ext cx="189474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Less reliable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06899" y="3377397"/>
              <a:ext cx="178093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Less secure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6899" y="3929284"/>
              <a:ext cx="267541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Harder to manage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22176" y="3925313"/>
              <a:ext cx="1458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400" dirty="0" smtClean="0"/>
                <a:t>?</a:t>
              </a:r>
              <a:endParaRPr lang="en-US" sz="2400" dirty="0" smtClean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70699" y="2273623"/>
              <a:ext cx="4197351" cy="1984666"/>
              <a:chOff x="7949769" y="3224013"/>
              <a:chExt cx="4197351" cy="198466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7949769" y="3228679"/>
                <a:ext cx="0" cy="1980000"/>
              </a:xfrm>
              <a:prstGeom prst="line">
                <a:avLst/>
              </a:prstGeom>
              <a:ln w="28575">
                <a:solidFill>
                  <a:srgbClr val="FF993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385969" y="3224013"/>
                <a:ext cx="37611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150" sz="2400" dirty="0"/>
                  <a:t>Wouldn’t this make </a:t>
                </a:r>
                <a:r>
                  <a:rPr lang="en-150" sz="2400" dirty="0" smtClean="0"/>
                  <a:t>networks</a:t>
                </a:r>
                <a:endParaRPr lang="en-US" sz="2400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208213" y="2766712"/>
            <a:ext cx="237725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717550" algn="l"/>
              </a:tabLst>
            </a:pPr>
            <a:r>
              <a:rPr lang="en-150" sz="2000" dirty="0" smtClean="0"/>
              <a:t>Refresh rates </a:t>
            </a:r>
            <a:r>
              <a:rPr lang="en-150" sz="2000" strike="sngStrike" dirty="0" smtClean="0"/>
              <a:t>are</a:t>
            </a:r>
            <a:r>
              <a:rPr lang="en-150" sz="2000" dirty="0" smtClean="0"/>
              <a:t> were</a:t>
            </a:r>
            <a:br>
              <a:rPr lang="en-150" sz="2000" dirty="0" smtClean="0"/>
            </a:br>
            <a:r>
              <a:rPr lang="en-150" sz="2000" dirty="0" smtClean="0"/>
              <a:t>around 3-5 years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766711"/>
            <a:ext cx="6780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strike="sngStrike" dirty="0" smtClean="0">
                <a:solidFill>
                  <a:srgbClr val="707070"/>
                </a:solidFill>
              </a:rPr>
              <a:t>Today</a:t>
            </a:r>
            <a:endParaRPr lang="en-US" sz="2000" strike="sngStrike" dirty="0" smtClean="0">
              <a:solidFill>
                <a:srgbClr val="70707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199" y="3072202"/>
            <a:ext cx="91210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Recently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“Older” networks </a:t>
            </a:r>
            <a:r>
              <a:rPr lang="en-US" dirty="0" smtClean="0"/>
              <a:t>are</a:t>
            </a:r>
            <a:r>
              <a:rPr lang="en-150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necessarily less </a:t>
            </a:r>
            <a:r>
              <a:rPr lang="en-US" dirty="0" smtClean="0"/>
              <a:t>reliable</a:t>
            </a:r>
            <a:r>
              <a:rPr lang="en-150" dirty="0" smtClean="0"/>
              <a:t>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65735" y="2258265"/>
            <a:ext cx="5230265" cy="1868287"/>
            <a:chOff x="865735" y="2779080"/>
            <a:chExt cx="5230265" cy="1868287"/>
          </a:xfrm>
        </p:grpSpPr>
        <p:sp>
          <p:nvSpPr>
            <p:cNvPr id="22" name="TextBox 21"/>
            <p:cNvSpPr txBox="1"/>
            <p:nvPr/>
          </p:nvSpPr>
          <p:spPr>
            <a:xfrm>
              <a:off x="1490663" y="2779080"/>
              <a:ext cx="460533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The vast majority of</a:t>
              </a:r>
              <a:r>
                <a:rPr lang="en-150" sz="2000" dirty="0"/>
                <a:t> </a:t>
              </a:r>
              <a:r>
                <a:rPr lang="en-US" sz="2000" dirty="0"/>
                <a:t>network </a:t>
              </a:r>
              <a:r>
                <a:rPr lang="en-150" sz="2000" dirty="0" smtClean="0"/>
                <a:t/>
              </a:r>
              <a:br>
                <a:rPr lang="en-150" sz="2000" dirty="0" smtClean="0"/>
              </a:br>
              <a:r>
                <a:rPr lang="en-US" sz="2000" dirty="0" smtClean="0"/>
                <a:t>hardware </a:t>
              </a:r>
              <a:r>
                <a:rPr lang="en-US" sz="2000" dirty="0"/>
                <a:t>failures take place within </a:t>
              </a:r>
              <a:r>
                <a:rPr lang="en-150" sz="2000" dirty="0" smtClean="0"/>
                <a:t/>
              </a:r>
              <a:br>
                <a:rPr lang="en-150" sz="2000" dirty="0" smtClean="0"/>
              </a:br>
              <a:r>
                <a:rPr lang="en-US" sz="2000" dirty="0" smtClean="0"/>
                <a:t>the </a:t>
              </a:r>
              <a:r>
                <a:rPr lang="en-US" sz="2000" dirty="0"/>
                <a:t>first 30 </a:t>
              </a:r>
              <a:r>
                <a:rPr lang="en-US" sz="2000" dirty="0" smtClean="0"/>
                <a:t>days</a:t>
              </a:r>
              <a:r>
                <a:rPr lang="en-150" sz="2000" dirty="0" smtClean="0"/>
                <a:t> </a:t>
              </a:r>
              <a:r>
                <a:rPr lang="en-US" sz="2000" dirty="0" smtClean="0"/>
                <a:t>of </a:t>
              </a:r>
              <a:r>
                <a:rPr lang="en-US" sz="2000" dirty="0"/>
                <a:t>installing brand new, out-of-the-box network hardware</a:t>
              </a:r>
              <a:r>
                <a:rPr lang="en-150" sz="2000" dirty="0" smtClean="0"/>
                <a:t>.</a:t>
              </a:r>
              <a:endParaRPr lang="en-US" sz="2000" dirty="0" smtClean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65735" y="2786186"/>
              <a:ext cx="0" cy="1224000"/>
            </a:xfrm>
            <a:prstGeom prst="line">
              <a:avLst/>
            </a:prstGeom>
            <a:ln w="28575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490663" y="4339590"/>
              <a:ext cx="82715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CXTEC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18197" y="5636419"/>
            <a:ext cx="431528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707070"/>
                </a:solidFill>
              </a:rPr>
              <a:t>Surprising </a:t>
            </a:r>
            <a:r>
              <a:rPr lang="en-US" sz="1600" dirty="0">
                <a:solidFill>
                  <a:srgbClr val="707070"/>
                </a:solidFill>
              </a:rPr>
              <a:t>truth about network hardware </a:t>
            </a:r>
            <a:r>
              <a:rPr lang="en-US" sz="1600" dirty="0" smtClean="0">
                <a:solidFill>
                  <a:srgbClr val="707070"/>
                </a:solidFill>
              </a:rPr>
              <a:t>failures</a:t>
            </a:r>
            <a:r>
              <a:rPr lang="en-150" sz="1600" dirty="0" smtClean="0">
                <a:solidFill>
                  <a:srgbClr val="707070"/>
                </a:solidFill>
              </a:rPr>
              <a:t>. </a:t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150" sz="1600" dirty="0" smtClean="0">
                <a:solidFill>
                  <a:srgbClr val="707070"/>
                </a:solidFill>
              </a:rPr>
              <a:t>CXTEC, 03/2022, Online.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1490663" y="5636419"/>
            <a:ext cx="42134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“Older” networks </a:t>
            </a:r>
            <a:r>
              <a:rPr lang="en-US" dirty="0" smtClean="0"/>
              <a:t>are</a:t>
            </a:r>
            <a:r>
              <a:rPr lang="en-150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necessarily less </a:t>
            </a:r>
            <a:r>
              <a:rPr lang="en-US" dirty="0" smtClean="0"/>
              <a:t>reliable</a:t>
            </a:r>
            <a:r>
              <a:rPr lang="en-150" dirty="0" smtClean="0"/>
              <a:t>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65735" y="2258265"/>
            <a:ext cx="5230265" cy="1868287"/>
            <a:chOff x="865735" y="2779080"/>
            <a:chExt cx="5230265" cy="1868287"/>
          </a:xfrm>
        </p:grpSpPr>
        <p:sp>
          <p:nvSpPr>
            <p:cNvPr id="12" name="TextBox 11"/>
            <p:cNvSpPr txBox="1"/>
            <p:nvPr/>
          </p:nvSpPr>
          <p:spPr>
            <a:xfrm>
              <a:off x="1490663" y="2779080"/>
              <a:ext cx="460533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The vast majority of</a:t>
              </a:r>
              <a:r>
                <a:rPr lang="en-150" sz="2000" dirty="0"/>
                <a:t> </a:t>
              </a:r>
              <a:r>
                <a:rPr lang="en-US" sz="2000" dirty="0"/>
                <a:t>network </a:t>
              </a:r>
              <a:r>
                <a:rPr lang="en-150" sz="2000" dirty="0" smtClean="0"/>
                <a:t/>
              </a:r>
              <a:br>
                <a:rPr lang="en-150" sz="2000" dirty="0" smtClean="0"/>
              </a:br>
              <a:r>
                <a:rPr lang="en-US" sz="2000" dirty="0" smtClean="0"/>
                <a:t>hardware </a:t>
              </a:r>
              <a:r>
                <a:rPr lang="en-US" sz="2000" dirty="0"/>
                <a:t>failures take place within </a:t>
              </a:r>
              <a:r>
                <a:rPr lang="en-150" sz="2000" dirty="0" smtClean="0"/>
                <a:t/>
              </a:r>
              <a:br>
                <a:rPr lang="en-150" sz="2000" dirty="0" smtClean="0"/>
              </a:br>
              <a:r>
                <a:rPr lang="en-US" sz="2000" dirty="0" smtClean="0"/>
                <a:t>the </a:t>
              </a:r>
              <a:r>
                <a:rPr lang="en-US" sz="2000" dirty="0"/>
                <a:t>first 30 </a:t>
              </a:r>
              <a:r>
                <a:rPr lang="en-US" sz="2000" dirty="0" smtClean="0"/>
                <a:t>days</a:t>
              </a:r>
              <a:r>
                <a:rPr lang="en-150" sz="2000" dirty="0" smtClean="0"/>
                <a:t> </a:t>
              </a:r>
              <a:r>
                <a:rPr lang="en-US" sz="2000" dirty="0" smtClean="0"/>
                <a:t>of </a:t>
              </a:r>
              <a:r>
                <a:rPr lang="en-US" sz="2000" dirty="0"/>
                <a:t>installing brand new, out-of-the-box network hardware</a:t>
              </a:r>
              <a:r>
                <a:rPr lang="en-150" sz="2000" dirty="0" smtClean="0"/>
                <a:t>.</a:t>
              </a:r>
              <a:endParaRPr lang="en-US" sz="2000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65735" y="2786186"/>
              <a:ext cx="0" cy="1224000"/>
            </a:xfrm>
            <a:prstGeom prst="line">
              <a:avLst/>
            </a:prstGeom>
            <a:ln w="28575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90663" y="4339590"/>
              <a:ext cx="82715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707070"/>
                  </a:solidFill>
                </a:rPr>
                <a:t>CXTEC</a:t>
              </a:r>
              <a:endParaRPr lang="en-US" sz="2000" dirty="0" smtClean="0">
                <a:solidFill>
                  <a:srgbClr val="70707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75500" y="5636419"/>
            <a:ext cx="317074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1600" dirty="0" smtClean="0">
                <a:solidFill>
                  <a:srgbClr val="707070"/>
                </a:solidFill>
              </a:rPr>
              <a:t>Manufactured products typically fail </a:t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150" sz="1600" dirty="0" smtClean="0">
                <a:solidFill>
                  <a:srgbClr val="707070"/>
                </a:solidFill>
              </a:rPr>
              <a:t>following a “bathtub” profile.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8197" y="5636419"/>
            <a:ext cx="431528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707070"/>
                </a:solidFill>
              </a:rPr>
              <a:t>Surprising </a:t>
            </a:r>
            <a:r>
              <a:rPr lang="en-US" sz="1600" dirty="0">
                <a:solidFill>
                  <a:srgbClr val="707070"/>
                </a:solidFill>
              </a:rPr>
              <a:t>truth about network hardware </a:t>
            </a:r>
            <a:r>
              <a:rPr lang="en-US" sz="1600" dirty="0" smtClean="0">
                <a:solidFill>
                  <a:srgbClr val="707070"/>
                </a:solidFill>
              </a:rPr>
              <a:t>failures</a:t>
            </a:r>
            <a:r>
              <a:rPr lang="en-150" sz="1600" dirty="0" smtClean="0">
                <a:solidFill>
                  <a:srgbClr val="707070"/>
                </a:solidFill>
              </a:rPr>
              <a:t>. </a:t>
            </a:r>
            <a:br>
              <a:rPr lang="en-150" sz="1600" dirty="0" smtClean="0">
                <a:solidFill>
                  <a:srgbClr val="707070"/>
                </a:solidFill>
              </a:rPr>
            </a:br>
            <a:r>
              <a:rPr lang="en-150" sz="1600" dirty="0" smtClean="0">
                <a:solidFill>
                  <a:srgbClr val="707070"/>
                </a:solidFill>
              </a:rPr>
              <a:t>CXTEC, 03/2022, Online.</a:t>
            </a:r>
            <a:endParaRPr lang="en-US" sz="1600" dirty="0" smtClean="0">
              <a:solidFill>
                <a:srgbClr val="707070"/>
              </a:solidFill>
            </a:endParaRP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1490663" y="5636895"/>
            <a:ext cx="42134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58577" y="1982551"/>
            <a:ext cx="3589027" cy="3046470"/>
            <a:chOff x="7058577" y="1982551"/>
            <a:chExt cx="3589027" cy="30464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80"/>
            <a:stretch/>
          </p:blipFill>
          <p:spPr>
            <a:xfrm>
              <a:off x="7058577" y="1982551"/>
              <a:ext cx="3589027" cy="243907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932"/>
            <a:stretch/>
          </p:blipFill>
          <p:spPr>
            <a:xfrm>
              <a:off x="7058577" y="4643230"/>
              <a:ext cx="3589027" cy="385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4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150" dirty="0" smtClean="0"/>
              <a:t>Devices that never failed in 3 years </a:t>
            </a:r>
            <a:br>
              <a:rPr lang="en-150" dirty="0" smtClean="0"/>
            </a:br>
            <a:r>
              <a:rPr lang="en-150" dirty="0" smtClean="0"/>
              <a:t>are unlikely to fail anytime soon after.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76475"/>
            <a:ext cx="28966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Two hints in that direction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527" y="3189880"/>
            <a:ext cx="16334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FF2121"/>
                </a:solidFill>
              </a:rPr>
              <a:t>5 year support </a:t>
            </a:r>
            <a:endParaRPr lang="en-US" sz="2000" dirty="0" smtClean="0">
              <a:solidFill>
                <a:srgbClr val="FF21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0063" y="3189880"/>
            <a:ext cx="180498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after end-of-sale.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9788" y="3189880"/>
            <a:ext cx="19348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/>
              <a:t>M</a:t>
            </a:r>
            <a:r>
              <a:rPr lang="en-150" dirty="0"/>
              <a:t>ain vendors </a:t>
            </a:r>
            <a:br>
              <a:rPr lang="en-150" dirty="0"/>
            </a:br>
            <a:r>
              <a:rPr lang="en-150" dirty="0"/>
              <a:t>usually provide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150" dirty="0" smtClean="0"/>
              <a:t>Devices that never failed in 3 years </a:t>
            </a:r>
            <a:br>
              <a:rPr lang="en-150" dirty="0" smtClean="0"/>
            </a:br>
            <a:r>
              <a:rPr lang="en-150" dirty="0" smtClean="0"/>
              <a:t>are unlikely to fail anytime soon after.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76475"/>
            <a:ext cx="28966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Two hints in that direction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527" y="3189880"/>
            <a:ext cx="16334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FF2121"/>
                </a:solidFill>
              </a:rPr>
              <a:t>5 year support </a:t>
            </a:r>
            <a:endParaRPr lang="en-US" sz="2000" dirty="0" smtClean="0">
              <a:solidFill>
                <a:srgbClr val="FF21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0063" y="3189880"/>
            <a:ext cx="180498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/>
              <a:t>after end-of-sale.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9788" y="3189880"/>
            <a:ext cx="19348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/>
              <a:t>M</a:t>
            </a:r>
            <a:r>
              <a:rPr lang="en-150" dirty="0"/>
              <a:t>ain vendors </a:t>
            </a:r>
            <a:br>
              <a:rPr lang="en-150" dirty="0"/>
            </a:br>
            <a:r>
              <a:rPr lang="en-150" dirty="0"/>
              <a:t>usually provide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9788" y="4257170"/>
            <a:ext cx="9637871" cy="615553"/>
            <a:chOff x="839788" y="4257170"/>
            <a:chExt cx="9637871" cy="615553"/>
          </a:xfrm>
        </p:grpSpPr>
        <p:sp>
          <p:nvSpPr>
            <p:cNvPr id="8" name="TextBox 7"/>
            <p:cNvSpPr txBox="1"/>
            <p:nvPr/>
          </p:nvSpPr>
          <p:spPr>
            <a:xfrm>
              <a:off x="4128527" y="4257172"/>
              <a:ext cx="21736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>
                  <a:solidFill>
                    <a:srgbClr val="FF2121"/>
                  </a:solidFill>
                </a:rPr>
                <a:t>unlimited warranties</a:t>
              </a:r>
              <a:endParaRPr lang="en-US" sz="2000" dirty="0" smtClean="0">
                <a:solidFill>
                  <a:srgbClr val="FF212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0063" y="4265795"/>
              <a:ext cx="362759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000" dirty="0" smtClean="0"/>
                <a:t>for </a:t>
              </a:r>
              <a:r>
                <a:rPr lang="en-150" sz="2000" dirty="0" smtClean="0">
                  <a:solidFill>
                    <a:srgbClr val="FF0000"/>
                  </a:solidFill>
                </a:rPr>
                <a:t>refurbished</a:t>
              </a:r>
              <a:r>
                <a:rPr lang="en-150" sz="2000" dirty="0" smtClean="0"/>
                <a:t> network hardware.</a:t>
              </a:r>
              <a:endParaRPr lang="en-US" sz="20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9788" y="4257170"/>
              <a:ext cx="258404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US" dirty="0"/>
                <a:t>S</a:t>
              </a:r>
              <a:r>
                <a:rPr lang="en-150" dirty="0"/>
                <a:t>pecilized companies</a:t>
              </a:r>
              <a:br>
                <a:rPr lang="en-150" dirty="0"/>
              </a:br>
              <a:r>
                <a:rPr lang="en-150" dirty="0"/>
                <a:t>even provide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24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150" dirty="0"/>
              <a:t>We must </a:t>
            </a:r>
            <a:r>
              <a:rPr lang="en-150" dirty="0" smtClean="0"/>
              <a:t>understand </a:t>
            </a:r>
            <a:br>
              <a:rPr lang="en-150" dirty="0" smtClean="0"/>
            </a:br>
            <a:r>
              <a:rPr lang="en-150" dirty="0" smtClean="0"/>
              <a:t>better the aging of</a:t>
            </a:r>
            <a:br>
              <a:rPr lang="en-150" dirty="0" smtClean="0"/>
            </a:br>
            <a:r>
              <a:rPr lang="en-150" dirty="0" smtClean="0"/>
              <a:t>networking devices.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9788" y="2756803"/>
            <a:ext cx="4328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/>
              <a:t>What are the practical consequences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US" dirty="0" smtClean="0"/>
              <a:t>of </a:t>
            </a:r>
            <a:r>
              <a:rPr lang="en-US" dirty="0"/>
              <a:t>operating older devices? </a:t>
            </a:r>
            <a:endParaRPr lang="en-150" dirty="0"/>
          </a:p>
        </p:txBody>
      </p:sp>
      <p:sp>
        <p:nvSpPr>
          <p:cNvPr id="22" name="TextBox 21"/>
          <p:cNvSpPr txBox="1"/>
          <p:nvPr/>
        </p:nvSpPr>
        <p:spPr>
          <a:xfrm>
            <a:off x="839788" y="3706692"/>
            <a:ext cx="36399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/>
              <a:t>When do aging effects appear?</a:t>
            </a:r>
          </a:p>
        </p:txBody>
      </p:sp>
    </p:spTree>
    <p:extLst>
      <p:ext uri="{BB962C8B-B14F-4D97-AF65-F5344CB8AC3E}">
        <p14:creationId xmlns:p14="http://schemas.microsoft.com/office/powerpoint/2010/main" val="35692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/>
          <a:stretch/>
        </p:blipFill>
        <p:spPr>
          <a:xfrm>
            <a:off x="7074761" y="2487155"/>
            <a:ext cx="3589027" cy="2439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Autofit/>
          </a:bodyPr>
          <a:lstStyle/>
          <a:p>
            <a:r>
              <a:rPr lang="en-150" dirty="0"/>
              <a:t>We must </a:t>
            </a:r>
            <a:r>
              <a:rPr lang="en-150" dirty="0" smtClean="0"/>
              <a:t>understand </a:t>
            </a:r>
            <a:br>
              <a:rPr lang="en-150" dirty="0" smtClean="0"/>
            </a:br>
            <a:r>
              <a:rPr lang="en-150" dirty="0" smtClean="0"/>
              <a:t>better the aging of</a:t>
            </a:r>
            <a:br>
              <a:rPr lang="en-150" dirty="0" smtClean="0"/>
            </a:br>
            <a:r>
              <a:rPr lang="en-150" dirty="0" smtClean="0"/>
              <a:t>networking devices.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60857" y="2819179"/>
            <a:ext cx="3202931" cy="3045283"/>
            <a:chOff x="7444673" y="2314575"/>
            <a:chExt cx="3202931" cy="3045283"/>
          </a:xfrm>
        </p:grpSpPr>
        <p:sp>
          <p:nvSpPr>
            <p:cNvPr id="38" name="Rectangle 37"/>
            <p:cNvSpPr/>
            <p:nvPr/>
          </p:nvSpPr>
          <p:spPr>
            <a:xfrm>
              <a:off x="7444673" y="4043133"/>
              <a:ext cx="3202931" cy="1316725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9080741" y="2314575"/>
              <a:ext cx="6109" cy="1692734"/>
            </a:xfrm>
            <a:prstGeom prst="line">
              <a:avLst/>
            </a:prstGeom>
            <a:ln w="57150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8648347" y="4119341"/>
              <a:ext cx="1094316" cy="1133534"/>
              <a:chOff x="8648347" y="4119341"/>
              <a:chExt cx="1094316" cy="113353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012229" y="4404853"/>
                <a:ext cx="1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150" b="1" dirty="0" smtClean="0"/>
                  <a:t>5</a:t>
                </a:r>
                <a:endParaRPr lang="en-US" b="1" dirty="0" smtClean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96812" y="4690365"/>
                <a:ext cx="2308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150" b="1" dirty="0" smtClean="0"/>
                  <a:t>15</a:t>
                </a:r>
                <a:endParaRPr lang="en-US" b="1" dirty="0" smtClean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9012230" y="4119341"/>
                <a:ext cx="730433" cy="276999"/>
                <a:chOff x="8873083" y="5315848"/>
                <a:chExt cx="730433" cy="276999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8873083" y="5315848"/>
                  <a:ext cx="115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150" b="1" dirty="0" smtClean="0"/>
                    <a:t>3</a:t>
                  </a:r>
                  <a:endParaRPr lang="en-US" b="1" dirty="0" smtClean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117806" y="5315848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150" dirty="0" smtClean="0"/>
                    <a:t>years</a:t>
                  </a:r>
                  <a:endParaRPr lang="en-US" dirty="0" smtClean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8648347" y="4975876"/>
                <a:ext cx="717610" cy="276999"/>
                <a:chOff x="8509200" y="6157300"/>
                <a:chExt cx="717610" cy="276999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509200" y="6157300"/>
                  <a:ext cx="4792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150" b="1" dirty="0" smtClean="0"/>
                    <a:t>more</a:t>
                  </a:r>
                  <a:endParaRPr lang="en-US" b="1" dirty="0" smtClean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9117806" y="6157300"/>
                  <a:ext cx="109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150" dirty="0" smtClean="0"/>
                    <a:t>?</a:t>
                  </a:r>
                  <a:endParaRPr lang="en-US" dirty="0" smtClean="0"/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839788" y="2756803"/>
            <a:ext cx="4328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/>
              <a:t>What are the practical consequences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US" dirty="0" smtClean="0"/>
              <a:t>of </a:t>
            </a:r>
            <a:r>
              <a:rPr lang="en-US" dirty="0"/>
              <a:t>operating older devices? </a:t>
            </a:r>
            <a:endParaRPr lang="en-150" dirty="0"/>
          </a:p>
        </p:txBody>
      </p:sp>
      <p:sp>
        <p:nvSpPr>
          <p:cNvPr id="26" name="TextBox 25"/>
          <p:cNvSpPr txBox="1"/>
          <p:nvPr/>
        </p:nvSpPr>
        <p:spPr>
          <a:xfrm>
            <a:off x="839788" y="3706692"/>
            <a:ext cx="36399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/>
              <a:t>When do aging effects appear?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04544" y="952994"/>
            <a:ext cx="4934915" cy="738664"/>
            <a:chOff x="7949769" y="3224013"/>
            <a:chExt cx="4934915" cy="73866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49769" y="3228679"/>
              <a:ext cx="0" cy="684000"/>
            </a:xfrm>
            <a:prstGeom prst="line">
              <a:avLst/>
            </a:prstGeom>
            <a:ln w="28575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85969" y="3224013"/>
              <a:ext cx="449871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150" sz="2400" dirty="0"/>
                <a:t>W</a:t>
              </a:r>
              <a:r>
                <a:rPr lang="en-US" sz="2400" dirty="0" err="1"/>
                <a:t>hen</a:t>
              </a:r>
              <a:r>
                <a:rPr lang="en-US" sz="2400" dirty="0"/>
                <a:t> does it </a:t>
              </a:r>
              <a:r>
                <a:rPr lang="en-150" sz="2400" b="1" dirty="0"/>
                <a:t>really</a:t>
              </a:r>
              <a:r>
                <a:rPr lang="en-150" sz="2400" dirty="0"/>
                <a:t> </a:t>
              </a:r>
              <a:r>
                <a:rPr lang="en-US" sz="2400" b="1" dirty="0"/>
                <a:t>make sense </a:t>
              </a:r>
              <a:r>
                <a:rPr lang="en-150" sz="2400" dirty="0"/>
                <a:t/>
              </a:r>
              <a:br>
                <a:rPr lang="en-150" sz="2400" dirty="0"/>
              </a:br>
              <a:r>
                <a:rPr lang="en-US" sz="2400" dirty="0"/>
                <a:t>to renew networking hardware? </a:t>
              </a:r>
              <a:endParaRPr lang="en-150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91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4527550"/>
            <a:ext cx="12192000" cy="117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75310" y="4643203"/>
            <a:ext cx="1100992" cy="336821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68542" y="4648790"/>
            <a:ext cx="1145221" cy="336821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5310" y="5257690"/>
            <a:ext cx="1100992" cy="336821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68542" y="5259835"/>
            <a:ext cx="1145221" cy="336821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3306" y="4643203"/>
            <a:ext cx="778937" cy="336821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1824" y="5257690"/>
            <a:ext cx="1227809" cy="336821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Energy </a:t>
            </a:r>
            <a:r>
              <a:rPr lang="en-150" dirty="0"/>
              <a:t>efficiency improved </a:t>
            </a:r>
            <a:r>
              <a:rPr lang="en-150" dirty="0" smtClean="0"/>
              <a:t>a lot</a:t>
            </a:r>
            <a:r>
              <a:rPr lang="en-150" dirty="0"/>
              <a:t/>
            </a:r>
            <a:br>
              <a:rPr lang="en-150" dirty="0"/>
            </a:b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Data Centers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438" y="4657727"/>
            <a:ext cx="202619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Change in </a:t>
            </a:r>
            <a:r>
              <a:rPr lang="en-150" sz="2000" dirty="0" smtClean="0"/>
              <a:t>energy</a:t>
            </a:r>
            <a:r>
              <a:rPr lang="en-150" sz="2000" dirty="0" smtClean="0">
                <a:solidFill>
                  <a:srgbClr val="707070"/>
                </a:solidFill>
              </a:rPr>
              <a:t/>
            </a:r>
            <a:br>
              <a:rPr lang="en-150" sz="2000" dirty="0" smtClean="0">
                <a:solidFill>
                  <a:srgbClr val="707070"/>
                </a:solidFill>
              </a:rPr>
            </a:br>
            <a:r>
              <a:rPr lang="en-150" sz="2000" dirty="0" smtClean="0">
                <a:solidFill>
                  <a:srgbClr val="707070"/>
                </a:solidFill>
              </a:rPr>
              <a:t/>
            </a:r>
            <a:br>
              <a:rPr lang="en-150" sz="2000" dirty="0" smtClean="0">
                <a:solidFill>
                  <a:srgbClr val="707070"/>
                </a:solidFill>
              </a:rPr>
            </a:br>
            <a:r>
              <a:rPr lang="en-150" sz="2000" dirty="0" smtClean="0">
                <a:solidFill>
                  <a:srgbClr val="707070"/>
                </a:solidFill>
              </a:rPr>
              <a:t>than in </a:t>
            </a:r>
            <a:r>
              <a:rPr lang="en-150" sz="2000" dirty="0" smtClean="0"/>
              <a:t>work done</a:t>
            </a:r>
            <a:r>
              <a:rPr lang="en-150" sz="2000" dirty="0" smtClean="0">
                <a:solidFill>
                  <a:srgbClr val="707070"/>
                </a:solidFill>
              </a:rPr>
              <a:t>.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1520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/>
              <a:t>+20-70%</a:t>
            </a:r>
            <a:endParaRPr lang="en-150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19854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/>
              <a:t>+18-64</a:t>
            </a:r>
            <a:r>
              <a:rPr lang="en-150" sz="2000" dirty="0" smtClean="0"/>
              <a:t>%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08120" y="5282236"/>
            <a:ext cx="796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/>
              <a:t>+340%</a:t>
            </a:r>
            <a:endParaRPr lang="en-150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26454" y="5282236"/>
            <a:ext cx="796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/>
              <a:t>+600%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5888" y="4657727"/>
            <a:ext cx="974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rgbClr val="707070"/>
                </a:solidFill>
              </a:rPr>
              <a:t>i</a:t>
            </a:r>
            <a:r>
              <a:rPr lang="en-150" sz="2000" dirty="0" smtClean="0">
                <a:solidFill>
                  <a:srgbClr val="707070"/>
                </a:solidFill>
              </a:rPr>
              <a:t>n energy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5888" y="5282236"/>
            <a:ext cx="1240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rgbClr val="707070"/>
                </a:solidFill>
              </a:rPr>
              <a:t>i</a:t>
            </a:r>
            <a:r>
              <a:rPr lang="en-150" sz="2000" dirty="0" smtClean="0">
                <a:solidFill>
                  <a:srgbClr val="707070"/>
                </a:solidFill>
              </a:rPr>
              <a:t>n workload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14222" y="4657727"/>
            <a:ext cx="974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in energy</a:t>
            </a:r>
            <a:endParaRPr lang="en-US" sz="2000" dirty="0">
              <a:solidFill>
                <a:srgbClr val="70707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14222" y="5282236"/>
            <a:ext cx="9153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in traffic</a:t>
            </a:r>
            <a:endParaRPr lang="en-US" sz="2000" dirty="0">
              <a:solidFill>
                <a:srgbClr val="70707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16300" y="4602065"/>
            <a:ext cx="61975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236200" y="5143403"/>
            <a:ext cx="18522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88" y="4976652"/>
            <a:ext cx="1490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>
                <a:solidFill>
                  <a:srgbClr val="707070"/>
                </a:solidFill>
              </a:rPr>
              <a:t>is </a:t>
            </a:r>
            <a:r>
              <a:rPr lang="en-150" dirty="0"/>
              <a:t>much smaller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7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/>
          <a:stretch/>
        </p:blipFill>
        <p:spPr>
          <a:xfrm>
            <a:off x="7074761" y="2487155"/>
            <a:ext cx="3589027" cy="2439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Autofit/>
          </a:bodyPr>
          <a:lstStyle/>
          <a:p>
            <a:r>
              <a:rPr lang="en-150" dirty="0" smtClean="0"/>
              <a:t>To answer that question,</a:t>
            </a:r>
            <a:br>
              <a:rPr lang="en-150" dirty="0" smtClean="0"/>
            </a:br>
            <a:r>
              <a:rPr lang="en-150" dirty="0" smtClean="0"/>
              <a:t>we need data.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60857" y="2819179"/>
            <a:ext cx="3202931" cy="3045283"/>
            <a:chOff x="7444673" y="2314575"/>
            <a:chExt cx="3202931" cy="3045283"/>
          </a:xfrm>
        </p:grpSpPr>
        <p:sp>
          <p:nvSpPr>
            <p:cNvPr id="38" name="Rectangle 37"/>
            <p:cNvSpPr/>
            <p:nvPr/>
          </p:nvSpPr>
          <p:spPr>
            <a:xfrm>
              <a:off x="7444673" y="4043133"/>
              <a:ext cx="3202931" cy="1316725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9080741" y="2314575"/>
              <a:ext cx="6109" cy="1692734"/>
            </a:xfrm>
            <a:prstGeom prst="line">
              <a:avLst/>
            </a:prstGeom>
            <a:ln w="57150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8648347" y="4119341"/>
              <a:ext cx="1094316" cy="1133534"/>
              <a:chOff x="8648347" y="4119341"/>
              <a:chExt cx="1094316" cy="113353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012229" y="4404853"/>
                <a:ext cx="1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150" b="1" dirty="0" smtClean="0"/>
                  <a:t>5</a:t>
                </a:r>
                <a:endParaRPr lang="en-US" b="1" dirty="0" smtClean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96812" y="4690365"/>
                <a:ext cx="2308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150" b="1" dirty="0" smtClean="0"/>
                  <a:t>15</a:t>
                </a:r>
                <a:endParaRPr lang="en-US" b="1" dirty="0" smtClean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9012230" y="4119341"/>
                <a:ext cx="730433" cy="276999"/>
                <a:chOff x="8873083" y="5315848"/>
                <a:chExt cx="730433" cy="276999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8873083" y="5315848"/>
                  <a:ext cx="115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150" b="1" dirty="0" smtClean="0"/>
                    <a:t>3</a:t>
                  </a:r>
                  <a:endParaRPr lang="en-US" b="1" dirty="0" smtClean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117806" y="5315848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150" dirty="0" smtClean="0"/>
                    <a:t>years</a:t>
                  </a:r>
                  <a:endParaRPr lang="en-US" dirty="0" smtClean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8648347" y="4975876"/>
                <a:ext cx="717610" cy="276999"/>
                <a:chOff x="8509200" y="6157300"/>
                <a:chExt cx="717610" cy="276999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509200" y="6157300"/>
                  <a:ext cx="4792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150" b="1" dirty="0" smtClean="0"/>
                    <a:t>more</a:t>
                  </a:r>
                  <a:endParaRPr lang="en-US" b="1" dirty="0" smtClean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9117806" y="6157300"/>
                  <a:ext cx="109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150" dirty="0" smtClean="0"/>
                    <a:t>?</a:t>
                  </a:r>
                  <a:endParaRPr lang="en-US" dirty="0" smtClean="0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6704544" y="952994"/>
            <a:ext cx="4934915" cy="738664"/>
            <a:chOff x="7949769" y="3224013"/>
            <a:chExt cx="4934915" cy="73866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49769" y="3228679"/>
              <a:ext cx="0" cy="684000"/>
            </a:xfrm>
            <a:prstGeom prst="line">
              <a:avLst/>
            </a:prstGeom>
            <a:ln w="28575">
              <a:solidFill>
                <a:srgbClr val="FF99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85969" y="3224013"/>
              <a:ext cx="449871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150" sz="2400" dirty="0"/>
                <a:t>W</a:t>
              </a:r>
              <a:r>
                <a:rPr lang="en-US" sz="2400" dirty="0" err="1"/>
                <a:t>hen</a:t>
              </a:r>
              <a:r>
                <a:rPr lang="en-US" sz="2400" dirty="0"/>
                <a:t> does it </a:t>
              </a:r>
              <a:r>
                <a:rPr lang="en-150" sz="2400" b="1" dirty="0"/>
                <a:t>really</a:t>
              </a:r>
              <a:r>
                <a:rPr lang="en-150" sz="2400" dirty="0"/>
                <a:t> </a:t>
              </a:r>
              <a:r>
                <a:rPr lang="en-US" sz="2400" b="1" dirty="0"/>
                <a:t>make sense </a:t>
              </a:r>
              <a:r>
                <a:rPr lang="en-150" sz="2400" dirty="0"/>
                <a:t/>
              </a:r>
              <a:br>
                <a:rPr lang="en-150" sz="2400" dirty="0"/>
              </a:br>
              <a:r>
                <a:rPr lang="en-US" sz="2400" dirty="0"/>
                <a:t>to renew networking hardware? </a:t>
              </a:r>
              <a:endParaRPr lang="en-150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84767" y="3088756"/>
            <a:ext cx="3392104" cy="832846"/>
            <a:chOff x="4708505" y="4707685"/>
            <a:chExt cx="3392104" cy="832846"/>
          </a:xfrm>
        </p:grpSpPr>
        <p:sp>
          <p:nvSpPr>
            <p:cNvPr id="24" name="Rectangle 23"/>
            <p:cNvSpPr/>
            <p:nvPr/>
          </p:nvSpPr>
          <p:spPr>
            <a:xfrm>
              <a:off x="4708505" y="4707685"/>
              <a:ext cx="3392104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20948" y="4968467"/>
              <a:ext cx="22038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/>
                <a:t>Why do you renew?</a:t>
              </a:r>
              <a:endParaRPr lang="en-US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84767" y="5296819"/>
            <a:ext cx="3381990" cy="832846"/>
            <a:chOff x="4708505" y="4707685"/>
            <a:chExt cx="3381990" cy="832846"/>
          </a:xfrm>
        </p:grpSpPr>
        <p:sp>
          <p:nvSpPr>
            <p:cNvPr id="33" name="Rectangle 32"/>
            <p:cNvSpPr/>
            <p:nvPr/>
          </p:nvSpPr>
          <p:spPr>
            <a:xfrm>
              <a:off x="4708505" y="4707685"/>
              <a:ext cx="3381990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20948" y="4814580"/>
              <a:ext cx="1908819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/>
                <a:t>When </a:t>
              </a:r>
              <a:r>
                <a:rPr lang="en-150" sz="2000" dirty="0">
                  <a:solidFill>
                    <a:srgbClr val="707070"/>
                  </a:solidFill>
                </a:rPr>
                <a:t>and where </a:t>
              </a:r>
              <a:r>
                <a:rPr lang="en-150" sz="2000" dirty="0"/>
                <a:t/>
              </a:r>
              <a:br>
                <a:rPr lang="en-150" sz="2000" dirty="0"/>
              </a:br>
              <a:r>
                <a:rPr lang="en-150" sz="2000" dirty="0"/>
                <a:t>do they occur?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767" y="4147545"/>
            <a:ext cx="3392106" cy="923330"/>
            <a:chOff x="4708505" y="4660692"/>
            <a:chExt cx="3392106" cy="923330"/>
          </a:xfrm>
        </p:grpSpPr>
        <p:sp>
          <p:nvSpPr>
            <p:cNvPr id="37" name="Rectangle 36"/>
            <p:cNvSpPr/>
            <p:nvPr/>
          </p:nvSpPr>
          <p:spPr>
            <a:xfrm>
              <a:off x="4708505" y="4707685"/>
              <a:ext cx="3392106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20948" y="4660692"/>
              <a:ext cx="2203807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150" sz="2000" dirty="0"/>
                <a:t>What </a:t>
              </a:r>
              <a:r>
                <a:rPr lang="en-150" sz="2000" dirty="0" smtClean="0"/>
                <a:t>failures do </a:t>
              </a:r>
              <a:r>
                <a:rPr lang="en-150" sz="2000" dirty="0"/>
                <a:t>you see in practice?</a:t>
              </a:r>
              <a:endParaRPr lang="en-US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84767" y="2029967"/>
            <a:ext cx="3381990" cy="832846"/>
            <a:chOff x="4708505" y="4707685"/>
            <a:chExt cx="3381990" cy="832846"/>
          </a:xfrm>
        </p:grpSpPr>
        <p:sp>
          <p:nvSpPr>
            <p:cNvPr id="51" name="Rectangle 50"/>
            <p:cNvSpPr/>
            <p:nvPr/>
          </p:nvSpPr>
          <p:spPr>
            <a:xfrm>
              <a:off x="4708505" y="4707685"/>
              <a:ext cx="3381990" cy="832846"/>
            </a:xfrm>
            <a:prstGeom prst="rect">
              <a:avLst/>
            </a:prstGeom>
            <a:solidFill>
              <a:srgbClr val="FFE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35190" y="4888736"/>
              <a:ext cx="359073" cy="467239"/>
            </a:xfrm>
            <a:prstGeom prst="rect">
              <a:avLst/>
            </a:prstGeom>
          </p:spPr>
          <p:txBody>
            <a:bodyPr wrap="none" lIns="0" tIns="0" rIns="0" bIns="3600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ont Awesome 6 Free Solid" panose="02000903000000000000" pitchFamily="50" charset="0"/>
                </a:rPr>
                <a:t>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948" y="4814580"/>
              <a:ext cx="220380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dirty="0"/>
                <a:t>W</a:t>
              </a:r>
              <a:r>
                <a:rPr lang="en-150" sz="2000" dirty="0"/>
                <a:t>hen do you renew </a:t>
              </a:r>
              <a:br>
                <a:rPr lang="en-150" sz="2000" dirty="0"/>
              </a:br>
              <a:r>
                <a:rPr lang="en-150" sz="2000" dirty="0" smtClean="0"/>
                <a:t>your hardware?</a:t>
              </a:r>
              <a:endParaRPr lang="en-150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9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96113" y="3714243"/>
            <a:ext cx="3118931" cy="111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0213" y="5101491"/>
            <a:ext cx="20229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400" b="1" dirty="0" smtClean="0">
                <a:solidFill>
                  <a:srgbClr val="707070"/>
                </a:solidFill>
              </a:rPr>
              <a:t>Not necessarily.</a:t>
            </a:r>
            <a:endParaRPr lang="en-US" sz="2400" b="1" dirty="0" smtClean="0">
              <a:solidFill>
                <a:srgbClr val="7070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0213" y="2026398"/>
            <a:ext cx="10708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Okay, but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01984" y="2723167"/>
            <a:ext cx="4557008" cy="2024993"/>
            <a:chOff x="6870699" y="2273623"/>
            <a:chExt cx="4557008" cy="2024993"/>
          </a:xfrm>
        </p:grpSpPr>
        <p:sp>
          <p:nvSpPr>
            <p:cNvPr id="25" name="TextBox 24"/>
            <p:cNvSpPr txBox="1"/>
            <p:nvPr/>
          </p:nvSpPr>
          <p:spPr>
            <a:xfrm>
              <a:off x="7306899" y="2825510"/>
              <a:ext cx="189474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>
                  <a:solidFill>
                    <a:srgbClr val="707070"/>
                  </a:solidFill>
                </a:rPr>
                <a:t>Less reliable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06899" y="3377397"/>
              <a:ext cx="178093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Less secure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6899" y="3929284"/>
              <a:ext cx="267541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marL="342900" indent="-342900">
                <a:buClr>
                  <a:srgbClr val="FF9933"/>
                </a:buClr>
                <a:buFont typeface="Wingdings" panose="05000000000000000000" pitchFamily="2" charset="2"/>
                <a:buChar char="§"/>
                <a:defRPr sz="2000"/>
              </a:lvl1pPr>
            </a:lstStyle>
            <a:p>
              <a:r>
                <a:rPr lang="en-150" sz="2400" dirty="0"/>
                <a:t>Harder to manage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25830" y="3515272"/>
              <a:ext cx="1001877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150" sz="2000" dirty="0" smtClean="0"/>
                <a:t>Let’s talk</a:t>
              </a:r>
              <a:br>
                <a:rPr lang="en-150" sz="2000" dirty="0" smtClean="0"/>
              </a:br>
              <a:r>
                <a:rPr lang="en-150" sz="2000" dirty="0" smtClean="0"/>
                <a:t>offline.</a:t>
              </a:r>
              <a:endParaRPr lang="en-US" sz="2000" dirty="0" smtClean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70699" y="2273623"/>
              <a:ext cx="4197351" cy="1984666"/>
              <a:chOff x="7949769" y="3224013"/>
              <a:chExt cx="4197351" cy="198466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7949769" y="3228679"/>
                <a:ext cx="0" cy="1980000"/>
              </a:xfrm>
              <a:prstGeom prst="line">
                <a:avLst/>
              </a:prstGeom>
              <a:ln w="28575">
                <a:solidFill>
                  <a:srgbClr val="FF993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385969" y="3224013"/>
                <a:ext cx="37611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150" sz="2400" dirty="0">
                    <a:solidFill>
                      <a:srgbClr val="707070"/>
                    </a:solidFill>
                  </a:rPr>
                  <a:t>Wouldn’t this make </a:t>
                </a:r>
                <a:r>
                  <a:rPr lang="en-150" sz="2400" dirty="0" smtClean="0">
                    <a:solidFill>
                      <a:srgbClr val="707070"/>
                    </a:solidFill>
                  </a:rPr>
                  <a:t>networks</a:t>
                </a:r>
                <a:endParaRPr lang="en-US" sz="2400" dirty="0">
                  <a:solidFill>
                    <a:srgbClr val="70707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8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T</a:t>
            </a:r>
            <a:r>
              <a:rPr lang="en-150" dirty="0">
                <a:solidFill>
                  <a:srgbClr val="BFBFBF"/>
                </a:solidFill>
              </a:rPr>
              <a:t>omorrow’s Internet must </a:t>
            </a:r>
            <a:br>
              <a:rPr lang="en-150" dirty="0">
                <a:solidFill>
                  <a:srgbClr val="BFBFBF"/>
                </a:solidFill>
              </a:rPr>
            </a:br>
            <a:r>
              <a:rPr lang="en-150" b="1" dirty="0"/>
              <a:t>sleep more  </a:t>
            </a:r>
            <a:r>
              <a:rPr lang="en-150" dirty="0">
                <a:solidFill>
                  <a:srgbClr val="BFBFBF"/>
                </a:solidFill>
              </a:rPr>
              <a:t>and  </a:t>
            </a:r>
            <a:r>
              <a:rPr lang="en-150" b="1" dirty="0"/>
              <a:t>grow old</a:t>
            </a:r>
            <a:endParaRPr lang="de-CH" sz="3200" b="1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5500" y="1584325"/>
            <a:ext cx="32348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b="1" dirty="0" smtClean="0">
                <a:solidFill>
                  <a:schemeClr val="bg1"/>
                </a:solidFill>
              </a:rPr>
              <a:t>reduce</a:t>
            </a:r>
            <a:r>
              <a:rPr lang="en-150" sz="2000" dirty="0" smtClean="0">
                <a:solidFill>
                  <a:schemeClr val="bg1"/>
                </a:solidFill>
              </a:rPr>
              <a:t> its carbon footprint.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175500" y="4363336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dirty="0" smtClean="0">
                <a:solidFill>
                  <a:srgbClr val="FFFD00"/>
                </a:solidFill>
              </a:rPr>
              <a:t>R</a:t>
            </a:r>
            <a:r>
              <a:rPr lang="en-150" dirty="0" smtClean="0">
                <a:solidFill>
                  <a:srgbClr val="FFFD00"/>
                </a:solidFill>
              </a:rPr>
              <a:t>educe </a:t>
            </a:r>
            <a:r>
              <a:rPr lang="en-150" b="1" dirty="0" smtClean="0">
                <a:solidFill>
                  <a:srgbClr val="FFFD00"/>
                </a:solidFill>
              </a:rPr>
              <a:t>embodied</a:t>
            </a:r>
            <a:r>
              <a:rPr lang="en-150" dirty="0" smtClean="0">
                <a:solidFill>
                  <a:srgbClr val="FFFD00"/>
                </a:solidFill>
              </a:rPr>
              <a:t> footprint</a:t>
            </a:r>
            <a:endParaRPr lang="en-US" dirty="0">
              <a:solidFill>
                <a:srgbClr val="FFFD00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175500" y="4682424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US" sz="1800" dirty="0" smtClean="0">
                <a:solidFill>
                  <a:srgbClr val="FFFC79"/>
                </a:solidFill>
              </a:rPr>
              <a:t>w</a:t>
            </a:r>
            <a:r>
              <a:rPr lang="en-150" sz="1800" dirty="0" smtClean="0">
                <a:solidFill>
                  <a:srgbClr val="FFFC79"/>
                </a:solidFill>
              </a:rPr>
              <a:t>ith sustainable procurement</a:t>
            </a:r>
            <a:endParaRPr lang="en-US" sz="1800" dirty="0">
              <a:solidFill>
                <a:srgbClr val="FFFC79"/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162375" y="5137963"/>
            <a:ext cx="44515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150" dirty="0" smtClean="0">
                <a:solidFill>
                  <a:schemeClr val="bg1"/>
                </a:solidFill>
              </a:rPr>
              <a:t>You should renew when really </a:t>
            </a:r>
            <a:r>
              <a:rPr lang="en-150" b="1" dirty="0" smtClean="0">
                <a:solidFill>
                  <a:schemeClr val="bg1"/>
                </a:solidFill>
              </a:rPr>
              <a:t>needed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175500" y="5457051"/>
            <a:ext cx="314960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00000"/>
              </a:lnSpc>
              <a:spcBef>
                <a:spcPts val="0"/>
              </a:spcBef>
              <a:tabLst>
                <a:tab pos="2063750" algn="l"/>
              </a:tabLst>
            </a:pPr>
            <a:r>
              <a:rPr lang="en-150" sz="1800" dirty="0" smtClean="0">
                <a:solidFill>
                  <a:srgbClr val="BFBFBF"/>
                </a:solidFill>
              </a:rPr>
              <a:t>	which saves both carbon </a:t>
            </a:r>
            <a:r>
              <a:rPr lang="en-150" sz="1800" b="1" dirty="0" smtClean="0">
                <a:solidFill>
                  <a:srgbClr val="BFBFBF"/>
                </a:solidFill>
              </a:rPr>
              <a:t>and</a:t>
            </a:r>
            <a:r>
              <a:rPr lang="en-150" sz="1800" dirty="0" smtClean="0">
                <a:solidFill>
                  <a:srgbClr val="BFBFBF"/>
                </a:solidFill>
              </a:rPr>
              <a:t> money</a:t>
            </a:r>
            <a:endParaRPr lang="en-US" sz="1800" dirty="0">
              <a:solidFill>
                <a:srgbClr val="BFBFBF"/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7162375" y="5879346"/>
            <a:ext cx="42720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</a:t>
            </a:r>
            <a:r>
              <a:rPr lang="en-150" dirty="0" smtClean="0">
                <a:solidFill>
                  <a:schemeClr val="bg1"/>
                </a:solidFill>
              </a:rPr>
              <a:t>e can help you assess </a:t>
            </a:r>
            <a:r>
              <a:rPr lang="en-150" b="1" dirty="0" smtClean="0">
                <a:solidFill>
                  <a:schemeClr val="bg1"/>
                </a:solidFill>
              </a:rPr>
              <a:t>when </a:t>
            </a:r>
            <a:r>
              <a:rPr lang="en-150" dirty="0" smtClean="0">
                <a:solidFill>
                  <a:schemeClr val="bg1"/>
                </a:solidFill>
              </a:rPr>
              <a:t>that 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6363" y="4347947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150" dirty="0">
                <a:solidFill>
                  <a:srgbClr val="FFFC79"/>
                </a:solidFill>
              </a:rPr>
              <a:t>2</a:t>
            </a:r>
            <a:endParaRPr lang="en-US" dirty="0" smtClean="0">
              <a:solidFill>
                <a:srgbClr val="FFF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We </a:t>
            </a:r>
            <a:r>
              <a:rPr lang="en-150" dirty="0" smtClean="0"/>
              <a:t>need </a:t>
            </a:r>
            <a:r>
              <a:rPr lang="en-150" sz="4000" b="1" dirty="0"/>
              <a:t>your</a:t>
            </a:r>
            <a:r>
              <a:rPr lang="en-150" dirty="0"/>
              <a:t> help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to </a:t>
            </a:r>
            <a:r>
              <a:rPr lang="en-150" dirty="0"/>
              <a:t>help </a:t>
            </a:r>
            <a:r>
              <a:rPr lang="en-150" sz="4000" b="1" dirty="0" smtClean="0"/>
              <a:t>your</a:t>
            </a:r>
            <a:r>
              <a:rPr lang="en-150" dirty="0" smtClean="0"/>
              <a:t> network.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We </a:t>
            </a:r>
            <a:r>
              <a:rPr lang="en-150" dirty="0" smtClean="0"/>
              <a:t>need </a:t>
            </a:r>
            <a:r>
              <a:rPr lang="en-150" sz="4000" b="1" dirty="0"/>
              <a:t>your</a:t>
            </a:r>
            <a:r>
              <a:rPr lang="en-150" dirty="0"/>
              <a:t> help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to </a:t>
            </a:r>
            <a:r>
              <a:rPr lang="en-150" dirty="0"/>
              <a:t>help </a:t>
            </a:r>
            <a:r>
              <a:rPr lang="en-150" sz="4000" b="1" dirty="0" smtClean="0"/>
              <a:t>your</a:t>
            </a:r>
            <a:r>
              <a:rPr lang="en-150" dirty="0" smtClean="0"/>
              <a:t> network.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276475"/>
            <a:ext cx="15629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We need </a:t>
            </a:r>
            <a:r>
              <a:rPr lang="en-150" sz="2000" dirty="0" smtClean="0">
                <a:solidFill>
                  <a:schemeClr val="bg1"/>
                </a:solidFill>
              </a:rPr>
              <a:t>data</a:t>
            </a:r>
            <a:r>
              <a:rPr lang="en-150" sz="2000" dirty="0" smtClean="0">
                <a:solidFill>
                  <a:srgbClr val="BFBFBF"/>
                </a:solidFill>
              </a:rPr>
              <a:t>.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3036822"/>
            <a:ext cx="2916237" cy="1153886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Testing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6293" y="3033713"/>
            <a:ext cx="2916237" cy="1153886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Measurement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34386" y="3033713"/>
            <a:ext cx="2916237" cy="1153886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Procurement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2136" y="4502764"/>
            <a:ext cx="10483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b="1" dirty="0" smtClean="0">
                <a:solidFill>
                  <a:schemeClr val="bg1"/>
                </a:solidFill>
              </a:rPr>
              <a:t>Dev. data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9428" y="4543359"/>
            <a:ext cx="1049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b="1" dirty="0" smtClean="0">
                <a:solidFill>
                  <a:schemeClr val="bg1"/>
                </a:solidFill>
              </a:rPr>
              <a:t>Ops. data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7333" y="4502764"/>
            <a:ext cx="12503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b="1" dirty="0" smtClean="0">
                <a:solidFill>
                  <a:schemeClr val="bg1"/>
                </a:solidFill>
              </a:rPr>
              <a:t>CapEx data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We </a:t>
            </a:r>
            <a:r>
              <a:rPr lang="en-150" dirty="0" smtClean="0"/>
              <a:t>need </a:t>
            </a:r>
            <a:r>
              <a:rPr lang="en-150" sz="4000" b="1" dirty="0"/>
              <a:t>your</a:t>
            </a:r>
            <a:r>
              <a:rPr lang="en-150" dirty="0"/>
              <a:t> help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to </a:t>
            </a:r>
            <a:r>
              <a:rPr lang="en-150" dirty="0"/>
              <a:t>help </a:t>
            </a:r>
            <a:r>
              <a:rPr lang="en-150" sz="4000" b="1" dirty="0" smtClean="0"/>
              <a:t>your</a:t>
            </a:r>
            <a:r>
              <a:rPr lang="en-150" dirty="0" smtClean="0"/>
              <a:t> network.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276475"/>
            <a:ext cx="15629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We need </a:t>
            </a:r>
            <a:r>
              <a:rPr lang="en-150" sz="2000" dirty="0" smtClean="0">
                <a:solidFill>
                  <a:schemeClr val="bg1"/>
                </a:solidFill>
              </a:rPr>
              <a:t>data</a:t>
            </a:r>
            <a:r>
              <a:rPr lang="en-150" sz="2000" dirty="0" smtClean="0">
                <a:solidFill>
                  <a:srgbClr val="BFBFBF"/>
                </a:solidFill>
              </a:rPr>
              <a:t>.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613" y="2276475"/>
            <a:ext cx="14779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150" dirty="0"/>
              <a:t>Academics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6025" y="3173723"/>
            <a:ext cx="14010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150" dirty="0"/>
              <a:t>Operators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2370" y="2280159"/>
            <a:ext cx="488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have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3708" y="2280841"/>
            <a:ext cx="528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ideas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2370" y="3177407"/>
            <a:ext cx="488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have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3708" y="3178089"/>
            <a:ext cx="6379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power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7613" y="2584252"/>
            <a:ext cx="262411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de-DE"/>
            </a:defPPr>
            <a:lvl1pPr marL="358775" indent="-358775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063750" algn="l"/>
              </a:tabLst>
              <a:defRPr>
                <a:solidFill>
                  <a:srgbClr val="BFBFBF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150" dirty="0" smtClean="0"/>
              <a:t>	sometimes even </a:t>
            </a:r>
            <a:r>
              <a:rPr lang="en-150" dirty="0"/>
              <a:t>good </a:t>
            </a:r>
            <a:r>
              <a:rPr lang="en-150" dirty="0" smtClean="0"/>
              <a:t>ones!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We </a:t>
            </a:r>
            <a:r>
              <a:rPr lang="en-150" dirty="0" smtClean="0"/>
              <a:t>need </a:t>
            </a:r>
            <a:r>
              <a:rPr lang="en-150" sz="4000" b="1" dirty="0"/>
              <a:t>your</a:t>
            </a:r>
            <a:r>
              <a:rPr lang="en-150" dirty="0"/>
              <a:t> help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to </a:t>
            </a:r>
            <a:r>
              <a:rPr lang="en-150" dirty="0"/>
              <a:t>help </a:t>
            </a:r>
            <a:r>
              <a:rPr lang="en-150" sz="4000" b="1" dirty="0" smtClean="0"/>
              <a:t>your</a:t>
            </a:r>
            <a:r>
              <a:rPr lang="en-150" dirty="0" smtClean="0"/>
              <a:t> network.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276475"/>
            <a:ext cx="15629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We need </a:t>
            </a:r>
            <a:r>
              <a:rPr lang="en-150" sz="2000" dirty="0" smtClean="0">
                <a:solidFill>
                  <a:schemeClr val="bg1"/>
                </a:solidFill>
              </a:rPr>
              <a:t>data</a:t>
            </a:r>
            <a:r>
              <a:rPr lang="en-150" sz="2000" dirty="0" smtClean="0">
                <a:solidFill>
                  <a:srgbClr val="BFBFBF"/>
                </a:solidFill>
              </a:rPr>
              <a:t>.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613" y="2276475"/>
            <a:ext cx="14779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150" dirty="0"/>
              <a:t>Academics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6025" y="3173723"/>
            <a:ext cx="14010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150" dirty="0"/>
              <a:t>Operators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2370" y="2280159"/>
            <a:ext cx="488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have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3708" y="2280841"/>
            <a:ext cx="528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ideas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2370" y="3177407"/>
            <a:ext cx="488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have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3708" y="3178089"/>
            <a:ext cx="6379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power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7613" y="2584252"/>
            <a:ext cx="262411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de-DE"/>
            </a:defPPr>
            <a:lvl1pPr marL="358775" indent="-358775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063750" algn="l"/>
              </a:tabLst>
              <a:defRPr>
                <a:solidFill>
                  <a:srgbClr val="BFBFBF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150" dirty="0"/>
              <a:t>	sometimes even good ones!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16725" y="3173723"/>
            <a:ext cx="25455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dirty="0" smtClean="0">
                <a:solidFill>
                  <a:srgbClr val="FFFD00"/>
                </a:solidFill>
              </a:rPr>
              <a:t>pay for</a:t>
            </a:r>
            <a:r>
              <a:rPr lang="en-150" sz="2000" dirty="0" smtClean="0">
                <a:solidFill>
                  <a:schemeClr val="bg1"/>
                </a:solidFill>
              </a:rPr>
              <a:t> every month.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We </a:t>
            </a:r>
            <a:r>
              <a:rPr lang="en-150" dirty="0" smtClean="0"/>
              <a:t>need </a:t>
            </a:r>
            <a:r>
              <a:rPr lang="en-150" sz="4000" b="1" dirty="0"/>
              <a:t>your</a:t>
            </a:r>
            <a:r>
              <a:rPr lang="en-150" dirty="0"/>
              <a:t> help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to </a:t>
            </a:r>
            <a:r>
              <a:rPr lang="en-150" dirty="0"/>
              <a:t>help </a:t>
            </a:r>
            <a:r>
              <a:rPr lang="en-150" sz="4000" b="1" dirty="0" smtClean="0"/>
              <a:t>your</a:t>
            </a:r>
            <a:r>
              <a:rPr lang="en-150" dirty="0" smtClean="0"/>
              <a:t> network.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276475"/>
            <a:ext cx="15629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We need </a:t>
            </a:r>
            <a:r>
              <a:rPr lang="en-150" sz="2000" dirty="0" smtClean="0">
                <a:solidFill>
                  <a:schemeClr val="bg1"/>
                </a:solidFill>
              </a:rPr>
              <a:t>data</a:t>
            </a:r>
            <a:r>
              <a:rPr lang="en-150" sz="2000" dirty="0" smtClean="0">
                <a:solidFill>
                  <a:srgbClr val="BFBFBF"/>
                </a:solidFill>
              </a:rPr>
              <a:t>.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613" y="2276475"/>
            <a:ext cx="14779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150" dirty="0"/>
              <a:t>Academics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6025" y="3173723"/>
            <a:ext cx="14010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150" dirty="0"/>
              <a:t>Operators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2370" y="2280159"/>
            <a:ext cx="488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have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3708" y="2280841"/>
            <a:ext cx="5289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ideas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2370" y="3177407"/>
            <a:ext cx="488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have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3708" y="3178089"/>
            <a:ext cx="6379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power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7613" y="2584252"/>
            <a:ext cx="262411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defPPr>
              <a:defRPr lang="de-DE"/>
            </a:defPPr>
            <a:lvl1pPr marL="358775" indent="-358775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063750" algn="l"/>
              </a:tabLst>
              <a:defRPr>
                <a:solidFill>
                  <a:srgbClr val="BFBFBF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150" dirty="0"/>
              <a:t>	sometimes even good ones!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16725" y="3173723"/>
            <a:ext cx="25455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dirty="0" smtClean="0">
                <a:solidFill>
                  <a:srgbClr val="FFFD00"/>
                </a:solidFill>
              </a:rPr>
              <a:t>pay for</a:t>
            </a:r>
            <a:r>
              <a:rPr lang="en-150" sz="2000" dirty="0" smtClean="0">
                <a:solidFill>
                  <a:schemeClr val="bg1"/>
                </a:solidFill>
              </a:rPr>
              <a:t> every month.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6725" y="3592201"/>
            <a:ext cx="36468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dirty="0" smtClean="0">
                <a:solidFill>
                  <a:srgbClr val="FFFD00"/>
                </a:solidFill>
              </a:rPr>
              <a:t>change things</a:t>
            </a:r>
            <a:r>
              <a:rPr lang="en-150" sz="2000" dirty="0" smtClean="0">
                <a:solidFill>
                  <a:schemeClr val="bg1"/>
                </a:solidFill>
              </a:rPr>
              <a:t> in their network.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6025" y="4668250"/>
            <a:ext cx="4626746" cy="1067468"/>
            <a:chOff x="3294743" y="-1221581"/>
            <a:chExt cx="4626746" cy="1067468"/>
          </a:xfrm>
          <a:solidFill>
            <a:srgbClr val="E3FCA8"/>
          </a:solidFill>
        </p:grpSpPr>
        <p:sp>
          <p:nvSpPr>
            <p:cNvPr id="29" name="Rectangle 28"/>
            <p:cNvSpPr/>
            <p:nvPr/>
          </p:nvSpPr>
          <p:spPr>
            <a:xfrm>
              <a:off x="3294743" y="-1221581"/>
              <a:ext cx="4626746" cy="10674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48264" y="-1004318"/>
              <a:ext cx="577081" cy="553998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3600" dirty="0">
                  <a:latin typeface="Font Awesome 6 Free Solid" panose="02000903000000000000" pitchFamily="50"/>
                  <a:ea typeface="Font Awesome 6 Free Solid" panose="02000903000000000000" pitchFamily="50"/>
                </a:rPr>
                <a:t></a:t>
              </a:r>
              <a:endParaRPr lang="en-US" sz="3600" dirty="0" smtClean="0">
                <a:latin typeface="Font Awesome 6 Free Solid" panose="02000903000000000000" pitchFamily="50"/>
                <a:ea typeface="Font Awesome 6 Free Solid" panose="02000903000000000000" pitchFamily="5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38625" y="-903291"/>
              <a:ext cx="2930289" cy="43088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800" dirty="0" smtClean="0"/>
                <a:t>Let’s work together</a:t>
              </a:r>
              <a:endParaRPr lang="en-US" sz="2800" dirty="0" smtClean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56025" y="5915508"/>
            <a:ext cx="29543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dirty="0" smtClean="0">
                <a:solidFill>
                  <a:srgbClr val="BFBFBF"/>
                </a:solidFill>
              </a:rPr>
              <a:t>Yes, we know what NDAs are.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T</a:t>
            </a:r>
            <a:r>
              <a:rPr lang="en-150" dirty="0">
                <a:solidFill>
                  <a:srgbClr val="BFBFBF"/>
                </a:solidFill>
              </a:rPr>
              <a:t>omorrow’s Internet must </a:t>
            </a:r>
            <a:br>
              <a:rPr lang="en-150" dirty="0">
                <a:solidFill>
                  <a:srgbClr val="BFBFBF"/>
                </a:solidFill>
              </a:rPr>
            </a:br>
            <a:r>
              <a:rPr lang="en-150" b="1" dirty="0"/>
              <a:t>sleep more  </a:t>
            </a:r>
            <a:r>
              <a:rPr lang="en-150" dirty="0">
                <a:solidFill>
                  <a:srgbClr val="BFBFBF"/>
                </a:solidFill>
              </a:rPr>
              <a:t>and  </a:t>
            </a:r>
            <a:r>
              <a:rPr lang="en-150" b="1" dirty="0"/>
              <a:t>grow old</a:t>
            </a:r>
            <a:endParaRPr lang="de-CH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154754" y="3729022"/>
            <a:ext cx="16542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en-150" sz="2000" dirty="0" smtClean="0">
                <a:solidFill>
                  <a:srgbClr val="FFFD00"/>
                </a:solidFill>
              </a:rPr>
              <a:t>jacobr</a:t>
            </a:r>
            <a:r>
              <a:rPr lang="en-150" sz="2000" dirty="0">
                <a:solidFill>
                  <a:srgbClr val="FFFD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@</a:t>
            </a:r>
            <a:r>
              <a:rPr lang="en-150" sz="2000" dirty="0" smtClean="0">
                <a:solidFill>
                  <a:srgbClr val="FFFD00"/>
                </a:solidFill>
              </a:rPr>
              <a:t>ethz.ch</a:t>
            </a:r>
            <a:endParaRPr lang="en-US" sz="2000" dirty="0">
              <a:solidFill>
                <a:srgbClr val="FFFD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1116" y="3364183"/>
            <a:ext cx="19043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Laurent Vanbever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1116" y="3729022"/>
            <a:ext cx="20022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lvanbever</a:t>
            </a:r>
            <a:r>
              <a:rPr lang="en-150" sz="2000" dirty="0" smtClean="0">
                <a:solidFill>
                  <a:srgbClr val="BFBFB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@</a:t>
            </a:r>
            <a:r>
              <a:rPr lang="en-150" sz="2000" dirty="0" smtClean="0">
                <a:solidFill>
                  <a:srgbClr val="BFBFBF"/>
                </a:solidFill>
              </a:rPr>
              <a:t>ethz.ch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754" y="3364183"/>
            <a:ext cx="15196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Romain Jacob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5500" y="1584325"/>
            <a:ext cx="32348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to </a:t>
            </a:r>
            <a:r>
              <a:rPr lang="en-150" sz="2000" b="1" dirty="0" smtClean="0">
                <a:solidFill>
                  <a:schemeClr val="bg1"/>
                </a:solidFill>
              </a:rPr>
              <a:t>reduce</a:t>
            </a:r>
            <a:r>
              <a:rPr lang="en-150" sz="2000" dirty="0" smtClean="0">
                <a:solidFill>
                  <a:schemeClr val="bg1"/>
                </a:solidFill>
              </a:rPr>
              <a:t> its carbon footprint.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328989">
            <a:off x="9285585" y="11775"/>
            <a:ext cx="2908382" cy="1227065"/>
          </a:xfrm>
          <a:prstGeom prst="rect">
            <a:avLst/>
          </a:prstGeom>
          <a:solidFill>
            <a:srgbClr val="FFEBD6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See you </a:t>
            </a:r>
            <a:r>
              <a:rPr lang="en-150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150" sz="2000" dirty="0" smtClean="0">
                <a:solidFill>
                  <a:schemeClr val="tx1"/>
                </a:solidFill>
              </a:rPr>
              <a:t> the BoF</a:t>
            </a:r>
            <a:br>
              <a:rPr lang="en-150" sz="2000" dirty="0" smtClean="0">
                <a:solidFill>
                  <a:schemeClr val="tx1"/>
                </a:solidFill>
              </a:rPr>
            </a:br>
            <a:r>
              <a:rPr lang="en-150" sz="2000" b="1" dirty="0" smtClean="0">
                <a:solidFill>
                  <a:schemeClr val="tx1"/>
                </a:solidFill>
              </a:rPr>
              <a:t>Today, 18h, Side room</a:t>
            </a:r>
            <a:endParaRPr lang="en-US" sz="2000" b="1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4754" y="4692479"/>
            <a:ext cx="894476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CH" sz="2000" dirty="0" smtClean="0">
                <a:solidFill>
                  <a:srgbClr val="BFBFBF"/>
                </a:solidFill>
              </a:rPr>
              <a:t>RIPE 87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1116" y="4692480"/>
            <a:ext cx="15084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2000" dirty="0" smtClean="0">
                <a:solidFill>
                  <a:srgbClr val="BFBFBF"/>
                </a:solidFill>
              </a:rPr>
              <a:t>Nov. 27, 2023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7130201" y="3738661"/>
            <a:ext cx="17034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9461116" y="3729021"/>
            <a:ext cx="200222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002" y="5142667"/>
            <a:ext cx="22512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Climate </a:t>
            </a:r>
            <a:r>
              <a:rPr lang="en-US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stripes</a:t>
            </a:r>
            <a:r>
              <a:rPr lang="en-150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600" b="0" i="0" kern="1200" dirty="0" smtClean="0">
                <a:solidFill>
                  <a:schemeClr val="bg1"/>
                </a:solidFill>
                <a:effectLst/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0345" y="2803917"/>
            <a:ext cx="461665" cy="467921"/>
            <a:chOff x="4965055" y="2803917"/>
            <a:chExt cx="461665" cy="467921"/>
          </a:xfrm>
        </p:grpSpPr>
        <p:sp>
          <p:nvSpPr>
            <p:cNvPr id="16" name="TextBox 15"/>
            <p:cNvSpPr txBox="1"/>
            <p:nvPr/>
          </p:nvSpPr>
          <p:spPr>
            <a:xfrm>
              <a:off x="4965055" y="2803917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dirty="0" smtClean="0">
                  <a:solidFill>
                    <a:srgbClr val="BFBFBF"/>
                  </a:solidFill>
                </a:rPr>
                <a:t>2018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195887" y="3162300"/>
              <a:ext cx="0" cy="109538"/>
            </a:xfrm>
            <a:prstGeom prst="line">
              <a:avLst/>
            </a:prstGeom>
            <a:ln w="19050">
              <a:solidFill>
                <a:srgbClr val="BFBFB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69317" y="2803917"/>
            <a:ext cx="461665" cy="467921"/>
            <a:chOff x="969317" y="2803917"/>
            <a:chExt cx="461665" cy="467921"/>
          </a:xfrm>
        </p:grpSpPr>
        <p:sp>
          <p:nvSpPr>
            <p:cNvPr id="19" name="TextBox 18"/>
            <p:cNvSpPr txBox="1"/>
            <p:nvPr/>
          </p:nvSpPr>
          <p:spPr>
            <a:xfrm>
              <a:off x="969317" y="2803917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dirty="0" smtClean="0">
                  <a:solidFill>
                    <a:srgbClr val="BFBFBF"/>
                  </a:solidFill>
                </a:rPr>
                <a:t>1850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200150" y="3162300"/>
              <a:ext cx="0" cy="109538"/>
            </a:xfrm>
            <a:prstGeom prst="line">
              <a:avLst/>
            </a:prstGeom>
            <a:ln w="19050">
              <a:solidFill>
                <a:srgbClr val="BFBFB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200150" y="5388887"/>
            <a:ext cx="44110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BFBFBF"/>
                </a:solidFill>
              </a:rPr>
              <a:t>portrays </a:t>
            </a:r>
            <a:r>
              <a:rPr lang="en-US" sz="1600" dirty="0">
                <a:solidFill>
                  <a:srgbClr val="BFBFBF"/>
                </a:solidFill>
              </a:rPr>
              <a:t>the </a:t>
            </a:r>
            <a:r>
              <a:rPr lang="en-US" sz="1600" dirty="0" smtClean="0">
                <a:solidFill>
                  <a:srgbClr val="BFBFBF"/>
                </a:solidFill>
              </a:rPr>
              <a:t>increase </a:t>
            </a:r>
            <a:r>
              <a:rPr lang="en-US" sz="1600" dirty="0">
                <a:solidFill>
                  <a:srgbClr val="BFBFBF"/>
                </a:solidFill>
              </a:rPr>
              <a:t>of </a:t>
            </a:r>
            <a:r>
              <a:rPr lang="en-US" sz="1600" dirty="0" smtClean="0">
                <a:solidFill>
                  <a:srgbClr val="BFBFBF"/>
                </a:solidFill>
              </a:rPr>
              <a:t>average</a:t>
            </a:r>
            <a:r>
              <a:rPr lang="en-150" sz="1600" dirty="0" smtClean="0">
                <a:solidFill>
                  <a:srgbClr val="BFBFBF"/>
                </a:solidFill>
              </a:rPr>
              <a:t> </a:t>
            </a:r>
            <a:r>
              <a:rPr lang="en-US" sz="1600" dirty="0" smtClean="0">
                <a:solidFill>
                  <a:srgbClr val="BFBFBF"/>
                </a:solidFill>
              </a:rPr>
              <a:t>global temperature</a:t>
            </a:r>
            <a:r>
              <a:rPr lang="en-150" sz="1600" dirty="0" smtClean="0">
                <a:solidFill>
                  <a:srgbClr val="BFBFBF"/>
                </a:solidFill>
              </a:rPr>
              <a:t/>
            </a:r>
            <a:br>
              <a:rPr lang="en-150" sz="1600" dirty="0" smtClean="0">
                <a:solidFill>
                  <a:srgbClr val="BFBFBF"/>
                </a:solidFill>
              </a:rPr>
            </a:br>
            <a:r>
              <a:rPr lang="en-US" sz="1600" dirty="0" smtClean="0">
                <a:solidFill>
                  <a:srgbClr val="BFBFBF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5425" y="5142666"/>
            <a:ext cx="15759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 Hawkins</a:t>
            </a:r>
            <a:r>
              <a:rPr lang="en-150" sz="1600" b="0" i="0" u="none" strike="noStrike" kern="1200" dirty="0" smtClean="0">
                <a:solidFill>
                  <a:schemeClr val="bg1"/>
                </a:solidFill>
                <a:effectLst/>
              </a:rPr>
              <a:t>, 2018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>
            <a:hlinkClick r:id="rId5"/>
          </p:cNvPr>
          <p:cNvSpPr/>
          <p:nvPr/>
        </p:nvSpPr>
        <p:spPr>
          <a:xfrm>
            <a:off x="1200150" y="3429000"/>
            <a:ext cx="4411027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4527550"/>
            <a:ext cx="12192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75310" y="4643203"/>
            <a:ext cx="1100992" cy="336821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68542" y="4648790"/>
            <a:ext cx="1145221" cy="336821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33305" y="4643203"/>
            <a:ext cx="778937" cy="336821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Energy </a:t>
            </a:r>
            <a:r>
              <a:rPr lang="en-150" dirty="0"/>
              <a:t>efficiency improved </a:t>
            </a:r>
            <a:r>
              <a:rPr lang="en-150" dirty="0" smtClean="0"/>
              <a:t>a lot</a:t>
            </a:r>
            <a:r>
              <a:rPr lang="en-150" dirty="0"/>
              <a:t/>
            </a:r>
            <a:br>
              <a:rPr lang="en-150" dirty="0"/>
            </a:br>
            <a:r>
              <a:rPr lang="en-150" dirty="0"/>
              <a:t>but </a:t>
            </a:r>
            <a:r>
              <a:rPr lang="en-150" dirty="0">
                <a:solidFill>
                  <a:srgbClr val="FFFD00"/>
                </a:solidFill>
              </a:rPr>
              <a:t>not enough!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17044" y="2090190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Data Centers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378" y="2086045"/>
            <a:ext cx="2178844" cy="943523"/>
          </a:xfrm>
          <a:prstGeom prst="rect">
            <a:avLst/>
          </a:prstGeom>
          <a:solidFill>
            <a:srgbClr val="FFEB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sz="2000" dirty="0" smtClean="0">
                <a:solidFill>
                  <a:schemeClr val="tx1"/>
                </a:solidFill>
              </a:rPr>
              <a:t>Telco Networks</a:t>
            </a:r>
            <a:endParaRPr lang="en-150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438" y="4657727"/>
            <a:ext cx="185467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Change in </a:t>
            </a:r>
            <a:r>
              <a:rPr lang="en-150" sz="2000" dirty="0" smtClean="0"/>
              <a:t>energy</a:t>
            </a:r>
            <a:r>
              <a:rPr lang="en-150" sz="2000" dirty="0" smtClean="0">
                <a:solidFill>
                  <a:srgbClr val="707070"/>
                </a:solidFill>
              </a:rPr>
              <a:t/>
            </a:r>
            <a:br>
              <a:rPr lang="en-150" sz="2000" dirty="0" smtClean="0">
                <a:solidFill>
                  <a:srgbClr val="707070"/>
                </a:solidFill>
              </a:rPr>
            </a:br>
            <a:r>
              <a:rPr lang="en-150" sz="2000" dirty="0" smtClean="0">
                <a:solidFill>
                  <a:srgbClr val="707070"/>
                </a:solidFill>
              </a:rPr>
              <a:t>is </a:t>
            </a:r>
            <a:r>
              <a:rPr lang="en-150" sz="2000" dirty="0" smtClean="0"/>
              <a:t>positive!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1520" y="4657727"/>
            <a:ext cx="1009892" cy="307777"/>
          </a:xfrm>
          <a:prstGeom prst="rect">
            <a:avLst/>
          </a:prstGeom>
          <a:solidFill>
            <a:srgbClr val="EEABAB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 smtClean="0"/>
              <a:t>+20-70%</a:t>
            </a:r>
            <a:endParaRPr lang="en-150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19854" y="4657727"/>
            <a:ext cx="10098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150" sz="2000" dirty="0"/>
              <a:t>+18-64</a:t>
            </a:r>
            <a:r>
              <a:rPr lang="en-150" sz="2000" dirty="0" smtClean="0"/>
              <a:t>%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5888" y="4657727"/>
            <a:ext cx="974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>
                <a:solidFill>
                  <a:srgbClr val="707070"/>
                </a:solidFill>
              </a:rPr>
              <a:t>i</a:t>
            </a:r>
            <a:r>
              <a:rPr lang="en-150" sz="2000" dirty="0" smtClean="0">
                <a:solidFill>
                  <a:srgbClr val="707070"/>
                </a:solidFill>
              </a:rPr>
              <a:t>n energy</a:t>
            </a:r>
            <a:endParaRPr lang="en-US" sz="2000" dirty="0" smtClean="0">
              <a:solidFill>
                <a:srgbClr val="70707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14222" y="4657727"/>
            <a:ext cx="9746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707070"/>
                </a:solidFill>
              </a:rPr>
              <a:t>in energy</a:t>
            </a:r>
            <a:endParaRPr lang="en-US" sz="2000" dirty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1238" y="3477815"/>
            <a:ext cx="1863942" cy="330200"/>
          </a:xfrm>
          <a:prstGeom prst="rect">
            <a:avLst/>
          </a:prstGeom>
          <a:solidFill>
            <a:srgbClr val="EE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1238" y="2600192"/>
            <a:ext cx="1863942" cy="330200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great power comes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US" dirty="0" smtClean="0"/>
              <a:t>great responsibility</a:t>
            </a:r>
            <a:r>
              <a:rPr lang="en-150" dirty="0" smtClean="0"/>
              <a:t>” 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0550" y="365125"/>
            <a:ext cx="1085691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150" dirty="0" smtClean="0">
                <a:solidFill>
                  <a:schemeClr val="bg1"/>
                </a:solidFill>
              </a:rPr>
              <a:t>“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2276475"/>
            <a:ext cx="330539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150" dirty="0" smtClean="0">
                <a:solidFill>
                  <a:schemeClr val="bg1"/>
                </a:solidFill>
              </a:rPr>
              <a:t>t is easy to keep </a:t>
            </a:r>
            <a:br>
              <a:rPr lang="en-150" dirty="0" smtClean="0">
                <a:solidFill>
                  <a:schemeClr val="bg1"/>
                </a:solidFill>
              </a:rPr>
            </a:br>
            <a:r>
              <a:rPr lang="en-150" dirty="0" smtClean="0">
                <a:solidFill>
                  <a:schemeClr val="bg1"/>
                </a:solidFill>
              </a:rPr>
              <a:t>increasing </a:t>
            </a:r>
            <a:r>
              <a:rPr lang="en-150" dirty="0" smtClean="0"/>
              <a:t>network capacity</a:t>
            </a:r>
            <a:endParaRPr lang="en-150" dirty="0" smtClean="0">
              <a:solidFill>
                <a:srgbClr val="707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788" y="3170039"/>
            <a:ext cx="325089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342900" indent="-342900">
              <a:buClr>
                <a:srgbClr val="FF9933"/>
              </a:buClr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150" dirty="0" smtClean="0">
                <a:solidFill>
                  <a:schemeClr val="bg1"/>
                </a:solidFill>
              </a:rPr>
              <a:t>t is </a:t>
            </a:r>
            <a:r>
              <a:rPr lang="en-150" dirty="0" smtClean="0">
                <a:solidFill>
                  <a:srgbClr val="BFBFBF"/>
                </a:solidFill>
              </a:rPr>
              <a:t>much</a:t>
            </a:r>
            <a:r>
              <a:rPr lang="en-150" b="1" dirty="0" smtClean="0">
                <a:solidFill>
                  <a:schemeClr val="bg1"/>
                </a:solidFill>
              </a:rPr>
              <a:t> </a:t>
            </a:r>
            <a:r>
              <a:rPr lang="en-150" dirty="0" smtClean="0">
                <a:solidFill>
                  <a:schemeClr val="bg1"/>
                </a:solidFill>
              </a:rPr>
              <a:t>harder to keep </a:t>
            </a:r>
            <a:br>
              <a:rPr lang="en-150" dirty="0" smtClean="0">
                <a:solidFill>
                  <a:schemeClr val="bg1"/>
                </a:solidFill>
              </a:rPr>
            </a:br>
            <a:r>
              <a:rPr lang="en-150" dirty="0" smtClean="0">
                <a:solidFill>
                  <a:schemeClr val="bg1"/>
                </a:solidFill>
              </a:rPr>
              <a:t>increasing </a:t>
            </a:r>
            <a:r>
              <a:rPr lang="en-150" dirty="0" smtClean="0"/>
              <a:t>energy efficiency</a:t>
            </a:r>
            <a:endParaRPr lang="en-15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M Sans">
      <a:majorFont>
        <a:latin typeface="LM Sans 10"/>
        <a:ea typeface=""/>
        <a:cs typeface=""/>
      </a:majorFont>
      <a:minorFont>
        <a:latin typeface="LM Sans 1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91486</TotalTime>
  <Words>1810</Words>
  <Application>Microsoft Office PowerPoint</Application>
  <PresentationFormat>Widescreen</PresentationFormat>
  <Paragraphs>563</Paragraphs>
  <Slides>78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Wingdings</vt:lpstr>
      <vt:lpstr>Calibri</vt:lpstr>
      <vt:lpstr>LM Sans 10</vt:lpstr>
      <vt:lpstr>Cambria Math</vt:lpstr>
      <vt:lpstr>Carlito</vt:lpstr>
      <vt:lpstr>Arial</vt:lpstr>
      <vt:lpstr>Font Awesome 6 Free Solid</vt:lpstr>
      <vt:lpstr>Office Theme</vt:lpstr>
      <vt:lpstr>Tomorrow’s Internet must  sleep more  and  grow old</vt:lpstr>
      <vt:lpstr>What do you think consumes more energy?</vt:lpstr>
      <vt:lpstr>What do you think consumes more energy?</vt:lpstr>
      <vt:lpstr>What do you think consumes more energy?</vt:lpstr>
      <vt:lpstr>What do you think consumes more energy?</vt:lpstr>
      <vt:lpstr>What do you think consumes more energy?</vt:lpstr>
      <vt:lpstr>Energy efficiency improved a lot </vt:lpstr>
      <vt:lpstr>Energy efficiency improved a lot but not enough!</vt:lpstr>
      <vt:lpstr>With great power comes  great responsibility” </vt:lpstr>
      <vt:lpstr>With great power comes  great responsibility” </vt:lpstr>
      <vt:lpstr>With great power comes  great responsibility” and carbon footprint. </vt:lpstr>
      <vt:lpstr>Tomorrow’s Internet must  sleep more  and  grow old</vt:lpstr>
      <vt:lpstr>Tomorrow’s Internet must  sleep more  and  grow 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two ways to improve energy efficiency</vt:lpstr>
      <vt:lpstr>There two ways to improve energy efficiency</vt:lpstr>
      <vt:lpstr>The basic idea is to turn off “stuff” whenever possible.</vt:lpstr>
      <vt:lpstr>The basic idea is to turn off “stuff” whenever possible.</vt:lpstr>
      <vt:lpstr>The basic idea is to turn off “stuff” whenever possible.</vt:lpstr>
      <vt:lpstr>The basic idea is to turn off “stuff” whenever possible. That’s nothing new.</vt:lpstr>
      <vt:lpstr>The theory says we can save  tens of energy % in ISP networks.</vt:lpstr>
      <vt:lpstr>The theory says we can save  tens of energy % in ISP networks.</vt:lpstr>
      <vt:lpstr>PowerPoint Presentation</vt:lpstr>
      <vt:lpstr>In practice, transcievers are 1000x slower  to start than required for savings via buffering.</vt:lpstr>
      <vt:lpstr>We can still “sleep”  at longer timescales.</vt:lpstr>
      <vt:lpstr>We can still “sleep”  at longer timescales.</vt:lpstr>
      <vt:lpstr>We can still “sleep”  at longer timescales.</vt:lpstr>
      <vt:lpstr>We can still “sleep”  at longer timescales.</vt:lpstr>
      <vt:lpstr>We can still “sleep”  at longer timescales.</vt:lpstr>
      <vt:lpstr>PowerPoint Presentation</vt:lpstr>
      <vt:lpstr>PowerPoint Presentation</vt:lpstr>
      <vt:lpstr>We see no extra loss and little FCT increase because TCP is doing its job decently well.</vt:lpstr>
      <vt:lpstr>We can still “sleep”  at longer timescales</vt:lpstr>
      <vt:lpstr>How much energy  can we really save?</vt:lpstr>
      <vt:lpstr>How much energy  can we really save?</vt:lpstr>
      <vt:lpstr>Energy savings are hard to estimate because we lack good power models.</vt:lpstr>
      <vt:lpstr>Energy savings are hard to estimate because we lack good power models.</vt:lpstr>
      <vt:lpstr>Energy savings are hard to estimate because we lack good power models.</vt:lpstr>
      <vt:lpstr>Energy savings are hard to estimate because we lack good power models.</vt:lpstr>
      <vt:lpstr>We discuss with the IETF to establish a  benchmark for instantiating such models.</vt:lpstr>
      <vt:lpstr>We have a modelling approach. You have devices that need modeling.</vt:lpstr>
      <vt:lpstr>We have a modelling approach. You have devices that need modeling.</vt:lpstr>
      <vt:lpstr>PowerPoint Presentation</vt:lpstr>
      <vt:lpstr>How much energy  can we really save?</vt:lpstr>
      <vt:lpstr>Energy savings are hard to estimate because they depend on the network.</vt:lpstr>
      <vt:lpstr>Tomorrow’s Internet must  sleep more  and  grow old</vt:lpstr>
      <vt:lpstr>Tomorrow’s Internet must  sleep more  and  grow old</vt:lpstr>
      <vt:lpstr>Embodied carbon refers to the footprint of producing and recycling a product.</vt:lpstr>
      <vt:lpstr>For consumer devices,  the embodied footprint dominates.</vt:lpstr>
      <vt:lpstr>For networked devices, it tends to be the opposite </vt:lpstr>
      <vt:lpstr>For networked devices, it tends to be the opposite because the operational footprint is huge!</vt:lpstr>
      <vt:lpstr>Reducing the embodied footprint is simple: Use hardware longer.</vt:lpstr>
      <vt:lpstr>Reducing the embodied footprint is simple: Use hardware longer.</vt:lpstr>
      <vt:lpstr>PowerPoint Presentation</vt:lpstr>
      <vt:lpstr>PowerPoint Presentation</vt:lpstr>
      <vt:lpstr>“Older” networks are not necessarily less reliable.</vt:lpstr>
      <vt:lpstr>“Older” networks are not necessarily less reliable.</vt:lpstr>
      <vt:lpstr>Devices that never failed in 3 years  are unlikely to fail anytime soon after.</vt:lpstr>
      <vt:lpstr>Devices that never failed in 3 years  are unlikely to fail anytime soon after.</vt:lpstr>
      <vt:lpstr>We must understand  better the aging of networking devices.</vt:lpstr>
      <vt:lpstr>We must understand  better the aging of networking devices.</vt:lpstr>
      <vt:lpstr>To answer that question, we need data.</vt:lpstr>
      <vt:lpstr>PowerPoint Presentation</vt:lpstr>
      <vt:lpstr>Tomorrow’s Internet must  sleep more  and  grow old</vt:lpstr>
      <vt:lpstr>We need your help  to help your network.</vt:lpstr>
      <vt:lpstr>We need your help  to help your network.</vt:lpstr>
      <vt:lpstr>We need your help  to help your network.</vt:lpstr>
      <vt:lpstr>We need your help  to help your network.</vt:lpstr>
      <vt:lpstr>We need your help  to help your network.</vt:lpstr>
      <vt:lpstr>Tomorrow’s Internet must  sleep more  and  grow 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Romain</cp:lastModifiedBy>
  <cp:revision>2294</cp:revision>
  <dcterms:created xsi:type="dcterms:W3CDTF">2016-06-15T13:39:17Z</dcterms:created>
  <dcterms:modified xsi:type="dcterms:W3CDTF">2023-11-26T22:35:44Z</dcterms:modified>
</cp:coreProperties>
</file>