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310" r:id="rId6"/>
    <p:sldId id="263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304" r:id="rId34"/>
    <p:sldId id="305" r:id="rId35"/>
    <p:sldId id="306" r:id="rId36"/>
  </p:sldIdLst>
  <p:sldSz cx="12192000" cy="6858000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9"/>
    <p:restoredTop sz="74922"/>
  </p:normalViewPr>
  <p:slideViewPr>
    <p:cSldViewPr snapToGrid="0" showGuides="1">
      <p:cViewPr varScale="1">
        <p:scale>
          <a:sx n="76" d="100"/>
          <a:sy n="76" d="100"/>
        </p:scale>
        <p:origin x="2040" y="200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SE" sz="1800" b="0" strike="noStrike" spc="-1">
                <a:solidFill>
                  <a:schemeClr val="dk1"/>
                </a:solidFill>
                <a:latin typeface="Calibri"/>
              </a:rPr>
              <a:t>Click to move the slide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&lt;header&gt;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 idx="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it-IT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 idx="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it-IT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 idx="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it-IT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425B51A4-EA0F-4017-8C58-A5FECF3852CA}" type="slidenum"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it-IT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51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17" name="PlaceHolder 3"/>
          <p:cNvSpPr>
            <a:spLocks noGrp="1"/>
          </p:cNvSpPr>
          <p:nvPr>
            <p:ph type="sldNum" idx="16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it-IT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D3239902-BC5B-467E-B0E8-B8DBD82C47D8}" type="slidenum">
              <a:rPr lang="it-IT" sz="1200" b="0" strike="noStrike" spc="-1">
                <a:solidFill>
                  <a:schemeClr val="dk1"/>
                </a:solidFill>
                <a:latin typeface="+mn-lt"/>
                <a:ea typeface="+mn-ea"/>
              </a:rPr>
              <a:t>1</a:t>
            </a:fld>
            <a:endParaRPr lang="it-IT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55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lnSpc>
                <a:spcPct val="100000"/>
              </a:lnSpc>
              <a:buNone/>
            </a:pPr>
            <a:r>
              <a:rPr lang="en-GB" sz="2800" b="0" strike="noStrike" spc="-1" dirty="0">
                <a:solidFill>
                  <a:srgbClr val="000000"/>
                </a:solidFill>
                <a:latin typeface="Arial"/>
              </a:rPr>
              <a:t>At this point we can take the vendor-specific configuration. &gt;And we need to transform it into an agnostic format that can be easily processed in the rest of the pipeline.</a:t>
            </a:r>
          </a:p>
          <a:p>
            <a:pPr marL="216000" indent="0">
              <a:lnSpc>
                <a:spcPct val="100000"/>
              </a:lnSpc>
              <a:buNone/>
            </a:pPr>
            <a:r>
              <a:rPr lang="en-GB" sz="2800" b="0" strike="noStrike" spc="-1" dirty="0">
                <a:solidFill>
                  <a:srgbClr val="000000"/>
                </a:solidFill>
                <a:latin typeface="Arial"/>
              </a:rPr>
              <a:t>&gt;How can we do that?</a:t>
            </a:r>
          </a:p>
          <a:p>
            <a:pPr marL="216000" indent="0">
              <a:lnSpc>
                <a:spcPct val="100000"/>
              </a:lnSpc>
              <a:buNone/>
            </a:pPr>
            <a:r>
              <a:rPr lang="en-GB" sz="2800" b="0" strike="noStrike" spc="-1" dirty="0">
                <a:solidFill>
                  <a:srgbClr val="000000"/>
                </a:solidFill>
                <a:latin typeface="Arial"/>
              </a:rPr>
              <a:t>&gt;In ROSE-T we exploit Batfish, since it’s able to understand most of the vendor syntaxes and translate them into a unified format.</a:t>
            </a:r>
            <a:endParaRPr lang="it-IT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59" name="PlaceHolder 3"/>
          <p:cNvSpPr>
            <a:spLocks noGrp="1"/>
          </p:cNvSpPr>
          <p:nvPr>
            <p:ph type="sldNum" idx="30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013518FD-EEF6-41E2-AD7C-1527A851AEE8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10</a:t>
            </a:fld>
            <a:endParaRPr lang="it-IT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56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lnSpc>
                <a:spcPct val="100000"/>
              </a:lnSpc>
              <a:buNone/>
            </a:pPr>
            <a:r>
              <a:rPr lang="en-GB" sz="2800" b="0" strike="noStrike" spc="-1" dirty="0">
                <a:solidFill>
                  <a:srgbClr val="000000"/>
                </a:solidFill>
                <a:latin typeface="Arial"/>
              </a:rPr>
              <a:t>We noticed that Batfish lacks of some important features. For example, currently it doesn’t support IPv6.</a:t>
            </a:r>
          </a:p>
          <a:p>
            <a:pPr marL="216000" indent="0">
              <a:lnSpc>
                <a:spcPct val="100000"/>
              </a:lnSpc>
              <a:buNone/>
            </a:pPr>
            <a:r>
              <a:rPr lang="en-GB" sz="2800" b="0" strike="noStrike" spc="-1" dirty="0">
                <a:solidFill>
                  <a:srgbClr val="000000"/>
                </a:solidFill>
                <a:latin typeface="Arial"/>
              </a:rPr>
              <a:t>So we use the Batfish output as a baseline, &gt;and we extract the missing information using another custom parser that we wrote.</a:t>
            </a:r>
          </a:p>
          <a:p>
            <a:pPr marL="216000" indent="0">
              <a:lnSpc>
                <a:spcPct val="100000"/>
              </a:lnSpc>
              <a:buNone/>
            </a:pPr>
            <a:r>
              <a:rPr lang="en-GB" sz="2800" b="0" strike="noStrike" spc="-1" dirty="0">
                <a:solidFill>
                  <a:srgbClr val="000000"/>
                </a:solidFill>
                <a:latin typeface="Arial"/>
              </a:rPr>
              <a:t>Of course, to fast iterate on the project we used Batfish, but in the future we want to write our own parser.</a:t>
            </a:r>
            <a:endParaRPr lang="it-IT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62" name="PlaceHolder 3"/>
          <p:cNvSpPr>
            <a:spLocks noGrp="1"/>
          </p:cNvSpPr>
          <p:nvPr>
            <p:ph type="sldNum" idx="31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F7F0F6C9-5790-4BCA-A798-7D3674DB485C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11</a:t>
            </a:fld>
            <a:endParaRPr lang="it-IT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56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Ok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now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we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have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a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datastructure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holding the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essential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information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into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an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agnostic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format.</a:t>
            </a:r>
          </a:p>
        </p:txBody>
      </p:sp>
      <p:sp>
        <p:nvSpPr>
          <p:cNvPr id="4565" name="PlaceHolder 3"/>
          <p:cNvSpPr>
            <a:spLocks noGrp="1"/>
          </p:cNvSpPr>
          <p:nvPr>
            <p:ph type="sldNum" idx="32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67A13A18-8DF3-4634-96B9-9CD7EC7E353B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12</a:t>
            </a:fld>
            <a:endParaRPr lang="it-IT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56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But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we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don’t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know the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relationships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between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the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ASes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.</a:t>
            </a:r>
            <a:br>
              <a:rPr lang="it-IT" sz="1800" b="0" strike="noStrike" spc="-1" dirty="0">
                <a:solidFill>
                  <a:srgbClr val="000000"/>
                </a:solidFill>
                <a:latin typeface="Arial"/>
              </a:rPr>
            </a:b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&gt;So,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we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again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rely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on the IRR entry to set the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relationships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. </a:t>
            </a:r>
          </a:p>
        </p:txBody>
      </p:sp>
      <p:sp>
        <p:nvSpPr>
          <p:cNvPr id="4568" name="PlaceHolder 3"/>
          <p:cNvSpPr>
            <a:spLocks noGrp="1"/>
          </p:cNvSpPr>
          <p:nvPr>
            <p:ph type="sldNum" idx="33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B16DC46-280E-42F4-92BC-C7CA0686D43F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13</a:t>
            </a:fld>
            <a:endParaRPr lang="it-IT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57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it-IT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71" name="PlaceHolder 3"/>
          <p:cNvSpPr>
            <a:spLocks noGrp="1"/>
          </p:cNvSpPr>
          <p:nvPr>
            <p:ph type="sldNum" idx="34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F597EEB9-A068-43E4-B5A0-FFDB5513E3B0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14</a:t>
            </a:fld>
            <a:endParaRPr lang="it-IT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57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For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being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consistent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with a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realistic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network,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we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plug a dummy OTT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connected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to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all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providers.</a:t>
            </a:r>
          </a:p>
        </p:txBody>
      </p:sp>
      <p:sp>
        <p:nvSpPr>
          <p:cNvPr id="4574" name="PlaceHolder 3"/>
          <p:cNvSpPr>
            <a:spLocks noGrp="1"/>
          </p:cNvSpPr>
          <p:nvPr>
            <p:ph type="sldNum" idx="35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D91F3552-1353-49C9-B153-7FF796CE808C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15</a:t>
            </a:fld>
            <a:endParaRPr lang="it-IT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57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Now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we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again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use the RIB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Dump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and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we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add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the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prefixes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originated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by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each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AS.</a:t>
            </a:r>
          </a:p>
          <a:p>
            <a:pPr marL="216000" indent="0">
              <a:buNone/>
            </a:pP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&gt;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This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example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only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shows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how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direct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peerings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are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interpreted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by ROSE-T,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but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we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also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support multi-hop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peerings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with a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slightly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complex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logic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.</a:t>
            </a:r>
          </a:p>
        </p:txBody>
      </p:sp>
      <p:sp>
        <p:nvSpPr>
          <p:cNvPr id="4577" name="PlaceHolder 3"/>
          <p:cNvSpPr>
            <a:spLocks noGrp="1"/>
          </p:cNvSpPr>
          <p:nvPr>
            <p:ph type="sldNum" idx="36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E7363A6-0844-41D0-A8F3-11FD1DB2DA62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16</a:t>
            </a:fld>
            <a:endParaRPr lang="it-IT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57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At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this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point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we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transform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this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intermediate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representation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into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a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runnable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network scenario.</a:t>
            </a:r>
          </a:p>
        </p:txBody>
      </p:sp>
      <p:sp>
        <p:nvSpPr>
          <p:cNvPr id="4580" name="PlaceHolder 3"/>
          <p:cNvSpPr>
            <a:spLocks noGrp="1"/>
          </p:cNvSpPr>
          <p:nvPr>
            <p:ph type="sldNum" idx="37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E5B750B8-1AAB-4462-8D40-CB59677F051E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17</a:t>
            </a:fld>
            <a:endParaRPr lang="it-IT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58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To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run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the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emulation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we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rely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on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Kathara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, an open-source network emulator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based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on containers.</a:t>
            </a:r>
          </a:p>
        </p:txBody>
      </p:sp>
      <p:sp>
        <p:nvSpPr>
          <p:cNvPr id="4583" name="PlaceHolder 3"/>
          <p:cNvSpPr>
            <a:spLocks noGrp="1"/>
          </p:cNvSpPr>
          <p:nvPr>
            <p:ph type="sldNum" idx="38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0AF3C14-7A01-4DEF-B498-8C480CAF5065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18</a:t>
            </a:fld>
            <a:endParaRPr lang="it-IT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58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Each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AS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is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then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represented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with a router.</a:t>
            </a:r>
          </a:p>
        </p:txBody>
      </p:sp>
      <p:sp>
        <p:nvSpPr>
          <p:cNvPr id="4586" name="PlaceHolder 3"/>
          <p:cNvSpPr>
            <a:spLocks noGrp="1"/>
          </p:cNvSpPr>
          <p:nvPr>
            <p:ph type="sldNum" idx="39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687763A-150C-47BD-8DAC-CA108C56C601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19</a:t>
            </a:fld>
            <a:endParaRPr lang="it-IT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51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We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all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know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that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routing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security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is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at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foremost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importance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nowadays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.</a:t>
            </a:r>
          </a:p>
        </p:txBody>
      </p:sp>
      <p:sp>
        <p:nvSpPr>
          <p:cNvPr id="4520" name="PlaceHolder 3"/>
          <p:cNvSpPr>
            <a:spLocks noGrp="1"/>
          </p:cNvSpPr>
          <p:nvPr>
            <p:ph type="sldNum" idx="17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99BEE7A1-F70D-48D7-9C89-1528D3E3ECC7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2</a:t>
            </a:fld>
            <a:endParaRPr lang="it-IT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5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For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all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the routers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except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the candidate one,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we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use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FRRouting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as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the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routing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suite.</a:t>
            </a:r>
          </a:p>
          <a:p>
            <a:pPr marL="216000" indent="0">
              <a:buNone/>
            </a:pP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&gt;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As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for the candidate router,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we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use the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specific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vendor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container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that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it’s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derived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from the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configuration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. For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now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we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support Cisco IOS-XR and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JunOS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but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&gt;the tool can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easily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be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extended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to support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other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vendors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.</a:t>
            </a:r>
          </a:p>
        </p:txBody>
      </p:sp>
      <p:sp>
        <p:nvSpPr>
          <p:cNvPr id="4589" name="PlaceHolder 3"/>
          <p:cNvSpPr>
            <a:spLocks noGrp="1"/>
          </p:cNvSpPr>
          <p:nvPr>
            <p:ph type="sldNum" idx="40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9008D248-181E-499D-9FFC-0B6903B910C2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20</a:t>
            </a:fld>
            <a:endParaRPr lang="it-IT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59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After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waiting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for the network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convergence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we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can start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performing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the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verification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. </a:t>
            </a:r>
            <a:br>
              <a:rPr lang="it-IT" sz="1800" b="0" strike="noStrike" spc="-1" dirty="0">
                <a:solidFill>
                  <a:srgbClr val="000000"/>
                </a:solidFill>
                <a:latin typeface="Arial"/>
              </a:rPr>
            </a:b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&gt;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Let’s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add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two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hosts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that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will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be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used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to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perform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the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tests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.</a:t>
            </a:r>
          </a:p>
        </p:txBody>
      </p:sp>
      <p:sp>
        <p:nvSpPr>
          <p:cNvPr id="4592" name="PlaceHolder 3"/>
          <p:cNvSpPr>
            <a:spLocks noGrp="1"/>
          </p:cNvSpPr>
          <p:nvPr>
            <p:ph type="sldNum" idx="41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D9D97D03-4ED3-474C-922F-9B45FCEFEEB9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21</a:t>
            </a:fld>
            <a:endParaRPr lang="it-IT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59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For time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reasons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, I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will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only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show the Anti-Spoofing check.</a:t>
            </a:r>
          </a:p>
        </p:txBody>
      </p:sp>
      <p:sp>
        <p:nvSpPr>
          <p:cNvPr id="4595" name="PlaceHolder 3"/>
          <p:cNvSpPr>
            <a:spLocks noGrp="1"/>
          </p:cNvSpPr>
          <p:nvPr>
            <p:ph type="sldNum" idx="42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117652D-5E8B-4E00-A972-BC8DB5875321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22</a:t>
            </a:fld>
            <a:endParaRPr lang="it-IT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59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So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we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take the providers and for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each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one of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them</a:t>
            </a:r>
            <a:endParaRPr lang="it-IT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98" name="PlaceHolder 3"/>
          <p:cNvSpPr>
            <a:spLocks noGrp="1"/>
          </p:cNvSpPr>
          <p:nvPr>
            <p:ph type="sldNum" idx="43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DA9FF803-FE4A-4B07-88E9-5562E9913A2A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23</a:t>
            </a:fld>
            <a:endParaRPr lang="it-IT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60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We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insert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a client machine inside the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same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AS.</a:t>
            </a:r>
          </a:p>
        </p:txBody>
      </p:sp>
      <p:sp>
        <p:nvSpPr>
          <p:cNvPr id="4601" name="PlaceHolder 3"/>
          <p:cNvSpPr>
            <a:spLocks noGrp="1"/>
          </p:cNvSpPr>
          <p:nvPr>
            <p:ph type="sldNum" idx="44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DB0E1336-F2ED-48A5-ACA0-4315FDB672E4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24</a:t>
            </a:fld>
            <a:endParaRPr lang="it-IT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60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We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then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assign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both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IPv4 and IPv6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addresses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to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each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client. </a:t>
            </a:r>
          </a:p>
          <a:p>
            <a:pPr marL="216000" indent="0">
              <a:buNone/>
            </a:pP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&gt;The challenge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here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is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to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choose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subnets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that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are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correctly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announced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and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mutually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reachable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from the information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at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our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disposal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216000" indent="0">
              <a:buNone/>
            </a:pPr>
            <a:endParaRPr lang="it-IT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04" name="PlaceHolder 3"/>
          <p:cNvSpPr>
            <a:spLocks noGrp="1"/>
          </p:cNvSpPr>
          <p:nvPr>
            <p:ph type="sldNum" idx="45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7F02F473-778F-4987-924F-0B364507C138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25</a:t>
            </a:fld>
            <a:endParaRPr lang="it-IT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60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Moreover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another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challenge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is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to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select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a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valid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random IP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subnet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to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assign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to the internet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host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that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doesn’t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overlap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with the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other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prefixes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announced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in the network.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This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subnet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will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act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as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the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malicious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subnet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.</a:t>
            </a:r>
          </a:p>
        </p:txBody>
      </p:sp>
      <p:sp>
        <p:nvSpPr>
          <p:cNvPr id="4607" name="PlaceHolder 3"/>
          <p:cNvSpPr>
            <a:spLocks noGrp="1"/>
          </p:cNvSpPr>
          <p:nvPr>
            <p:ph type="sldNum" idx="46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DF55359F-913B-4186-8701-F6D852D7830E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26</a:t>
            </a:fld>
            <a:endParaRPr lang="it-IT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6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Now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we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perform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the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actual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check.</a:t>
            </a:r>
          </a:p>
          <a:p>
            <a:pPr marL="216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&gt;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We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put a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tcpdump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on the Internet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host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to sniff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packets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216000" indent="0">
              <a:buNone/>
            </a:pP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&gt;Using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Scapy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we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craft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a ICMP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packet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from the candidate client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host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.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This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will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have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the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spoofed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IP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as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source and the provider client IP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as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destination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.</a:t>
            </a:r>
          </a:p>
        </p:txBody>
      </p:sp>
      <p:sp>
        <p:nvSpPr>
          <p:cNvPr id="4610" name="PlaceHolder 3"/>
          <p:cNvSpPr>
            <a:spLocks noGrp="1"/>
          </p:cNvSpPr>
          <p:nvPr>
            <p:ph type="sldNum" idx="47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E110640F-2F7F-4F70-8AC1-08D842D1A8C5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27</a:t>
            </a:fld>
            <a:endParaRPr lang="it-IT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61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We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send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this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packet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and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two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conditions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can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arise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.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If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the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packet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is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forwarded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from the candidate router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towards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the provider,</a:t>
            </a:r>
          </a:p>
        </p:txBody>
      </p:sp>
      <p:sp>
        <p:nvSpPr>
          <p:cNvPr id="4613" name="PlaceHolder 3"/>
          <p:cNvSpPr>
            <a:spLocks noGrp="1"/>
          </p:cNvSpPr>
          <p:nvPr>
            <p:ph type="sldNum" idx="48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B93744A5-7FEC-456A-AAB3-299B13291E3C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28</a:t>
            </a:fld>
            <a:endParaRPr lang="it-IT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61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We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check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if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the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packet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is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received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by the internet client</a:t>
            </a:r>
          </a:p>
        </p:txBody>
      </p:sp>
      <p:sp>
        <p:nvSpPr>
          <p:cNvPr id="4616" name="PlaceHolder 3"/>
          <p:cNvSpPr>
            <a:spLocks noGrp="1"/>
          </p:cNvSpPr>
          <p:nvPr>
            <p:ph type="sldNum" idx="49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C7B7BF0-F871-4F4C-8DC8-AB4966A99AE6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29</a:t>
            </a:fld>
            <a:endParaRPr lang="it-IT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52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And MANRS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initiative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is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playing a key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role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in making the Internet a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safer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place.</a:t>
            </a:r>
          </a:p>
        </p:txBody>
      </p:sp>
      <p:sp>
        <p:nvSpPr>
          <p:cNvPr id="4523" name="PlaceHolder 3"/>
          <p:cNvSpPr>
            <a:spLocks noGrp="1"/>
          </p:cNvSpPr>
          <p:nvPr>
            <p:ph type="sldNum" idx="18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F5927FE9-E8FC-476A-87AA-CCE661A0639F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3</a:t>
            </a:fld>
            <a:endParaRPr lang="it-IT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61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If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so,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it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means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that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the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configuration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is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not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compliant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.</a:t>
            </a:r>
          </a:p>
        </p:txBody>
      </p:sp>
      <p:sp>
        <p:nvSpPr>
          <p:cNvPr id="4619" name="PlaceHolder 3"/>
          <p:cNvSpPr>
            <a:spLocks noGrp="1"/>
          </p:cNvSpPr>
          <p:nvPr>
            <p:ph type="sldNum" idx="50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F91AF806-BC59-46A4-A353-BBF049F0E79B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30</a:t>
            </a:fld>
            <a:endParaRPr lang="it-IT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62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Instead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if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the candidate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correctly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blocks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the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packet</a:t>
            </a:r>
            <a:endParaRPr lang="it-IT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22" name="PlaceHolder 3"/>
          <p:cNvSpPr>
            <a:spLocks noGrp="1"/>
          </p:cNvSpPr>
          <p:nvPr>
            <p:ph type="sldNum" idx="51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75C18F1F-4825-4C25-AC73-0597F4DF4003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31</a:t>
            </a:fld>
            <a:endParaRPr lang="it-IT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62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No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packet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is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received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by the internet client and the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configuration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is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compliant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216000" indent="0">
              <a:buNone/>
            </a:pP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As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a double check,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we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also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verify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that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legit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packets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are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correctly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forwarded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and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received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by the provider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host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.</a:t>
            </a:r>
          </a:p>
        </p:txBody>
      </p:sp>
      <p:sp>
        <p:nvSpPr>
          <p:cNvPr id="4625" name="PlaceHolder 3"/>
          <p:cNvSpPr>
            <a:spLocks noGrp="1"/>
          </p:cNvSpPr>
          <p:nvPr>
            <p:ph type="sldNum" idx="52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31249BA6-2E12-446A-BA21-0585192D550E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32</a:t>
            </a:fld>
            <a:endParaRPr lang="it-IT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66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So, to conclude I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briefly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presented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ROSE-T, &gt;the first tool to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automatically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verify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MANRS compliance.</a:t>
            </a:r>
          </a:p>
          <a:p>
            <a:pPr marL="216000" indent="0">
              <a:buNone/>
            </a:pP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&gt;ROSE-T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allows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network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operators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to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finally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test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their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configurations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without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relying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on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manual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and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error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-prone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procedures</a:t>
            </a:r>
            <a:endParaRPr lang="it-IT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And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this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will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surely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help in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speeding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-up MANRS adoption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if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the project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becomes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widespread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.</a:t>
            </a:r>
          </a:p>
        </p:txBody>
      </p:sp>
      <p:sp>
        <p:nvSpPr>
          <p:cNvPr id="4661" name="PlaceHolder 3"/>
          <p:cNvSpPr>
            <a:spLocks noGrp="1"/>
          </p:cNvSpPr>
          <p:nvPr>
            <p:ph type="sldNum" idx="64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3AE16C7D-6309-4DF6-9D1D-E2F89BB30FE2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33</a:t>
            </a:fld>
            <a:endParaRPr lang="it-IT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66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The work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is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preliminary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and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surely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there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is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a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lot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of future work.</a:t>
            </a:r>
          </a:p>
          <a:p>
            <a:pPr marL="216000" indent="0">
              <a:buNone/>
            </a:pP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&gt;The first step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is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to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extend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the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verification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from a single router to multiple routers,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considering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also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iBGP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and IGP.</a:t>
            </a:r>
          </a:p>
          <a:p>
            <a:pPr marL="216000" indent="0">
              <a:buNone/>
            </a:pP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&gt;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We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plan to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extend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the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verification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to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IXPs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and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CDNs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/cloud providers</a:t>
            </a:r>
          </a:p>
          <a:p>
            <a:pPr marL="216000" indent="0">
              <a:buNone/>
            </a:pP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&gt;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Moreover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, the tool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was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born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to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verify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MANRS,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but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it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could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be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useful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for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additional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purposes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, for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example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verifying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the RPKI deployment of the candidate AS, or validate ASPA.</a:t>
            </a:r>
          </a:p>
          <a:p>
            <a:pPr marL="216000" indent="0">
              <a:buNone/>
            </a:pP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&gt;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Another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really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cool feature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could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be to release a code, for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example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a certificate, to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have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a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tangible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proof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that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a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certain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network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is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MANRS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compliant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.</a:t>
            </a:r>
          </a:p>
        </p:txBody>
      </p:sp>
      <p:sp>
        <p:nvSpPr>
          <p:cNvPr id="4664" name="PlaceHolder 3"/>
          <p:cNvSpPr>
            <a:spLocks noGrp="1"/>
          </p:cNvSpPr>
          <p:nvPr>
            <p:ph type="sldNum" idx="65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20A5288A-6CD4-4F8F-B931-BC0514E91974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34</a:t>
            </a:fld>
            <a:endParaRPr lang="it-IT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prstGeom prst="rect">
            <a:avLst/>
          </a:prstGeom>
          <a:ln w="0">
            <a:noFill/>
          </a:ln>
        </p:spPr>
      </p:sp>
      <p:sp>
        <p:nvSpPr>
          <p:cNvPr id="466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I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am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the end, thanks for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your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attention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216000" indent="0">
              <a:buNone/>
            </a:pP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&gt;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As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I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said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ROSE-T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is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an open source tool,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you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can check more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details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inside the GitHub repository.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We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are super happy of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any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contribution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!</a:t>
            </a:r>
          </a:p>
          <a:p>
            <a:pPr marL="216000" indent="0">
              <a:buNone/>
            </a:pPr>
            <a:endParaRPr lang="it-IT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Thanks!</a:t>
            </a:r>
          </a:p>
        </p:txBody>
      </p:sp>
      <p:sp>
        <p:nvSpPr>
          <p:cNvPr id="4667" name="PlaceHolder 3"/>
          <p:cNvSpPr>
            <a:spLocks noGrp="1"/>
          </p:cNvSpPr>
          <p:nvPr>
            <p:ph type="sldNum" idx="66"/>
          </p:nvPr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it-IT" sz="14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F7965B2C-A240-43AF-A23D-76BA376FA77A}" type="slidenum">
              <a:rPr lang="it-IT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35</a:t>
            </a:fld>
            <a:endParaRPr lang="it-IT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52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In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this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talk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we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focus on the MANRS Network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Operators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guidelines.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We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know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that</a:t>
            </a: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 Coordination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, Global Information, Anti-Spoofing and Filtering are the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four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actions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that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a network operator must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perform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to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verify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MANRS compliance.</a:t>
            </a:r>
          </a:p>
        </p:txBody>
      </p:sp>
      <p:sp>
        <p:nvSpPr>
          <p:cNvPr id="4526" name="PlaceHolder 3"/>
          <p:cNvSpPr>
            <a:spLocks noGrp="1"/>
          </p:cNvSpPr>
          <p:nvPr>
            <p:ph type="sldNum" idx="19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F67A112F-4429-4803-B929-0515BF2DA7F1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4</a:t>
            </a:fld>
            <a:endParaRPr lang="it-IT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52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After reading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them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we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ask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: ok,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let’s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assume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I’m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an operator and I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want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to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ensure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that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my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network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is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MANRS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compliant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. How can I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verify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so?</a:t>
            </a:r>
          </a:p>
        </p:txBody>
      </p:sp>
      <p:sp>
        <p:nvSpPr>
          <p:cNvPr id="4526" name="PlaceHolder 3"/>
          <p:cNvSpPr>
            <a:spLocks noGrp="1"/>
          </p:cNvSpPr>
          <p:nvPr>
            <p:ph type="sldNum" idx="19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F67A112F-4429-4803-B929-0515BF2DA7F1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5</a:t>
            </a:fld>
            <a:endParaRPr lang="it-IT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27413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53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The reality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is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that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there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is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no tool to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automatically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verify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MANRS compliance. </a:t>
            </a:r>
          </a:p>
          <a:p>
            <a:pPr marL="216000" indent="0">
              <a:buNone/>
            </a:pP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&gt; So, the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validation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is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a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cumbersome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process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for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operators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that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have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to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manually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check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configurations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and policies.</a:t>
            </a:r>
          </a:p>
          <a:p>
            <a:pPr marL="216000" indent="0">
              <a:buNone/>
            </a:pP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&gt;And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this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also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makes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difficult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to replicate the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process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if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needed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. </a:t>
            </a:r>
          </a:p>
          <a:p>
            <a:pPr marL="216000" indent="0">
              <a:buNone/>
            </a:pP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&gt;So yes,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while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ensuring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MANRS compliance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is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crucial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it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becomes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a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difficult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task to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achieve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!</a:t>
            </a:r>
          </a:p>
        </p:txBody>
      </p:sp>
      <p:sp>
        <p:nvSpPr>
          <p:cNvPr id="4538" name="PlaceHolder 3"/>
          <p:cNvSpPr>
            <a:spLocks noGrp="1"/>
          </p:cNvSpPr>
          <p:nvPr>
            <p:ph type="sldNum" idx="23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703034A7-72A0-4C3E-BA18-67725D6B6C50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6</a:t>
            </a:fld>
            <a:endParaRPr lang="it-IT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54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To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address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this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problem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, in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this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talk I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will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briefly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present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ROSE-T, the first open-source tool to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automatically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verify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MANRS compliance.</a:t>
            </a:r>
          </a:p>
          <a:p>
            <a:pPr marL="216000" indent="0">
              <a:buNone/>
            </a:pPr>
            <a:endParaRPr lang="it-IT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47" name="PlaceHolder 3"/>
          <p:cNvSpPr>
            <a:spLocks noGrp="1"/>
          </p:cNvSpPr>
          <p:nvPr>
            <p:ph type="sldNum" idx="26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8BD125A-85EB-4925-8645-BA95C07D2E0C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7</a:t>
            </a:fld>
            <a:endParaRPr lang="it-IT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55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Let’s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take a brief look to the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process</a:t>
            </a:r>
            <a:endParaRPr lang="it-IT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53" name="PlaceHolder 3"/>
          <p:cNvSpPr>
            <a:spLocks noGrp="1"/>
          </p:cNvSpPr>
          <p:nvPr>
            <p:ph type="sldNum" idx="28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DA1BD191-6E59-4479-B71A-50C0152763C1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8</a:t>
            </a:fld>
            <a:endParaRPr lang="it-IT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55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First, the candidate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provides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the AS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number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216000" indent="0">
              <a:buNone/>
            </a:pP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From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this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, &gt;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we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can fetch the IRR entry and parse the aut-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num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objects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. For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now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we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manually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parse the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RPSLang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syntax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but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in the future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we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plan to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rely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on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better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services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such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as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IRRd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. </a:t>
            </a:r>
          </a:p>
          <a:p>
            <a:pPr marL="216000" indent="0">
              <a:buNone/>
            </a:pP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&gt;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We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also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take the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latest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RIB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Dump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from a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RouteCollector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, and from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this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&gt;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we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can filter the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routes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originated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by the candidate by checking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their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AS_PATH.</a:t>
            </a:r>
          </a:p>
          <a:p>
            <a:pPr marL="216000" indent="0">
              <a:buNone/>
            </a:pP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&gt;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We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then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use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Prolog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to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verify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that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the set of networks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announced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to the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transits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«in the wild»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is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equal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to the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ones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defined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in the IRR entry, and viceversa.</a:t>
            </a:r>
          </a:p>
          <a:p>
            <a:pPr marL="216000" indent="0">
              <a:buNone/>
            </a:pP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For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now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we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only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focus on the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transits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but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we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plan to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extend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the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verification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to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all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the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peerings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.</a:t>
            </a:r>
          </a:p>
        </p:txBody>
      </p:sp>
      <p:sp>
        <p:nvSpPr>
          <p:cNvPr id="4556" name="PlaceHolder 3"/>
          <p:cNvSpPr>
            <a:spLocks noGrp="1"/>
          </p:cNvSpPr>
          <p:nvPr>
            <p:ph type="sldNum" idx="29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C6CB82D1-FD02-43FE-9E93-636A8F9D0D18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9</a:t>
            </a:fld>
            <a:endParaRPr lang="it-IT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1984747-839B-4D10-B3E7-FDB01AB8AF95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0120" y="298440"/>
            <a:ext cx="10990080" cy="56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0120" y="1260720"/>
            <a:ext cx="10990080" cy="241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0120" y="3906360"/>
            <a:ext cx="10990080" cy="241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71A2B8A-D624-452F-8869-3212E0E55D7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0120" y="298440"/>
            <a:ext cx="10990080" cy="56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0120" y="1260720"/>
            <a:ext cx="5362920" cy="241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600" y="1260720"/>
            <a:ext cx="5362920" cy="241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0120" y="3906360"/>
            <a:ext cx="5362920" cy="241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600" y="3906360"/>
            <a:ext cx="5362920" cy="241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047F3C3-59F1-4389-9383-1D0BE64690A2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0120" y="298440"/>
            <a:ext cx="10990080" cy="56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0120" y="1260720"/>
            <a:ext cx="3538440" cy="241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6040" y="1260720"/>
            <a:ext cx="3538440" cy="241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31600" y="1260720"/>
            <a:ext cx="3538440" cy="241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0120" y="3906360"/>
            <a:ext cx="3538440" cy="241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6040" y="3906360"/>
            <a:ext cx="3538440" cy="241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31600" y="3906360"/>
            <a:ext cx="3538440" cy="241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446DB75-6C07-4228-B58B-8EB5DAD66506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0120" y="298440"/>
            <a:ext cx="10990080" cy="56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0120" y="1260720"/>
            <a:ext cx="10990080" cy="5064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B0735B3-677D-44EB-AD86-49076D5D7824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0120" y="298440"/>
            <a:ext cx="10990080" cy="56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0120" y="1260720"/>
            <a:ext cx="10990080" cy="5064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718262C-A6D2-4B8D-B60A-517662FCFD6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0120" y="298440"/>
            <a:ext cx="10990080" cy="56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0120" y="1260720"/>
            <a:ext cx="5362920" cy="5064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600" y="1260720"/>
            <a:ext cx="5362920" cy="5064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687442B-F3DB-408D-AD74-591236F9D7CF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0120" y="298440"/>
            <a:ext cx="10990080" cy="56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912C532-EF7D-4CB7-A41E-A395179DDF1A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0120" y="298440"/>
            <a:ext cx="10990080" cy="2634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CEDEA4F-0CE4-47BB-927C-C0740C5C50F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0120" y="298440"/>
            <a:ext cx="10990080" cy="56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0120" y="1260720"/>
            <a:ext cx="5362920" cy="241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600" y="1260720"/>
            <a:ext cx="5362920" cy="5064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0120" y="3906360"/>
            <a:ext cx="5362920" cy="241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703924D-0081-4CC8-9D88-F3A3C08C67B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0120" y="298440"/>
            <a:ext cx="10990080" cy="56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0120" y="1260720"/>
            <a:ext cx="5362920" cy="5064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600" y="1260720"/>
            <a:ext cx="5362920" cy="241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600" y="3906360"/>
            <a:ext cx="5362920" cy="241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184B517-A117-4780-83D3-E4C15579223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0120" y="298440"/>
            <a:ext cx="10990080" cy="56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0120" y="1260720"/>
            <a:ext cx="5362920" cy="241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600" y="1260720"/>
            <a:ext cx="5362920" cy="241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0120" y="3906360"/>
            <a:ext cx="10990080" cy="241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7C11B72-8B5D-444F-A007-8C037A2D1BF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0120" y="298440"/>
            <a:ext cx="10990080" cy="568080"/>
          </a:xfrm>
          <a:prstGeom prst="rect">
            <a:avLst/>
          </a:prstGeom>
          <a:noFill/>
          <a:ln w="0">
            <a:noFill/>
          </a:ln>
        </p:spPr>
        <p:txBody>
          <a:bodyPr lIns="91440" tIns="108000" rIns="91440" bIns="45720" anchor="t">
            <a:noAutofit/>
          </a:bodyPr>
          <a:lstStyle/>
          <a:p>
            <a:pPr indent="0" defTabSz="914400">
              <a:lnSpc>
                <a:spcPct val="80000"/>
              </a:lnSpc>
              <a:buNone/>
            </a:pPr>
            <a:r>
              <a:rPr lang="it-IT" sz="3600" b="1" strike="noStrike" spc="-1">
                <a:solidFill>
                  <a:schemeClr val="dk2"/>
                </a:solidFill>
                <a:latin typeface="Calibri"/>
              </a:rPr>
              <a:t>Fare clic per modificare lo stile del titolo dello schema</a:t>
            </a:r>
            <a:endParaRPr lang="en-SE" sz="36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0120" y="1260720"/>
            <a:ext cx="10990080" cy="5064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4791"/>
              </a:buClr>
              <a:buFont typeface="Arial"/>
              <a:buChar char="•"/>
            </a:pPr>
            <a:r>
              <a:rPr lang="it-IT" sz="1800" b="0" strike="noStrike" spc="-1">
                <a:solidFill>
                  <a:schemeClr val="dk1"/>
                </a:solidFill>
                <a:latin typeface="Calibri"/>
              </a:rPr>
              <a:t>Fare clic per modificare gli stili del testo dello schema</a:t>
            </a:r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4791"/>
              </a:buClr>
              <a:buFont typeface="Arial"/>
              <a:buChar char="•"/>
            </a:pPr>
            <a:r>
              <a:rPr lang="it-IT" sz="1600" b="0" strike="noStrike" spc="-1">
                <a:solidFill>
                  <a:schemeClr val="dk1"/>
                </a:solidFill>
                <a:latin typeface="Calibri"/>
              </a:rPr>
              <a:t>Secondo livello</a:t>
            </a:r>
            <a:endParaRPr lang="en-SE" sz="1600" b="0" strike="noStrike" spc="-1">
              <a:solidFill>
                <a:schemeClr val="dk1"/>
              </a:solidFill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4791"/>
              </a:buClr>
              <a:buFont typeface="Arial"/>
              <a:buChar char="•"/>
            </a:pPr>
            <a:r>
              <a:rPr lang="it-IT" sz="1400" b="0" strike="noStrike" spc="-1">
                <a:solidFill>
                  <a:schemeClr val="dk1"/>
                </a:solidFill>
                <a:latin typeface="Calibri"/>
              </a:rPr>
              <a:t>Terzo livello</a:t>
            </a:r>
            <a:endParaRPr lang="en-SE" sz="1400" b="0" strike="noStrike" spc="-1">
              <a:solidFill>
                <a:schemeClr val="dk1"/>
              </a:solidFill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4791"/>
              </a:buClr>
              <a:buFont typeface="Arial"/>
              <a:buChar char="•"/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</a:rPr>
              <a:t>Quarto livello</a:t>
            </a:r>
            <a:endParaRPr lang="en-SE" sz="1200" b="0" strike="noStrike" spc="-1">
              <a:solidFill>
                <a:schemeClr val="dk1"/>
              </a:solidFill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4791"/>
              </a:buClr>
              <a:buFont typeface="Arial"/>
              <a:buChar char="•"/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</a:rPr>
              <a:t>Quinto livello</a:t>
            </a:r>
            <a:endParaRPr lang="en-SE" sz="1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600120" y="6473160"/>
            <a:ext cx="2742840" cy="9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it-IT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lang="it-IT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4037760" y="6470280"/>
            <a:ext cx="4114440" cy="97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it-IT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it-IT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8848800" y="6473160"/>
            <a:ext cx="2742840" cy="9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96E65CA-530A-4C79-B5EE-35A6027C07B9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it-IT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ottotitolo 2"/>
          <p:cNvSpPr/>
          <p:nvPr/>
        </p:nvSpPr>
        <p:spPr>
          <a:xfrm>
            <a:off x="680040" y="4675320"/>
            <a:ext cx="10770120" cy="123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 fontScale="88333" lnSpcReduction="20000"/>
          </a:bodyPr>
          <a:lstStyle/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it-IT" sz="2000" b="1" strike="noStrike" spc="-1">
                <a:solidFill>
                  <a:schemeClr val="dk1"/>
                </a:solidFill>
                <a:latin typeface="Calibri"/>
                <a:ea typeface="Roboto Light"/>
              </a:rPr>
              <a:t>Mariano Scazzariello</a:t>
            </a:r>
            <a:r>
              <a:rPr lang="it-IT" sz="2000" b="1" strike="noStrike" spc="-1" baseline="30000">
                <a:solidFill>
                  <a:schemeClr val="dk1"/>
                </a:solidFill>
                <a:latin typeface="Calibri"/>
                <a:ea typeface="Roboto Light"/>
              </a:rPr>
              <a:t> </a:t>
            </a:r>
            <a:r>
              <a:rPr lang="it-IT" sz="2000" b="0" strike="noStrike" spc="-1" baseline="30000">
                <a:solidFill>
                  <a:schemeClr val="dk1"/>
                </a:solidFill>
                <a:latin typeface="Calibri"/>
                <a:ea typeface="Roboto Light"/>
              </a:rPr>
              <a:t>*</a:t>
            </a:r>
            <a:r>
              <a:rPr lang="it-IT" sz="2000" b="0" strike="noStrike" spc="-1">
                <a:solidFill>
                  <a:schemeClr val="dk1"/>
                </a:solidFill>
                <a:latin typeface="Calibri"/>
                <a:ea typeface="Roboto Light"/>
              </a:rPr>
              <a:t>, Antonio Prado </a:t>
            </a:r>
            <a:r>
              <a:rPr lang="it-IT" sz="2000" b="0" strike="noStrike" spc="-1" baseline="30000">
                <a:solidFill>
                  <a:schemeClr val="dk1"/>
                </a:solidFill>
                <a:latin typeface="Calibri"/>
                <a:ea typeface="Roboto Light"/>
              </a:rPr>
              <a:t>†</a:t>
            </a:r>
            <a:r>
              <a:rPr lang="it-IT" sz="2000" b="0" strike="noStrike" spc="-1">
                <a:solidFill>
                  <a:schemeClr val="dk1"/>
                </a:solidFill>
                <a:latin typeface="Calibri"/>
                <a:ea typeface="Roboto Light"/>
              </a:rPr>
              <a:t>, Tommaso Caiazzi </a:t>
            </a:r>
            <a:r>
              <a:rPr lang="en-US" sz="2000" b="0" strike="noStrike" spc="-1" baseline="30000">
                <a:solidFill>
                  <a:schemeClr val="dk1"/>
                </a:solidFill>
                <a:latin typeface="Calibri"/>
                <a:ea typeface="Roboto Light"/>
              </a:rPr>
              <a:t>‡</a:t>
            </a:r>
            <a:r>
              <a:rPr lang="it-IT" sz="2000" b="0" strike="noStrike" spc="-1">
                <a:solidFill>
                  <a:schemeClr val="dk1"/>
                </a:solidFill>
                <a:latin typeface="Calibri"/>
                <a:ea typeface="Roboto Light"/>
              </a:rPr>
              <a:t>, </a:t>
            </a:r>
            <a:endParaRPr lang="it-IT" sz="20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it-IT" sz="20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it-IT" sz="1800" b="0" strike="noStrike" spc="-1" baseline="30000">
                <a:solidFill>
                  <a:schemeClr val="dk1"/>
                </a:solidFill>
                <a:latin typeface="Calibri"/>
                <a:ea typeface="Roboto Light"/>
              </a:rPr>
              <a:t>*</a:t>
            </a:r>
            <a:r>
              <a:rPr lang="en-US" sz="1800" b="0" strike="noStrike" spc="-1">
                <a:solidFill>
                  <a:schemeClr val="dk1"/>
                </a:solidFill>
                <a:latin typeface="Calibri"/>
                <a:ea typeface="Roboto Light"/>
              </a:rPr>
              <a:t> KTH Royal Institute of Technology, Sweden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it-IT" sz="1800" b="0" strike="noStrike" spc="-1" baseline="30000">
                <a:solidFill>
                  <a:schemeClr val="dk1"/>
                </a:solidFill>
                <a:latin typeface="Calibri"/>
                <a:ea typeface="Roboto Light"/>
              </a:rPr>
              <a:t>†</a:t>
            </a:r>
            <a:r>
              <a:rPr lang="en-US" sz="1800" b="0" strike="noStrike" spc="-1">
                <a:solidFill>
                  <a:schemeClr val="dk1"/>
                </a:solidFill>
                <a:latin typeface="Calibri"/>
                <a:ea typeface="Roboto Light"/>
              </a:rPr>
              <a:t> “G. D’Annunzio” University, Italy </a:t>
            </a:r>
            <a:r>
              <a:rPr lang="en-US" sz="1800" b="0" strike="noStrike" spc="-1" baseline="30000">
                <a:solidFill>
                  <a:schemeClr val="dk1"/>
                </a:solidFill>
                <a:latin typeface="Calibri"/>
                <a:ea typeface="Roboto Light"/>
              </a:rPr>
              <a:t>‡</a:t>
            </a:r>
            <a:r>
              <a:rPr lang="it-IT" sz="1800" b="0" strike="noStrike" spc="-1">
                <a:solidFill>
                  <a:schemeClr val="dk1"/>
                </a:solidFill>
                <a:latin typeface="Calibri"/>
                <a:ea typeface="Roboto Light"/>
              </a:rPr>
              <a:t> Roma Tre University, Italy</a:t>
            </a:r>
            <a:r>
              <a:rPr lang="en-US" sz="1800" b="0" strike="noStrike" spc="-1">
                <a:solidFill>
                  <a:schemeClr val="dk1"/>
                </a:solidFill>
                <a:latin typeface="Calibri"/>
                <a:ea typeface="Roboto Light"/>
              </a:rPr>
              <a:t> 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0840" y="2280600"/>
            <a:ext cx="10990080" cy="1842120"/>
          </a:xfrm>
          <a:prstGeom prst="rect">
            <a:avLst/>
          </a:prstGeom>
          <a:noFill/>
          <a:ln w="0">
            <a:noFill/>
          </a:ln>
        </p:spPr>
        <p:txBody>
          <a:bodyPr lIns="91440" tIns="10800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400" b="1" strike="noStrike" spc="-1">
                <a:solidFill>
                  <a:schemeClr val="dk2"/>
                </a:solidFill>
                <a:latin typeface="Calibri"/>
                <a:ea typeface="Roboto"/>
              </a:rPr>
              <a:t>ROSE-T: </a:t>
            </a:r>
            <a:br>
              <a:rPr sz="4400"/>
            </a:br>
            <a:r>
              <a:rPr lang="en-US" sz="4400" b="1" strike="noStrike" spc="-1">
                <a:solidFill>
                  <a:schemeClr val="dk2"/>
                </a:solidFill>
                <a:latin typeface="Calibri"/>
                <a:ea typeface="Roboto"/>
              </a:rPr>
              <a:t>Making MANRS Compliance Simple </a:t>
            </a:r>
            <a:br>
              <a:rPr sz="4400"/>
            </a:br>
            <a:r>
              <a:rPr lang="en-US" sz="4400" b="1" strike="noStrike" spc="-1">
                <a:solidFill>
                  <a:schemeClr val="dk2"/>
                </a:solidFill>
                <a:latin typeface="Calibri"/>
                <a:ea typeface="Roboto"/>
              </a:rPr>
              <a:t>(And Automatic!)</a:t>
            </a:r>
            <a:endParaRPr lang="en-SE" sz="4400" b="0" strike="noStrike" spc="-1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49" name="Picture 3" descr="A close up of a logo&#10;&#10;Description automatically generated"/>
          <p:cNvPicPr/>
          <p:nvPr/>
        </p:nvPicPr>
        <p:blipFill>
          <a:blip r:embed="rId3"/>
          <a:stretch/>
        </p:blipFill>
        <p:spPr>
          <a:xfrm>
            <a:off x="10347480" y="502560"/>
            <a:ext cx="1242360" cy="63720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4"/>
          <p:cNvPicPr/>
          <p:nvPr/>
        </p:nvPicPr>
        <p:blipFill>
          <a:blip r:embed="rId4"/>
          <a:stretch/>
        </p:blipFill>
        <p:spPr>
          <a:xfrm>
            <a:off x="9574920" y="510120"/>
            <a:ext cx="552960" cy="611640"/>
          </a:xfrm>
          <a:prstGeom prst="rect">
            <a:avLst/>
          </a:prstGeom>
          <a:ln w="0">
            <a:noFill/>
          </a:ln>
        </p:spPr>
      </p:pic>
      <p:pic>
        <p:nvPicPr>
          <p:cNvPr id="51" name="Logotype"/>
          <p:cNvPicPr/>
          <p:nvPr/>
        </p:nvPicPr>
        <p:blipFill>
          <a:blip r:embed="rId5"/>
          <a:stretch/>
        </p:blipFill>
        <p:spPr>
          <a:xfrm>
            <a:off x="8730720" y="439560"/>
            <a:ext cx="624960" cy="70020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2" descr="RIPE 87 - Rome, Italy (@ripemeeting) / X"/>
          <p:cNvPicPr/>
          <p:nvPr/>
        </p:nvPicPr>
        <p:blipFill>
          <a:blip r:embed="rId6"/>
          <a:stretch/>
        </p:blipFill>
        <p:spPr>
          <a:xfrm>
            <a:off x="608400" y="439560"/>
            <a:ext cx="700200" cy="70020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B6784E0-C6A3-4622-B34E-D40B94CC2D79}" type="slidenum"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00120" y="298440"/>
            <a:ext cx="10990080" cy="568080"/>
          </a:xfrm>
          <a:prstGeom prst="rect">
            <a:avLst/>
          </a:prstGeom>
          <a:noFill/>
          <a:ln w="0">
            <a:noFill/>
          </a:ln>
        </p:spPr>
        <p:txBody>
          <a:bodyPr lIns="91440" tIns="108000" rIns="91440" bIns="45720" anchor="t">
            <a:noAutofit/>
          </a:bodyPr>
          <a:lstStyle/>
          <a:p>
            <a:pPr indent="0" defTabSz="914400">
              <a:lnSpc>
                <a:spcPct val="80000"/>
              </a:lnSpc>
              <a:buNone/>
            </a:pPr>
            <a:r>
              <a:rPr lang="en-US" sz="3600" b="1" strike="noStrike" spc="-1">
                <a:solidFill>
                  <a:schemeClr val="dk2"/>
                </a:solidFill>
                <a:latin typeface="Calibri"/>
              </a:rPr>
              <a:t>ROSE-T – Step-by-Step</a:t>
            </a:r>
            <a:endParaRPr lang="en-SE" sz="36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1" name="!!Step1"/>
          <p:cNvSpPr/>
          <p:nvPr/>
        </p:nvSpPr>
        <p:spPr>
          <a:xfrm>
            <a:off x="3756600" y="1274760"/>
            <a:ext cx="4678200" cy="602280"/>
          </a:xfrm>
          <a:prstGeom prst="rect">
            <a:avLst/>
          </a:prstGeom>
          <a:solidFill>
            <a:schemeClr val="accent2"/>
          </a:solidFill>
          <a:ln>
            <a:solidFill>
              <a:srgbClr val="0047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Parse</a:t>
            </a:r>
            <a:r>
              <a:rPr lang="en-SE" sz="1800" b="0" strike="noStrike" spc="-1">
                <a:solidFill>
                  <a:schemeClr val="lt1"/>
                </a:solidFill>
                <a:latin typeface="Calibri"/>
                <a:ea typeface="Roboto"/>
              </a:rPr>
              <a:t> the Configuration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SE" sz="1400" b="0" strike="noStrike" spc="-1">
                <a:solidFill>
                  <a:schemeClr val="lt1"/>
                </a:solidFill>
                <a:latin typeface="Calibri"/>
                <a:ea typeface="Roboto"/>
              </a:rPr>
              <a:t>Understand Vendor-specific Language</a:t>
            </a: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!!Step2"/>
          <p:cNvSpPr/>
          <p:nvPr/>
        </p:nvSpPr>
        <p:spPr>
          <a:xfrm>
            <a:off x="10048320" y="3227040"/>
            <a:ext cx="1541880" cy="407520"/>
          </a:xfrm>
          <a:prstGeom prst="rect">
            <a:avLst/>
          </a:prstGeom>
          <a:solidFill>
            <a:srgbClr val="E86A58">
              <a:alpha val="50000"/>
            </a:srgbClr>
          </a:solidFill>
          <a:ln>
            <a:solidFill>
              <a:srgbClr val="78001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Analyze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!!Step3"/>
          <p:cNvSpPr/>
          <p:nvPr/>
        </p:nvSpPr>
        <p:spPr>
          <a:xfrm>
            <a:off x="10048320" y="3777840"/>
            <a:ext cx="1541880" cy="397800"/>
          </a:xfrm>
          <a:prstGeom prst="rect">
            <a:avLst/>
          </a:prstGeom>
          <a:solidFill>
            <a:srgbClr val="FFBE00">
              <a:alpha val="50000"/>
            </a:srgbClr>
          </a:solidFill>
          <a:ln>
            <a:solidFill>
              <a:srgbClr val="A659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Emulate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!!Step4"/>
          <p:cNvSpPr/>
          <p:nvPr/>
        </p:nvSpPr>
        <p:spPr>
          <a:xfrm>
            <a:off x="10048320" y="4319280"/>
            <a:ext cx="1541880" cy="397800"/>
          </a:xfrm>
          <a:prstGeom prst="rect">
            <a:avLst/>
          </a:prstGeom>
          <a:solidFill>
            <a:srgbClr val="4DA060">
              <a:alpha val="50000"/>
            </a:srgbClr>
          </a:solidFill>
          <a:ln>
            <a:solidFill>
              <a:srgbClr val="0D4A2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Verify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!!Step5"/>
          <p:cNvSpPr/>
          <p:nvPr/>
        </p:nvSpPr>
        <p:spPr>
          <a:xfrm>
            <a:off x="10048320" y="2124000"/>
            <a:ext cx="1541880" cy="407520"/>
          </a:xfrm>
          <a:prstGeom prst="rect">
            <a:avLst/>
          </a:prstGeom>
          <a:solidFill>
            <a:srgbClr val="953FDA">
              <a:alpha val="5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Gather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6" name="Picture 23"/>
          <p:cNvPicPr/>
          <p:nvPr/>
        </p:nvPicPr>
        <p:blipFill>
          <a:blip r:embed="rId3"/>
          <a:stretch/>
        </p:blipFill>
        <p:spPr>
          <a:xfrm>
            <a:off x="2488680" y="2396520"/>
            <a:ext cx="1142640" cy="1142640"/>
          </a:xfrm>
          <a:prstGeom prst="rect">
            <a:avLst/>
          </a:prstGeom>
          <a:ln w="0">
            <a:noFill/>
          </a:ln>
        </p:spPr>
      </p:pic>
      <p:sp>
        <p:nvSpPr>
          <p:cNvPr id="197" name="TextBox 24"/>
          <p:cNvSpPr/>
          <p:nvPr/>
        </p:nvSpPr>
        <p:spPr>
          <a:xfrm>
            <a:off x="1570320" y="3579120"/>
            <a:ext cx="29790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dk1"/>
                </a:solidFill>
                <a:latin typeface="Calibri"/>
              </a:rPr>
              <a:t>Vendor-specific Configuration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Down Arrow 12"/>
          <p:cNvSpPr/>
          <p:nvPr/>
        </p:nvSpPr>
        <p:spPr>
          <a:xfrm rot="16200000">
            <a:off x="5013000" y="2791800"/>
            <a:ext cx="524520" cy="352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99" name="!!AS-C"/>
          <p:cNvPicPr/>
          <p:nvPr/>
        </p:nvPicPr>
        <p:blipFill>
          <a:blip r:embed="rId4"/>
          <a:stretch/>
        </p:blipFill>
        <p:spPr>
          <a:xfrm>
            <a:off x="7896600" y="2695680"/>
            <a:ext cx="407520" cy="407520"/>
          </a:xfrm>
          <a:prstGeom prst="rect">
            <a:avLst/>
          </a:prstGeom>
          <a:ln w="0">
            <a:noFill/>
          </a:ln>
        </p:spPr>
      </p:pic>
      <p:sp>
        <p:nvSpPr>
          <p:cNvPr id="200" name="!!AS-C-Lab"/>
          <p:cNvSpPr/>
          <p:nvPr/>
        </p:nvSpPr>
        <p:spPr>
          <a:xfrm>
            <a:off x="7771320" y="2759040"/>
            <a:ext cx="65844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C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1" name="!!AS-B"/>
          <p:cNvPicPr/>
          <p:nvPr/>
        </p:nvPicPr>
        <p:blipFill>
          <a:blip r:embed="rId4"/>
          <a:stretch/>
        </p:blipFill>
        <p:spPr>
          <a:xfrm>
            <a:off x="6008400" y="2718000"/>
            <a:ext cx="428040" cy="407520"/>
          </a:xfrm>
          <a:prstGeom prst="rect">
            <a:avLst/>
          </a:prstGeom>
          <a:ln w="0">
            <a:noFill/>
          </a:ln>
        </p:spPr>
      </p:pic>
      <p:sp>
        <p:nvSpPr>
          <p:cNvPr id="202" name="!!AS-B-Lab"/>
          <p:cNvSpPr/>
          <p:nvPr/>
        </p:nvSpPr>
        <p:spPr>
          <a:xfrm>
            <a:off x="5916600" y="2783880"/>
            <a:ext cx="6246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B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3" name="!!AS-D"/>
          <p:cNvPicPr/>
          <p:nvPr/>
        </p:nvPicPr>
        <p:blipFill>
          <a:blip r:embed="rId4"/>
          <a:stretch/>
        </p:blipFill>
        <p:spPr>
          <a:xfrm>
            <a:off x="8583120" y="2718000"/>
            <a:ext cx="428040" cy="407520"/>
          </a:xfrm>
          <a:prstGeom prst="rect">
            <a:avLst/>
          </a:prstGeom>
          <a:ln w="0">
            <a:noFill/>
          </a:ln>
        </p:spPr>
      </p:pic>
      <p:sp>
        <p:nvSpPr>
          <p:cNvPr id="204" name="!!AS-D-Lab"/>
          <p:cNvSpPr/>
          <p:nvPr/>
        </p:nvSpPr>
        <p:spPr>
          <a:xfrm>
            <a:off x="8434440" y="2797560"/>
            <a:ext cx="73404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D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5" name="!!AS-A"/>
          <p:cNvPicPr/>
          <p:nvPr/>
        </p:nvPicPr>
        <p:blipFill>
          <a:blip r:embed="rId5"/>
          <a:stretch/>
        </p:blipFill>
        <p:spPr>
          <a:xfrm>
            <a:off x="6827400" y="2692080"/>
            <a:ext cx="734040" cy="495360"/>
          </a:xfrm>
          <a:prstGeom prst="rect">
            <a:avLst/>
          </a:prstGeom>
          <a:ln w="0">
            <a:noFill/>
          </a:ln>
        </p:spPr>
      </p:pic>
      <p:sp>
        <p:nvSpPr>
          <p:cNvPr id="206" name="!!AS-A-Lab"/>
          <p:cNvSpPr/>
          <p:nvPr/>
        </p:nvSpPr>
        <p:spPr>
          <a:xfrm>
            <a:off x="6828480" y="2799000"/>
            <a:ext cx="7326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A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TextBox 32"/>
          <p:cNvSpPr/>
          <p:nvPr/>
        </p:nvSpPr>
        <p:spPr>
          <a:xfrm>
            <a:off x="6582960" y="3579120"/>
            <a:ext cx="17265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dk1"/>
                </a:solidFill>
                <a:latin typeface="Calibri"/>
              </a:rPr>
              <a:t>Agnostic Format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8" name="Elemento grafico 21" descr="Badge Punto interrogativo con riempimento a tinta unita"/>
          <p:cNvPicPr/>
          <p:nvPr/>
        </p:nvPicPr>
        <p:blipFill>
          <a:blip r:embed="rId6"/>
          <a:stretch/>
        </p:blipFill>
        <p:spPr>
          <a:xfrm>
            <a:off x="4903560" y="2577960"/>
            <a:ext cx="714240" cy="714240"/>
          </a:xfrm>
          <a:prstGeom prst="rect">
            <a:avLst/>
          </a:prstGeom>
          <a:ln w="0">
            <a:noFill/>
          </a:ln>
        </p:spPr>
      </p:pic>
      <p:grpSp>
        <p:nvGrpSpPr>
          <p:cNvPr id="209" name="Group 14"/>
          <p:cNvGrpSpPr/>
          <p:nvPr/>
        </p:nvGrpSpPr>
        <p:grpSpPr>
          <a:xfrm>
            <a:off x="1230480" y="4870440"/>
            <a:ext cx="8443080" cy="605160"/>
            <a:chOff x="1230480" y="4870440"/>
            <a:chExt cx="8443080" cy="605160"/>
          </a:xfrm>
        </p:grpSpPr>
        <p:sp>
          <p:nvSpPr>
            <p:cNvPr id="210" name="CasellaDiTesto 8"/>
            <p:cNvSpPr/>
            <p:nvPr/>
          </p:nvSpPr>
          <p:spPr>
            <a:xfrm>
              <a:off x="1852560" y="4973400"/>
              <a:ext cx="7821000" cy="45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en-GB" sz="2400" b="0" strike="noStrike" spc="-1">
                  <a:solidFill>
                    <a:srgbClr val="4DA060"/>
                  </a:solidFill>
                  <a:latin typeface="Calibri"/>
                </a:rPr>
                <a:t>Exploit what Batfish does best: </a:t>
              </a:r>
              <a:r>
                <a:rPr lang="en-GB" sz="2400" b="1" strike="noStrike" spc="-1">
                  <a:solidFill>
                    <a:srgbClr val="4DA060"/>
                  </a:solidFill>
                  <a:latin typeface="Calibri"/>
                </a:rPr>
                <a:t>parsing vendor configurations</a:t>
              </a:r>
              <a:endParaRPr lang="it-IT" sz="2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211" name="Elemento grafico 67" descr="Lampadina con riempimento a tinta unita"/>
            <p:cNvPicPr/>
            <p:nvPr/>
          </p:nvPicPr>
          <p:blipFill>
            <a:blip r:embed="rId7"/>
            <a:stretch/>
          </p:blipFill>
          <p:spPr>
            <a:xfrm>
              <a:off x="1230480" y="4870440"/>
              <a:ext cx="622080" cy="6051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CB15D74-CF5B-4A28-9A6C-2684539A39F9}" type="slidenum">
              <a:rPr/>
              <a:t>10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3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3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" dur="3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3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4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5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9" dur="3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0" dur="3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3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6" dur="3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7" dur="3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" dur="3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60" dur="3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1" dur="3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3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8" dur="3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9" dur="3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" dur="3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72" dur="3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3" dur="3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" dur="3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600120" y="298440"/>
            <a:ext cx="10990080" cy="568080"/>
          </a:xfrm>
          <a:prstGeom prst="rect">
            <a:avLst/>
          </a:prstGeom>
          <a:noFill/>
          <a:ln w="0">
            <a:noFill/>
          </a:ln>
        </p:spPr>
        <p:txBody>
          <a:bodyPr lIns="91440" tIns="108000" rIns="91440" bIns="45720" anchor="t">
            <a:noAutofit/>
          </a:bodyPr>
          <a:lstStyle/>
          <a:p>
            <a:pPr indent="0" defTabSz="914400">
              <a:lnSpc>
                <a:spcPct val="80000"/>
              </a:lnSpc>
              <a:buNone/>
            </a:pPr>
            <a:r>
              <a:rPr lang="en-US" sz="3600" b="1" strike="noStrike" spc="-1">
                <a:solidFill>
                  <a:schemeClr val="dk2"/>
                </a:solidFill>
                <a:latin typeface="Calibri"/>
              </a:rPr>
              <a:t>ROSE-T – Step-by-Step</a:t>
            </a:r>
            <a:endParaRPr lang="en-SE" sz="36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sldNum" idx="13"/>
          </p:nvPr>
        </p:nvSpPr>
        <p:spPr>
          <a:xfrm>
            <a:off x="8848800" y="6473160"/>
            <a:ext cx="2742840" cy="9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it-IT" sz="1200" b="0" strike="noStrike" spc="-1">
                <a:solidFill>
                  <a:schemeClr val="accent2"/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F48F31E-86DD-401A-989D-E167D068304C}" type="slidenum">
              <a:rPr lang="it-IT" sz="1200" b="0" strike="noStrike" spc="-1">
                <a:solidFill>
                  <a:schemeClr val="accent2"/>
                </a:solidFill>
                <a:latin typeface="Calibri"/>
              </a:rPr>
              <a:t>11</a:t>
            </a:fld>
            <a:endParaRPr lang="it-IT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4" name="!!Step1"/>
          <p:cNvSpPr/>
          <p:nvPr/>
        </p:nvSpPr>
        <p:spPr>
          <a:xfrm>
            <a:off x="3756600" y="1274760"/>
            <a:ext cx="4678200" cy="602280"/>
          </a:xfrm>
          <a:prstGeom prst="rect">
            <a:avLst/>
          </a:prstGeom>
          <a:solidFill>
            <a:schemeClr val="accent2"/>
          </a:solidFill>
          <a:ln>
            <a:solidFill>
              <a:srgbClr val="0047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Parse</a:t>
            </a:r>
            <a:r>
              <a:rPr lang="en-SE" sz="1800" b="0" strike="noStrike" spc="-1">
                <a:solidFill>
                  <a:schemeClr val="lt1"/>
                </a:solidFill>
                <a:latin typeface="Calibri"/>
                <a:ea typeface="Roboto"/>
              </a:rPr>
              <a:t> the Configuration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SE" sz="1400" b="0" strike="noStrike" spc="-1">
                <a:solidFill>
                  <a:schemeClr val="lt1"/>
                </a:solidFill>
                <a:latin typeface="Calibri"/>
                <a:ea typeface="Roboto"/>
              </a:rPr>
              <a:t>Understand Vendor-specific Language</a:t>
            </a: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!!Step2"/>
          <p:cNvSpPr/>
          <p:nvPr/>
        </p:nvSpPr>
        <p:spPr>
          <a:xfrm>
            <a:off x="10048320" y="3227040"/>
            <a:ext cx="1541880" cy="407520"/>
          </a:xfrm>
          <a:prstGeom prst="rect">
            <a:avLst/>
          </a:prstGeom>
          <a:solidFill>
            <a:srgbClr val="E86A58">
              <a:alpha val="50000"/>
            </a:srgbClr>
          </a:solidFill>
          <a:ln>
            <a:solidFill>
              <a:srgbClr val="78001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Analyze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!!Step3"/>
          <p:cNvSpPr/>
          <p:nvPr/>
        </p:nvSpPr>
        <p:spPr>
          <a:xfrm>
            <a:off x="10048320" y="3777840"/>
            <a:ext cx="1541880" cy="397800"/>
          </a:xfrm>
          <a:prstGeom prst="rect">
            <a:avLst/>
          </a:prstGeom>
          <a:solidFill>
            <a:srgbClr val="FFBE00">
              <a:alpha val="50000"/>
            </a:srgbClr>
          </a:solidFill>
          <a:ln>
            <a:solidFill>
              <a:srgbClr val="A659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Emulate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!!Step4"/>
          <p:cNvSpPr/>
          <p:nvPr/>
        </p:nvSpPr>
        <p:spPr>
          <a:xfrm>
            <a:off x="10048320" y="4319280"/>
            <a:ext cx="1541880" cy="397800"/>
          </a:xfrm>
          <a:prstGeom prst="rect">
            <a:avLst/>
          </a:prstGeom>
          <a:solidFill>
            <a:srgbClr val="4DA060">
              <a:alpha val="50000"/>
            </a:srgbClr>
          </a:solidFill>
          <a:ln>
            <a:solidFill>
              <a:srgbClr val="0D4A2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Verify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!!Step5"/>
          <p:cNvSpPr/>
          <p:nvPr/>
        </p:nvSpPr>
        <p:spPr>
          <a:xfrm>
            <a:off x="10048320" y="2124000"/>
            <a:ext cx="1541880" cy="407520"/>
          </a:xfrm>
          <a:prstGeom prst="rect">
            <a:avLst/>
          </a:prstGeom>
          <a:solidFill>
            <a:srgbClr val="953FDA">
              <a:alpha val="5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Gather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9" name="Picture 23"/>
          <p:cNvPicPr/>
          <p:nvPr/>
        </p:nvPicPr>
        <p:blipFill>
          <a:blip r:embed="rId3"/>
          <a:stretch/>
        </p:blipFill>
        <p:spPr>
          <a:xfrm>
            <a:off x="2488680" y="2396520"/>
            <a:ext cx="1142640" cy="1142640"/>
          </a:xfrm>
          <a:prstGeom prst="rect">
            <a:avLst/>
          </a:prstGeom>
          <a:ln w="0">
            <a:noFill/>
          </a:ln>
        </p:spPr>
      </p:pic>
      <p:sp>
        <p:nvSpPr>
          <p:cNvPr id="220" name="TextBox 24"/>
          <p:cNvSpPr/>
          <p:nvPr/>
        </p:nvSpPr>
        <p:spPr>
          <a:xfrm>
            <a:off x="1570320" y="3579120"/>
            <a:ext cx="29790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dk1"/>
                </a:solidFill>
                <a:latin typeface="Calibri"/>
              </a:rPr>
              <a:t>Vendor-specific Configuration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Down Arrow 12"/>
          <p:cNvSpPr/>
          <p:nvPr/>
        </p:nvSpPr>
        <p:spPr>
          <a:xfrm rot="16200000">
            <a:off x="5013000" y="2791800"/>
            <a:ext cx="524520" cy="352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22" name="!!AS-C"/>
          <p:cNvPicPr/>
          <p:nvPr/>
        </p:nvPicPr>
        <p:blipFill>
          <a:blip r:embed="rId4"/>
          <a:stretch/>
        </p:blipFill>
        <p:spPr>
          <a:xfrm>
            <a:off x="7896600" y="2695680"/>
            <a:ext cx="407520" cy="407520"/>
          </a:xfrm>
          <a:prstGeom prst="rect">
            <a:avLst/>
          </a:prstGeom>
          <a:ln w="0">
            <a:noFill/>
          </a:ln>
        </p:spPr>
      </p:pic>
      <p:sp>
        <p:nvSpPr>
          <p:cNvPr id="223" name="!!AS-C-Lab"/>
          <p:cNvSpPr/>
          <p:nvPr/>
        </p:nvSpPr>
        <p:spPr>
          <a:xfrm>
            <a:off x="7771320" y="2759040"/>
            <a:ext cx="65844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C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4" name="!!AS-B"/>
          <p:cNvPicPr/>
          <p:nvPr/>
        </p:nvPicPr>
        <p:blipFill>
          <a:blip r:embed="rId4"/>
          <a:stretch/>
        </p:blipFill>
        <p:spPr>
          <a:xfrm>
            <a:off x="6008400" y="2718000"/>
            <a:ext cx="428040" cy="407520"/>
          </a:xfrm>
          <a:prstGeom prst="rect">
            <a:avLst/>
          </a:prstGeom>
          <a:ln w="0">
            <a:noFill/>
          </a:ln>
        </p:spPr>
      </p:pic>
      <p:sp>
        <p:nvSpPr>
          <p:cNvPr id="225" name="!!AS-B-Lab"/>
          <p:cNvSpPr/>
          <p:nvPr/>
        </p:nvSpPr>
        <p:spPr>
          <a:xfrm>
            <a:off x="5916600" y="2783880"/>
            <a:ext cx="6246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B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6" name="!!AS-D"/>
          <p:cNvPicPr/>
          <p:nvPr/>
        </p:nvPicPr>
        <p:blipFill>
          <a:blip r:embed="rId4"/>
          <a:stretch/>
        </p:blipFill>
        <p:spPr>
          <a:xfrm>
            <a:off x="8583120" y="2718000"/>
            <a:ext cx="428040" cy="407520"/>
          </a:xfrm>
          <a:prstGeom prst="rect">
            <a:avLst/>
          </a:prstGeom>
          <a:ln w="0">
            <a:noFill/>
          </a:ln>
        </p:spPr>
      </p:pic>
      <p:sp>
        <p:nvSpPr>
          <p:cNvPr id="227" name="!!AS-D-Lab"/>
          <p:cNvSpPr/>
          <p:nvPr/>
        </p:nvSpPr>
        <p:spPr>
          <a:xfrm>
            <a:off x="8434440" y="2797560"/>
            <a:ext cx="73404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D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8" name="!!AS-A"/>
          <p:cNvPicPr/>
          <p:nvPr/>
        </p:nvPicPr>
        <p:blipFill>
          <a:blip r:embed="rId5"/>
          <a:stretch/>
        </p:blipFill>
        <p:spPr>
          <a:xfrm>
            <a:off x="6827400" y="2692080"/>
            <a:ext cx="734040" cy="495360"/>
          </a:xfrm>
          <a:prstGeom prst="rect">
            <a:avLst/>
          </a:prstGeom>
          <a:ln w="0">
            <a:noFill/>
          </a:ln>
        </p:spPr>
      </p:pic>
      <p:sp>
        <p:nvSpPr>
          <p:cNvPr id="229" name="!!AS-A-Lab"/>
          <p:cNvSpPr/>
          <p:nvPr/>
        </p:nvSpPr>
        <p:spPr>
          <a:xfrm>
            <a:off x="6828480" y="2799000"/>
            <a:ext cx="7326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A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TextBox 32"/>
          <p:cNvSpPr/>
          <p:nvPr/>
        </p:nvSpPr>
        <p:spPr>
          <a:xfrm>
            <a:off x="6582960" y="3579120"/>
            <a:ext cx="17265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dk1"/>
                </a:solidFill>
                <a:latin typeface="Calibri"/>
              </a:rPr>
              <a:t>Agnostic Format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31" name="Group 14"/>
          <p:cNvGrpSpPr/>
          <p:nvPr/>
        </p:nvGrpSpPr>
        <p:grpSpPr>
          <a:xfrm>
            <a:off x="1230480" y="4093200"/>
            <a:ext cx="8443080" cy="605160"/>
            <a:chOff x="1230480" y="4093200"/>
            <a:chExt cx="8443080" cy="605160"/>
          </a:xfrm>
        </p:grpSpPr>
        <p:sp>
          <p:nvSpPr>
            <p:cNvPr id="232" name="CasellaDiTesto 8"/>
            <p:cNvSpPr/>
            <p:nvPr/>
          </p:nvSpPr>
          <p:spPr>
            <a:xfrm>
              <a:off x="1852560" y="4196160"/>
              <a:ext cx="7821000" cy="45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en-GB" sz="2400" b="0" strike="noStrike" spc="-1">
                  <a:solidFill>
                    <a:srgbClr val="4DA060"/>
                  </a:solidFill>
                  <a:latin typeface="Calibri"/>
                </a:rPr>
                <a:t>Exploit what Batfish does best: </a:t>
              </a:r>
              <a:r>
                <a:rPr lang="en-GB" sz="2400" b="1" strike="noStrike" spc="-1">
                  <a:solidFill>
                    <a:srgbClr val="4DA060"/>
                  </a:solidFill>
                  <a:latin typeface="Calibri"/>
                </a:rPr>
                <a:t>parsing vendor configurations</a:t>
              </a:r>
              <a:endParaRPr lang="it-IT" sz="2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233" name="Elemento grafico 67" descr="Lampadina con riempimento a tinta unita"/>
            <p:cNvPicPr/>
            <p:nvPr/>
          </p:nvPicPr>
          <p:blipFill>
            <a:blip r:embed="rId6"/>
            <a:stretch/>
          </p:blipFill>
          <p:spPr>
            <a:xfrm>
              <a:off x="1230480" y="4093200"/>
              <a:ext cx="622080" cy="6051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34" name="Down Arrow 12"/>
          <p:cNvSpPr/>
          <p:nvPr/>
        </p:nvSpPr>
        <p:spPr>
          <a:xfrm>
            <a:off x="5189760" y="4732920"/>
            <a:ext cx="524520" cy="352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5" name="Down Arrow 12"/>
          <p:cNvSpPr/>
          <p:nvPr/>
        </p:nvSpPr>
        <p:spPr>
          <a:xfrm>
            <a:off x="5189760" y="5744880"/>
            <a:ext cx="524520" cy="352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grpSp>
        <p:nvGrpSpPr>
          <p:cNvPr id="236" name="Group 13"/>
          <p:cNvGrpSpPr/>
          <p:nvPr/>
        </p:nvGrpSpPr>
        <p:grpSpPr>
          <a:xfrm>
            <a:off x="3294720" y="6082560"/>
            <a:ext cx="4294800" cy="624960"/>
            <a:chOff x="3294720" y="6082560"/>
            <a:chExt cx="4294800" cy="624960"/>
          </a:xfrm>
        </p:grpSpPr>
        <p:sp>
          <p:nvSpPr>
            <p:cNvPr id="237" name="TextBox 41"/>
            <p:cNvSpPr/>
            <p:nvPr/>
          </p:nvSpPr>
          <p:spPr>
            <a:xfrm>
              <a:off x="3939840" y="6189480"/>
              <a:ext cx="364968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GB" sz="2000" b="0" strike="noStrike" spc="-1">
                  <a:solidFill>
                    <a:schemeClr val="dk1"/>
                  </a:solidFill>
                  <a:latin typeface="Calibri"/>
                </a:rPr>
                <a:t>Enrich it with missing information</a:t>
              </a:r>
              <a:endParaRPr lang="it-IT" sz="20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238" name="Graphic 12" descr="Tree With Roots with solid fill"/>
            <p:cNvPicPr/>
            <p:nvPr/>
          </p:nvPicPr>
          <p:blipFill>
            <a:blip r:embed="rId7"/>
            <a:stretch/>
          </p:blipFill>
          <p:spPr>
            <a:xfrm>
              <a:off x="3294720" y="6082560"/>
              <a:ext cx="624960" cy="62496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239" name="Group 16"/>
          <p:cNvGrpSpPr/>
          <p:nvPr/>
        </p:nvGrpSpPr>
        <p:grpSpPr>
          <a:xfrm>
            <a:off x="3277440" y="5065200"/>
            <a:ext cx="4692600" cy="627840"/>
            <a:chOff x="3277440" y="5065200"/>
            <a:chExt cx="4692600" cy="627840"/>
          </a:xfrm>
        </p:grpSpPr>
        <p:sp>
          <p:nvSpPr>
            <p:cNvPr id="240" name="TextBox 40"/>
            <p:cNvSpPr/>
            <p:nvPr/>
          </p:nvSpPr>
          <p:spPr>
            <a:xfrm>
              <a:off x="3943800" y="5164200"/>
              <a:ext cx="402624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GB" sz="2000" b="0" strike="noStrike" spc="-1">
                  <a:solidFill>
                    <a:schemeClr val="dk1"/>
                  </a:solidFill>
                  <a:latin typeface="Calibri"/>
                </a:rPr>
                <a:t>Take Batfish’s output as a foundation </a:t>
              </a:r>
              <a:endParaRPr lang="it-IT" sz="20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241" name="Graphic 15" descr="Sprouting Seed with solid fill"/>
            <p:cNvPicPr/>
            <p:nvPr/>
          </p:nvPicPr>
          <p:blipFill>
            <a:blip r:embed="rId8"/>
            <a:stretch/>
          </p:blipFill>
          <p:spPr>
            <a:xfrm>
              <a:off x="3277440" y="5065200"/>
              <a:ext cx="627840" cy="627840"/>
            </a:xfrm>
            <a:prstGeom prst="rect">
              <a:avLst/>
            </a:prstGeom>
            <a:ln w="0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3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3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3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3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" dur="3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3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3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" dur="3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3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4" dur="3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5" dur="3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3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600120" y="298440"/>
            <a:ext cx="10990080" cy="568080"/>
          </a:xfrm>
          <a:prstGeom prst="rect">
            <a:avLst/>
          </a:prstGeom>
          <a:noFill/>
          <a:ln w="0">
            <a:noFill/>
          </a:ln>
        </p:spPr>
        <p:txBody>
          <a:bodyPr lIns="91440" tIns="108000" rIns="91440" bIns="45720" anchor="t">
            <a:noAutofit/>
          </a:bodyPr>
          <a:lstStyle/>
          <a:p>
            <a:pPr indent="0" defTabSz="914400">
              <a:lnSpc>
                <a:spcPct val="80000"/>
              </a:lnSpc>
              <a:buNone/>
            </a:pPr>
            <a:r>
              <a:rPr lang="en-US" sz="3600" b="1" strike="noStrike" spc="-1">
                <a:solidFill>
                  <a:schemeClr val="dk2"/>
                </a:solidFill>
                <a:latin typeface="Calibri"/>
              </a:rPr>
              <a:t>ROSE-T – Step-by-Step</a:t>
            </a:r>
            <a:endParaRPr lang="en-SE" sz="36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43" name="!!Step2"/>
          <p:cNvSpPr/>
          <p:nvPr/>
        </p:nvSpPr>
        <p:spPr>
          <a:xfrm>
            <a:off x="3756600" y="1274760"/>
            <a:ext cx="4678200" cy="602280"/>
          </a:xfrm>
          <a:prstGeom prst="rect">
            <a:avLst/>
          </a:prstGeom>
          <a:solidFill>
            <a:srgbClr val="E86A58"/>
          </a:solidFill>
          <a:ln>
            <a:solidFill>
              <a:srgbClr val="78001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Analyze</a:t>
            </a:r>
            <a:r>
              <a:rPr lang="en-SE" sz="1800" b="0" strike="noStrike" spc="-1">
                <a:solidFill>
                  <a:schemeClr val="lt1"/>
                </a:solidFill>
                <a:latin typeface="Calibri"/>
                <a:ea typeface="Roboto"/>
              </a:rPr>
              <a:t> the Configuration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GB" sz="1400" b="0" strike="noStrike" spc="-1">
                <a:solidFill>
                  <a:schemeClr val="lt1"/>
                </a:solidFill>
                <a:latin typeface="Calibri"/>
                <a:ea typeface="Roboto"/>
              </a:rPr>
              <a:t>Reconstruct the Neighbours Relationships</a:t>
            </a: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!!Step3"/>
          <p:cNvSpPr/>
          <p:nvPr/>
        </p:nvSpPr>
        <p:spPr>
          <a:xfrm>
            <a:off x="10048320" y="3777840"/>
            <a:ext cx="1541880" cy="397800"/>
          </a:xfrm>
          <a:prstGeom prst="rect">
            <a:avLst/>
          </a:prstGeom>
          <a:solidFill>
            <a:srgbClr val="FFBE00">
              <a:alpha val="50000"/>
            </a:srgbClr>
          </a:solidFill>
          <a:ln>
            <a:solidFill>
              <a:srgbClr val="A659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Emulate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!!Step4"/>
          <p:cNvSpPr/>
          <p:nvPr/>
        </p:nvSpPr>
        <p:spPr>
          <a:xfrm>
            <a:off x="10048320" y="4319280"/>
            <a:ext cx="1541880" cy="397800"/>
          </a:xfrm>
          <a:prstGeom prst="rect">
            <a:avLst/>
          </a:prstGeom>
          <a:solidFill>
            <a:srgbClr val="4DA060">
              <a:alpha val="50000"/>
            </a:srgbClr>
          </a:solidFill>
          <a:ln>
            <a:solidFill>
              <a:srgbClr val="0D4A2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Verify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!!Step5"/>
          <p:cNvSpPr/>
          <p:nvPr/>
        </p:nvSpPr>
        <p:spPr>
          <a:xfrm>
            <a:off x="10048320" y="2124000"/>
            <a:ext cx="1541880" cy="407520"/>
          </a:xfrm>
          <a:prstGeom prst="rect">
            <a:avLst/>
          </a:prstGeom>
          <a:solidFill>
            <a:srgbClr val="953FDA">
              <a:alpha val="5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Gather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!!Step1"/>
          <p:cNvSpPr/>
          <p:nvPr/>
        </p:nvSpPr>
        <p:spPr>
          <a:xfrm>
            <a:off x="10060920" y="2676240"/>
            <a:ext cx="1541880" cy="40752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solidFill>
              <a:srgbClr val="0047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Parse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8" name="!!AS-C"/>
          <p:cNvPicPr/>
          <p:nvPr/>
        </p:nvPicPr>
        <p:blipFill>
          <a:blip r:embed="rId3"/>
          <a:stretch/>
        </p:blipFill>
        <p:spPr>
          <a:xfrm>
            <a:off x="6431040" y="2592360"/>
            <a:ext cx="407520" cy="407520"/>
          </a:xfrm>
          <a:prstGeom prst="rect">
            <a:avLst/>
          </a:prstGeom>
          <a:ln w="0">
            <a:noFill/>
          </a:ln>
        </p:spPr>
      </p:pic>
      <p:pic>
        <p:nvPicPr>
          <p:cNvPr id="249" name="!!AS-B"/>
          <p:cNvPicPr/>
          <p:nvPr/>
        </p:nvPicPr>
        <p:blipFill>
          <a:blip r:embed="rId3"/>
          <a:stretch/>
        </p:blipFill>
        <p:spPr>
          <a:xfrm>
            <a:off x="4542840" y="2614680"/>
            <a:ext cx="428040" cy="407520"/>
          </a:xfrm>
          <a:prstGeom prst="rect">
            <a:avLst/>
          </a:prstGeom>
          <a:ln w="0">
            <a:noFill/>
          </a:ln>
        </p:spPr>
      </p:pic>
      <p:sp>
        <p:nvSpPr>
          <p:cNvPr id="250" name="!!AS-B-Lab"/>
          <p:cNvSpPr/>
          <p:nvPr/>
        </p:nvSpPr>
        <p:spPr>
          <a:xfrm>
            <a:off x="4451040" y="2680560"/>
            <a:ext cx="6246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B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!!AS-C-Lab"/>
          <p:cNvSpPr/>
          <p:nvPr/>
        </p:nvSpPr>
        <p:spPr>
          <a:xfrm>
            <a:off x="6305760" y="2655720"/>
            <a:ext cx="65844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C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2" name="!!AS-D"/>
          <p:cNvPicPr/>
          <p:nvPr/>
        </p:nvPicPr>
        <p:blipFill>
          <a:blip r:embed="rId3"/>
          <a:stretch/>
        </p:blipFill>
        <p:spPr>
          <a:xfrm>
            <a:off x="7117560" y="2614680"/>
            <a:ext cx="428040" cy="407520"/>
          </a:xfrm>
          <a:prstGeom prst="rect">
            <a:avLst/>
          </a:prstGeom>
          <a:ln w="0">
            <a:noFill/>
          </a:ln>
        </p:spPr>
      </p:pic>
      <p:sp>
        <p:nvSpPr>
          <p:cNvPr id="253" name="!!AS-D-Lab"/>
          <p:cNvSpPr/>
          <p:nvPr/>
        </p:nvSpPr>
        <p:spPr>
          <a:xfrm>
            <a:off x="6968880" y="2693880"/>
            <a:ext cx="73404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D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4" name="!!AS-A"/>
          <p:cNvPicPr/>
          <p:nvPr/>
        </p:nvPicPr>
        <p:blipFill>
          <a:blip r:embed="rId4"/>
          <a:stretch/>
        </p:blipFill>
        <p:spPr>
          <a:xfrm>
            <a:off x="5361840" y="2588400"/>
            <a:ext cx="734040" cy="495360"/>
          </a:xfrm>
          <a:prstGeom prst="rect">
            <a:avLst/>
          </a:prstGeom>
          <a:ln w="0">
            <a:noFill/>
          </a:ln>
        </p:spPr>
      </p:pic>
      <p:sp>
        <p:nvSpPr>
          <p:cNvPr id="255" name="!!AS-A-Lab"/>
          <p:cNvSpPr/>
          <p:nvPr/>
        </p:nvSpPr>
        <p:spPr>
          <a:xfrm>
            <a:off x="5362920" y="2695680"/>
            <a:ext cx="7326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A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TextBox 23"/>
          <p:cNvSpPr/>
          <p:nvPr/>
        </p:nvSpPr>
        <p:spPr>
          <a:xfrm>
            <a:off x="5117400" y="3285360"/>
            <a:ext cx="17265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dk1"/>
                </a:solidFill>
                <a:latin typeface="Calibri"/>
              </a:rPr>
              <a:t>Agnostic Format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9BCEA27-D431-44D7-B476-12C0D47FAA7C}" type="slidenum">
              <a:rPr/>
              <a:t>12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600120" y="298440"/>
            <a:ext cx="10990080" cy="568080"/>
          </a:xfrm>
          <a:prstGeom prst="rect">
            <a:avLst/>
          </a:prstGeom>
          <a:noFill/>
          <a:ln w="0">
            <a:noFill/>
          </a:ln>
        </p:spPr>
        <p:txBody>
          <a:bodyPr lIns="91440" tIns="108000" rIns="91440" bIns="45720" anchor="t">
            <a:noAutofit/>
          </a:bodyPr>
          <a:lstStyle/>
          <a:p>
            <a:pPr indent="0" defTabSz="914400">
              <a:lnSpc>
                <a:spcPct val="80000"/>
              </a:lnSpc>
              <a:buNone/>
            </a:pPr>
            <a:r>
              <a:rPr lang="en-US" sz="3600" b="1" strike="noStrike" spc="-1">
                <a:solidFill>
                  <a:schemeClr val="dk2"/>
                </a:solidFill>
                <a:latin typeface="Calibri"/>
              </a:rPr>
              <a:t>ROSE-T – Step-by-Step</a:t>
            </a:r>
            <a:endParaRPr lang="en-SE" sz="36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58" name="!!Step2"/>
          <p:cNvSpPr/>
          <p:nvPr/>
        </p:nvSpPr>
        <p:spPr>
          <a:xfrm>
            <a:off x="3756600" y="1274760"/>
            <a:ext cx="4678200" cy="602280"/>
          </a:xfrm>
          <a:prstGeom prst="rect">
            <a:avLst/>
          </a:prstGeom>
          <a:solidFill>
            <a:srgbClr val="E86A58"/>
          </a:solidFill>
          <a:ln>
            <a:solidFill>
              <a:srgbClr val="78001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Analyze</a:t>
            </a:r>
            <a:r>
              <a:rPr lang="en-SE" sz="1800" b="0" strike="noStrike" spc="-1">
                <a:solidFill>
                  <a:schemeClr val="lt1"/>
                </a:solidFill>
                <a:latin typeface="Calibri"/>
                <a:ea typeface="Roboto"/>
              </a:rPr>
              <a:t> the Configuration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GB" sz="1400" b="0" strike="noStrike" spc="-1">
                <a:solidFill>
                  <a:schemeClr val="lt1"/>
                </a:solidFill>
                <a:latin typeface="Calibri"/>
                <a:ea typeface="Roboto"/>
              </a:rPr>
              <a:t>Reconstruct the Neighbours Relationships</a:t>
            </a: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!!Step3"/>
          <p:cNvSpPr/>
          <p:nvPr/>
        </p:nvSpPr>
        <p:spPr>
          <a:xfrm>
            <a:off x="10048320" y="3777840"/>
            <a:ext cx="1541880" cy="397800"/>
          </a:xfrm>
          <a:prstGeom prst="rect">
            <a:avLst/>
          </a:prstGeom>
          <a:solidFill>
            <a:srgbClr val="FFBE00">
              <a:alpha val="50000"/>
            </a:srgbClr>
          </a:solidFill>
          <a:ln>
            <a:solidFill>
              <a:srgbClr val="A659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Emulate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!!Step4"/>
          <p:cNvSpPr/>
          <p:nvPr/>
        </p:nvSpPr>
        <p:spPr>
          <a:xfrm>
            <a:off x="10048320" y="4319280"/>
            <a:ext cx="1541880" cy="397800"/>
          </a:xfrm>
          <a:prstGeom prst="rect">
            <a:avLst/>
          </a:prstGeom>
          <a:solidFill>
            <a:srgbClr val="4DA060">
              <a:alpha val="50000"/>
            </a:srgbClr>
          </a:solidFill>
          <a:ln>
            <a:solidFill>
              <a:srgbClr val="0D4A2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Verify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!!Step5"/>
          <p:cNvSpPr/>
          <p:nvPr/>
        </p:nvSpPr>
        <p:spPr>
          <a:xfrm>
            <a:off x="10048320" y="2124000"/>
            <a:ext cx="1541880" cy="407520"/>
          </a:xfrm>
          <a:prstGeom prst="rect">
            <a:avLst/>
          </a:prstGeom>
          <a:solidFill>
            <a:srgbClr val="953FDA">
              <a:alpha val="5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Gather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!!Step1"/>
          <p:cNvSpPr/>
          <p:nvPr/>
        </p:nvSpPr>
        <p:spPr>
          <a:xfrm>
            <a:off x="10060920" y="2676240"/>
            <a:ext cx="1541880" cy="40752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solidFill>
              <a:srgbClr val="0047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Parse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3" name="!!AS-C"/>
          <p:cNvPicPr/>
          <p:nvPr/>
        </p:nvPicPr>
        <p:blipFill>
          <a:blip r:embed="rId3"/>
          <a:stretch/>
        </p:blipFill>
        <p:spPr>
          <a:xfrm>
            <a:off x="4476960" y="2617560"/>
            <a:ext cx="407520" cy="407520"/>
          </a:xfrm>
          <a:prstGeom prst="rect">
            <a:avLst/>
          </a:prstGeom>
          <a:ln w="0">
            <a:noFill/>
          </a:ln>
        </p:spPr>
      </p:pic>
      <p:pic>
        <p:nvPicPr>
          <p:cNvPr id="264" name="!!AS-B"/>
          <p:cNvPicPr/>
          <p:nvPr/>
        </p:nvPicPr>
        <p:blipFill>
          <a:blip r:embed="rId3"/>
          <a:stretch/>
        </p:blipFill>
        <p:spPr>
          <a:xfrm>
            <a:off x="2588400" y="2639880"/>
            <a:ext cx="428040" cy="407520"/>
          </a:xfrm>
          <a:prstGeom prst="rect">
            <a:avLst/>
          </a:prstGeom>
          <a:ln w="0">
            <a:noFill/>
          </a:ln>
        </p:spPr>
      </p:pic>
      <p:sp>
        <p:nvSpPr>
          <p:cNvPr id="265" name="!!AS-B-Lab"/>
          <p:cNvSpPr/>
          <p:nvPr/>
        </p:nvSpPr>
        <p:spPr>
          <a:xfrm>
            <a:off x="2496960" y="2705760"/>
            <a:ext cx="6246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B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!!AS-C-Lab"/>
          <p:cNvSpPr/>
          <p:nvPr/>
        </p:nvSpPr>
        <p:spPr>
          <a:xfrm>
            <a:off x="4351320" y="2680920"/>
            <a:ext cx="65844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C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7" name="!!AS-D"/>
          <p:cNvPicPr/>
          <p:nvPr/>
        </p:nvPicPr>
        <p:blipFill>
          <a:blip r:embed="rId3"/>
          <a:stretch/>
        </p:blipFill>
        <p:spPr>
          <a:xfrm>
            <a:off x="5163480" y="2639880"/>
            <a:ext cx="428040" cy="407520"/>
          </a:xfrm>
          <a:prstGeom prst="rect">
            <a:avLst/>
          </a:prstGeom>
          <a:ln w="0">
            <a:noFill/>
          </a:ln>
        </p:spPr>
      </p:pic>
      <p:sp>
        <p:nvSpPr>
          <p:cNvPr id="268" name="!!AS-D-Lab"/>
          <p:cNvSpPr/>
          <p:nvPr/>
        </p:nvSpPr>
        <p:spPr>
          <a:xfrm>
            <a:off x="5014800" y="2719440"/>
            <a:ext cx="73404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D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9" name="!!AS-A"/>
          <p:cNvPicPr/>
          <p:nvPr/>
        </p:nvPicPr>
        <p:blipFill>
          <a:blip r:embed="rId4"/>
          <a:stretch/>
        </p:blipFill>
        <p:spPr>
          <a:xfrm>
            <a:off x="3407400" y="2613960"/>
            <a:ext cx="734040" cy="495360"/>
          </a:xfrm>
          <a:prstGeom prst="rect">
            <a:avLst/>
          </a:prstGeom>
          <a:ln w="0">
            <a:noFill/>
          </a:ln>
        </p:spPr>
      </p:pic>
      <p:sp>
        <p:nvSpPr>
          <p:cNvPr id="270" name="!!AS-A-Lab"/>
          <p:cNvSpPr/>
          <p:nvPr/>
        </p:nvSpPr>
        <p:spPr>
          <a:xfrm>
            <a:off x="3408840" y="2720880"/>
            <a:ext cx="7326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A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TextBox 23"/>
          <p:cNvSpPr/>
          <p:nvPr/>
        </p:nvSpPr>
        <p:spPr>
          <a:xfrm>
            <a:off x="3162960" y="3310560"/>
            <a:ext cx="17265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dk1"/>
                </a:solidFill>
                <a:latin typeface="Calibri"/>
              </a:rPr>
              <a:t>Agnostic Format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72" name="Group 26"/>
          <p:cNvGrpSpPr/>
          <p:nvPr/>
        </p:nvGrpSpPr>
        <p:grpSpPr>
          <a:xfrm>
            <a:off x="2413440" y="3717000"/>
            <a:ext cx="3382560" cy="531000"/>
            <a:chOff x="2413440" y="3717000"/>
            <a:chExt cx="3382560" cy="531000"/>
          </a:xfrm>
        </p:grpSpPr>
        <p:pic>
          <p:nvPicPr>
            <p:cNvPr id="273" name="Elemento grafico 21" descr="Badge Punto interrogativo con riempimento a tinta unita"/>
            <p:cNvPicPr/>
            <p:nvPr/>
          </p:nvPicPr>
          <p:blipFill>
            <a:blip r:embed="rId5"/>
            <a:stretch/>
          </p:blipFill>
          <p:spPr>
            <a:xfrm>
              <a:off x="2413440" y="3717000"/>
              <a:ext cx="531000" cy="5310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74" name="TextBox 25"/>
            <p:cNvSpPr/>
            <p:nvPr/>
          </p:nvSpPr>
          <p:spPr>
            <a:xfrm>
              <a:off x="2962080" y="3811320"/>
              <a:ext cx="283392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it-IT" sz="1600" b="0" strike="noStrike" spc="-1">
                  <a:solidFill>
                    <a:schemeClr val="dk1"/>
                  </a:solidFill>
                  <a:latin typeface="Calibri"/>
                  <a:ea typeface="Roboto"/>
                </a:rPr>
                <a:t>What are their relationships?</a:t>
              </a:r>
              <a:endParaRPr lang="it-IT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75" name="TextBox 29"/>
          <p:cNvSpPr/>
          <p:nvPr/>
        </p:nvSpPr>
        <p:spPr>
          <a:xfrm>
            <a:off x="6864480" y="3253320"/>
            <a:ext cx="115200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2000" b="1" strike="noStrike" spc="-1">
                <a:solidFill>
                  <a:schemeClr val="dk1"/>
                </a:solidFill>
                <a:latin typeface="Calibri"/>
              </a:rPr>
              <a:t>IRR Entry</a:t>
            </a:r>
            <a:endParaRPr lang="it-IT" sz="20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GB" sz="1600" b="0" strike="noStrike" spc="-1">
                <a:solidFill>
                  <a:schemeClr val="dk1"/>
                </a:solidFill>
                <a:latin typeface="Calibri"/>
              </a:rPr>
              <a:t>RPSLng</a:t>
            </a: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6" name="Graphic 30" descr="CheckList with solid fill"/>
          <p:cNvPicPr/>
          <p:nvPr/>
        </p:nvPicPr>
        <p:blipFill>
          <a:blip r:embed="rId6"/>
          <a:stretch/>
        </p:blipFill>
        <p:spPr>
          <a:xfrm>
            <a:off x="7074720" y="2502000"/>
            <a:ext cx="732240" cy="732240"/>
          </a:xfrm>
          <a:prstGeom prst="rect">
            <a:avLst/>
          </a:prstGeom>
          <a:ln w="0">
            <a:noFill/>
          </a:ln>
        </p:spPr>
      </p:pic>
      <p:sp>
        <p:nvSpPr>
          <p:cNvPr id="277" name="Down Arrow 12"/>
          <p:cNvSpPr/>
          <p:nvPr/>
        </p:nvSpPr>
        <p:spPr>
          <a:xfrm rot="5400000">
            <a:off x="6071040" y="2820600"/>
            <a:ext cx="524520" cy="352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A7FA107-65B2-492D-A27E-9FE50B864491}" type="slidenum">
              <a:rPr/>
              <a:t>13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3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3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3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3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3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3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3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" dur="3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3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4" dur="3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5" dur="3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3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600120" y="298440"/>
            <a:ext cx="10990080" cy="568080"/>
          </a:xfrm>
          <a:prstGeom prst="rect">
            <a:avLst/>
          </a:prstGeom>
          <a:noFill/>
          <a:ln w="0">
            <a:noFill/>
          </a:ln>
        </p:spPr>
        <p:txBody>
          <a:bodyPr lIns="91440" tIns="108000" rIns="91440" bIns="45720" anchor="t">
            <a:noAutofit/>
          </a:bodyPr>
          <a:lstStyle/>
          <a:p>
            <a:pPr indent="0" defTabSz="914400">
              <a:lnSpc>
                <a:spcPct val="80000"/>
              </a:lnSpc>
              <a:buNone/>
            </a:pPr>
            <a:r>
              <a:rPr lang="en-US" sz="3600" b="1" strike="noStrike" spc="-1">
                <a:solidFill>
                  <a:schemeClr val="dk2"/>
                </a:solidFill>
                <a:latin typeface="Calibri"/>
              </a:rPr>
              <a:t>ROSE-T – Step-by-Step</a:t>
            </a:r>
            <a:endParaRPr lang="en-SE" sz="36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9" name="!!Step2"/>
          <p:cNvSpPr/>
          <p:nvPr/>
        </p:nvSpPr>
        <p:spPr>
          <a:xfrm>
            <a:off x="3756600" y="1274760"/>
            <a:ext cx="4678200" cy="602280"/>
          </a:xfrm>
          <a:prstGeom prst="rect">
            <a:avLst/>
          </a:prstGeom>
          <a:solidFill>
            <a:srgbClr val="E86A58"/>
          </a:solidFill>
          <a:ln>
            <a:solidFill>
              <a:srgbClr val="78001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Analyze</a:t>
            </a:r>
            <a:r>
              <a:rPr lang="en-SE" sz="1800" b="0" strike="noStrike" spc="-1">
                <a:solidFill>
                  <a:schemeClr val="lt1"/>
                </a:solidFill>
                <a:latin typeface="Calibri"/>
                <a:ea typeface="Roboto"/>
              </a:rPr>
              <a:t> the Configuration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GB" sz="1400" b="0" strike="noStrike" spc="-1">
                <a:solidFill>
                  <a:schemeClr val="lt1"/>
                </a:solidFill>
                <a:latin typeface="Calibri"/>
                <a:ea typeface="Roboto"/>
              </a:rPr>
              <a:t>Reconstruct the Neighbours Relationships</a:t>
            </a: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!!Step3"/>
          <p:cNvSpPr/>
          <p:nvPr/>
        </p:nvSpPr>
        <p:spPr>
          <a:xfrm>
            <a:off x="10048320" y="3777840"/>
            <a:ext cx="1541880" cy="397800"/>
          </a:xfrm>
          <a:prstGeom prst="rect">
            <a:avLst/>
          </a:prstGeom>
          <a:solidFill>
            <a:srgbClr val="FFBE00">
              <a:alpha val="50000"/>
            </a:srgbClr>
          </a:solidFill>
          <a:ln>
            <a:solidFill>
              <a:srgbClr val="A659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Emulate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!!Step4"/>
          <p:cNvSpPr/>
          <p:nvPr/>
        </p:nvSpPr>
        <p:spPr>
          <a:xfrm>
            <a:off x="10048320" y="4319280"/>
            <a:ext cx="1541880" cy="397800"/>
          </a:xfrm>
          <a:prstGeom prst="rect">
            <a:avLst/>
          </a:prstGeom>
          <a:solidFill>
            <a:srgbClr val="4DA060">
              <a:alpha val="50000"/>
            </a:srgbClr>
          </a:solidFill>
          <a:ln>
            <a:solidFill>
              <a:srgbClr val="0D4A2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Verify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!!Step5"/>
          <p:cNvSpPr/>
          <p:nvPr/>
        </p:nvSpPr>
        <p:spPr>
          <a:xfrm>
            <a:off x="10048320" y="2124000"/>
            <a:ext cx="1541880" cy="407520"/>
          </a:xfrm>
          <a:prstGeom prst="rect">
            <a:avLst/>
          </a:prstGeom>
          <a:solidFill>
            <a:srgbClr val="953FDA">
              <a:alpha val="5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Gather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!!Step1"/>
          <p:cNvSpPr/>
          <p:nvPr/>
        </p:nvSpPr>
        <p:spPr>
          <a:xfrm>
            <a:off x="10060920" y="2676240"/>
            <a:ext cx="1541880" cy="40752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solidFill>
              <a:srgbClr val="0047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Parse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TextBox 23"/>
          <p:cNvSpPr/>
          <p:nvPr/>
        </p:nvSpPr>
        <p:spPr>
          <a:xfrm>
            <a:off x="2582640" y="4113360"/>
            <a:ext cx="29242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dk1"/>
                </a:solidFill>
                <a:latin typeface="Calibri"/>
              </a:rPr>
              <a:t>Intermediate Representation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TextBox 3"/>
          <p:cNvSpPr/>
          <p:nvPr/>
        </p:nvSpPr>
        <p:spPr>
          <a:xfrm>
            <a:off x="6868080" y="3253320"/>
            <a:ext cx="115200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2000" b="1" strike="noStrike" spc="-1">
                <a:solidFill>
                  <a:schemeClr val="dk1"/>
                </a:solidFill>
                <a:latin typeface="Calibri"/>
              </a:rPr>
              <a:t>IRR Entry</a:t>
            </a:r>
            <a:endParaRPr lang="it-IT" sz="20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GB" sz="1600" b="0" strike="noStrike" spc="-1">
                <a:solidFill>
                  <a:schemeClr val="dk1"/>
                </a:solidFill>
                <a:latin typeface="Calibri"/>
              </a:rPr>
              <a:t>RPSLng</a:t>
            </a: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6" name="Graphic 4" descr="CheckList with solid fill"/>
          <p:cNvPicPr/>
          <p:nvPr/>
        </p:nvPicPr>
        <p:blipFill>
          <a:blip r:embed="rId3"/>
          <a:stretch/>
        </p:blipFill>
        <p:spPr>
          <a:xfrm>
            <a:off x="7078320" y="2502000"/>
            <a:ext cx="732240" cy="732240"/>
          </a:xfrm>
          <a:prstGeom prst="rect">
            <a:avLst/>
          </a:prstGeom>
          <a:ln w="0">
            <a:noFill/>
          </a:ln>
        </p:spPr>
      </p:pic>
      <p:sp>
        <p:nvSpPr>
          <p:cNvPr id="287" name="Down Arrow 12"/>
          <p:cNvSpPr/>
          <p:nvPr/>
        </p:nvSpPr>
        <p:spPr>
          <a:xfrm rot="5400000">
            <a:off x="6074640" y="2820600"/>
            <a:ext cx="524520" cy="352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88" name="!!A-D"/>
          <p:cNvSpPr/>
          <p:nvPr/>
        </p:nvSpPr>
        <p:spPr>
          <a:xfrm flipH="1">
            <a:off x="3897360" y="3132360"/>
            <a:ext cx="218520" cy="49572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89" name="!!A-B"/>
          <p:cNvSpPr/>
          <p:nvPr/>
        </p:nvSpPr>
        <p:spPr>
          <a:xfrm>
            <a:off x="3853440" y="2634480"/>
            <a:ext cx="200160" cy="28584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90" name="!!A-C"/>
          <p:cNvSpPr/>
          <p:nvPr/>
        </p:nvSpPr>
        <p:spPr>
          <a:xfrm flipH="1">
            <a:off x="4338360" y="2634480"/>
            <a:ext cx="225720" cy="28584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91" name="!!AS-C"/>
          <p:cNvPicPr/>
          <p:nvPr/>
        </p:nvPicPr>
        <p:blipFill>
          <a:blip r:embed="rId4"/>
          <a:stretch/>
        </p:blipFill>
        <p:spPr>
          <a:xfrm>
            <a:off x="4387320" y="2317680"/>
            <a:ext cx="407520" cy="407520"/>
          </a:xfrm>
          <a:prstGeom prst="rect">
            <a:avLst/>
          </a:prstGeom>
          <a:ln w="0">
            <a:noFill/>
          </a:ln>
        </p:spPr>
      </p:pic>
      <p:pic>
        <p:nvPicPr>
          <p:cNvPr id="292" name="!!AS-B"/>
          <p:cNvPicPr/>
          <p:nvPr/>
        </p:nvPicPr>
        <p:blipFill>
          <a:blip r:embed="rId4"/>
          <a:stretch/>
        </p:blipFill>
        <p:spPr>
          <a:xfrm>
            <a:off x="3568680" y="2317680"/>
            <a:ext cx="428040" cy="407520"/>
          </a:xfrm>
          <a:prstGeom prst="rect">
            <a:avLst/>
          </a:prstGeom>
          <a:ln w="0">
            <a:noFill/>
          </a:ln>
        </p:spPr>
      </p:pic>
      <p:sp>
        <p:nvSpPr>
          <p:cNvPr id="293" name="!!AS-B-Lab"/>
          <p:cNvSpPr/>
          <p:nvPr/>
        </p:nvSpPr>
        <p:spPr>
          <a:xfrm>
            <a:off x="3477240" y="2383560"/>
            <a:ext cx="6246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B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!!AS-C-Lab"/>
          <p:cNvSpPr/>
          <p:nvPr/>
        </p:nvSpPr>
        <p:spPr>
          <a:xfrm>
            <a:off x="4261680" y="2381400"/>
            <a:ext cx="65844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C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5" name="!!AS-D"/>
          <p:cNvPicPr/>
          <p:nvPr/>
        </p:nvPicPr>
        <p:blipFill>
          <a:blip r:embed="rId4"/>
          <a:stretch/>
        </p:blipFill>
        <p:spPr>
          <a:xfrm>
            <a:off x="3616920" y="3602160"/>
            <a:ext cx="428040" cy="407520"/>
          </a:xfrm>
          <a:prstGeom prst="rect">
            <a:avLst/>
          </a:prstGeom>
          <a:ln w="0">
            <a:noFill/>
          </a:ln>
        </p:spPr>
      </p:pic>
      <p:sp>
        <p:nvSpPr>
          <p:cNvPr id="296" name="!!AS-D-Lab"/>
          <p:cNvSpPr/>
          <p:nvPr/>
        </p:nvSpPr>
        <p:spPr>
          <a:xfrm>
            <a:off x="3468240" y="3681360"/>
            <a:ext cx="73404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D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7" name="!!AS-A"/>
          <p:cNvPicPr/>
          <p:nvPr/>
        </p:nvPicPr>
        <p:blipFill>
          <a:blip r:embed="rId5"/>
          <a:stretch/>
        </p:blipFill>
        <p:spPr>
          <a:xfrm>
            <a:off x="3763080" y="2826720"/>
            <a:ext cx="734040" cy="495360"/>
          </a:xfrm>
          <a:prstGeom prst="rect">
            <a:avLst/>
          </a:prstGeom>
          <a:ln w="0">
            <a:noFill/>
          </a:ln>
        </p:spPr>
      </p:pic>
      <p:sp>
        <p:nvSpPr>
          <p:cNvPr id="298" name="!!AS-A-Lab"/>
          <p:cNvSpPr/>
          <p:nvPr/>
        </p:nvSpPr>
        <p:spPr>
          <a:xfrm>
            <a:off x="3764520" y="2933640"/>
            <a:ext cx="7326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A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0C57608-B6EB-45EE-821F-2F930B1D8F49}" type="slidenum">
              <a:rPr/>
              <a:t>14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600120" y="298440"/>
            <a:ext cx="10990080" cy="568080"/>
          </a:xfrm>
          <a:prstGeom prst="rect">
            <a:avLst/>
          </a:prstGeom>
          <a:noFill/>
          <a:ln w="0">
            <a:noFill/>
          </a:ln>
        </p:spPr>
        <p:txBody>
          <a:bodyPr lIns="91440" tIns="108000" rIns="91440" bIns="45720" anchor="t">
            <a:noAutofit/>
          </a:bodyPr>
          <a:lstStyle/>
          <a:p>
            <a:pPr indent="0" defTabSz="914400">
              <a:lnSpc>
                <a:spcPct val="80000"/>
              </a:lnSpc>
              <a:buNone/>
            </a:pPr>
            <a:r>
              <a:rPr lang="en-US" sz="3600" b="1" strike="noStrike" spc="-1">
                <a:solidFill>
                  <a:schemeClr val="dk2"/>
                </a:solidFill>
                <a:latin typeface="Calibri"/>
              </a:rPr>
              <a:t>ROSE-T – Step-by-Step</a:t>
            </a:r>
            <a:endParaRPr lang="en-SE" sz="36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00" name="!!Step2"/>
          <p:cNvSpPr/>
          <p:nvPr/>
        </p:nvSpPr>
        <p:spPr>
          <a:xfrm>
            <a:off x="3756600" y="1274760"/>
            <a:ext cx="4678200" cy="602280"/>
          </a:xfrm>
          <a:prstGeom prst="rect">
            <a:avLst/>
          </a:prstGeom>
          <a:solidFill>
            <a:srgbClr val="E86A58"/>
          </a:solidFill>
          <a:ln>
            <a:solidFill>
              <a:srgbClr val="78001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Analyze</a:t>
            </a:r>
            <a:r>
              <a:rPr lang="en-SE" sz="1800" b="0" strike="noStrike" spc="-1">
                <a:solidFill>
                  <a:schemeClr val="lt1"/>
                </a:solidFill>
                <a:latin typeface="Calibri"/>
                <a:ea typeface="Roboto"/>
              </a:rPr>
              <a:t> the Configuration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GB" sz="1400" b="0" strike="noStrike" spc="-1">
                <a:solidFill>
                  <a:schemeClr val="lt1"/>
                </a:solidFill>
                <a:latin typeface="Calibri"/>
                <a:ea typeface="Roboto"/>
              </a:rPr>
              <a:t>Reconstruct the Neighbours Relationships</a:t>
            </a: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!!Step3"/>
          <p:cNvSpPr/>
          <p:nvPr/>
        </p:nvSpPr>
        <p:spPr>
          <a:xfrm>
            <a:off x="10048320" y="3777840"/>
            <a:ext cx="1541880" cy="397800"/>
          </a:xfrm>
          <a:prstGeom prst="rect">
            <a:avLst/>
          </a:prstGeom>
          <a:solidFill>
            <a:srgbClr val="FFBE00">
              <a:alpha val="50000"/>
            </a:srgbClr>
          </a:solidFill>
          <a:ln>
            <a:solidFill>
              <a:srgbClr val="A659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Emulate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2" name="!!Step4"/>
          <p:cNvSpPr/>
          <p:nvPr/>
        </p:nvSpPr>
        <p:spPr>
          <a:xfrm>
            <a:off x="10048320" y="4319280"/>
            <a:ext cx="1541880" cy="397800"/>
          </a:xfrm>
          <a:prstGeom prst="rect">
            <a:avLst/>
          </a:prstGeom>
          <a:solidFill>
            <a:srgbClr val="4DA060">
              <a:alpha val="50000"/>
            </a:srgbClr>
          </a:solidFill>
          <a:ln>
            <a:solidFill>
              <a:srgbClr val="0D4A2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Verify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!!Step5"/>
          <p:cNvSpPr/>
          <p:nvPr/>
        </p:nvSpPr>
        <p:spPr>
          <a:xfrm>
            <a:off x="10048320" y="2124000"/>
            <a:ext cx="1541880" cy="407520"/>
          </a:xfrm>
          <a:prstGeom prst="rect">
            <a:avLst/>
          </a:prstGeom>
          <a:solidFill>
            <a:srgbClr val="953FDA">
              <a:alpha val="5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Gather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!!Step1"/>
          <p:cNvSpPr/>
          <p:nvPr/>
        </p:nvSpPr>
        <p:spPr>
          <a:xfrm>
            <a:off x="10060920" y="2676240"/>
            <a:ext cx="1541880" cy="40752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solidFill>
              <a:srgbClr val="0047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Parse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TextBox 23"/>
          <p:cNvSpPr/>
          <p:nvPr/>
        </p:nvSpPr>
        <p:spPr>
          <a:xfrm>
            <a:off x="2579040" y="4829400"/>
            <a:ext cx="29242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dk1"/>
                </a:solidFill>
                <a:latin typeface="Calibri"/>
              </a:rPr>
              <a:t>Intermediate Representation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TextBox 3"/>
          <p:cNvSpPr/>
          <p:nvPr/>
        </p:nvSpPr>
        <p:spPr>
          <a:xfrm>
            <a:off x="6864480" y="3445200"/>
            <a:ext cx="115200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2000" b="1" strike="noStrike" spc="-1">
                <a:solidFill>
                  <a:schemeClr val="dk1"/>
                </a:solidFill>
                <a:latin typeface="Calibri"/>
              </a:rPr>
              <a:t>IRR Entry</a:t>
            </a:r>
            <a:endParaRPr lang="it-IT" sz="20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GB" sz="1600" b="0" strike="noStrike" spc="-1">
                <a:solidFill>
                  <a:schemeClr val="dk1"/>
                </a:solidFill>
                <a:latin typeface="Calibri"/>
              </a:rPr>
              <a:t>RPSLng</a:t>
            </a: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7" name="Graphic 4" descr="CheckList with solid fill"/>
          <p:cNvPicPr/>
          <p:nvPr/>
        </p:nvPicPr>
        <p:blipFill>
          <a:blip r:embed="rId3"/>
          <a:stretch/>
        </p:blipFill>
        <p:spPr>
          <a:xfrm>
            <a:off x="7074720" y="2693880"/>
            <a:ext cx="732240" cy="732240"/>
          </a:xfrm>
          <a:prstGeom prst="rect">
            <a:avLst/>
          </a:prstGeom>
          <a:ln w="0">
            <a:noFill/>
          </a:ln>
        </p:spPr>
      </p:pic>
      <p:sp>
        <p:nvSpPr>
          <p:cNvPr id="308" name="Down Arrow 12"/>
          <p:cNvSpPr/>
          <p:nvPr/>
        </p:nvSpPr>
        <p:spPr>
          <a:xfrm rot="5400000">
            <a:off x="6071040" y="3012480"/>
            <a:ext cx="524520" cy="352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09" name="!!A-D"/>
          <p:cNvSpPr/>
          <p:nvPr/>
        </p:nvSpPr>
        <p:spPr>
          <a:xfrm flipH="1">
            <a:off x="3893760" y="3848400"/>
            <a:ext cx="218520" cy="49572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0" name="!!A-B"/>
          <p:cNvSpPr/>
          <p:nvPr/>
        </p:nvSpPr>
        <p:spPr>
          <a:xfrm>
            <a:off x="3850200" y="3350520"/>
            <a:ext cx="199800" cy="28584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1" name="!!A-C"/>
          <p:cNvSpPr/>
          <p:nvPr/>
        </p:nvSpPr>
        <p:spPr>
          <a:xfrm flipH="1">
            <a:off x="4335120" y="3350520"/>
            <a:ext cx="225360" cy="28584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2" name="!!B-Internet"/>
          <p:cNvSpPr/>
          <p:nvPr/>
        </p:nvSpPr>
        <p:spPr>
          <a:xfrm flipH="1">
            <a:off x="3801960" y="2693880"/>
            <a:ext cx="407880" cy="41040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3" name="!!C-Internet"/>
          <p:cNvSpPr/>
          <p:nvPr/>
        </p:nvSpPr>
        <p:spPr>
          <a:xfrm>
            <a:off x="4447080" y="2674440"/>
            <a:ext cx="155520" cy="43884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314" name="!!AS-C"/>
          <p:cNvPicPr/>
          <p:nvPr/>
        </p:nvPicPr>
        <p:blipFill>
          <a:blip r:embed="rId4"/>
          <a:stretch/>
        </p:blipFill>
        <p:spPr>
          <a:xfrm>
            <a:off x="4383720" y="3033720"/>
            <a:ext cx="407520" cy="407520"/>
          </a:xfrm>
          <a:prstGeom prst="rect">
            <a:avLst/>
          </a:prstGeom>
          <a:ln w="0">
            <a:noFill/>
          </a:ln>
        </p:spPr>
      </p:pic>
      <p:pic>
        <p:nvPicPr>
          <p:cNvPr id="315" name="!!AS-B"/>
          <p:cNvPicPr/>
          <p:nvPr/>
        </p:nvPicPr>
        <p:blipFill>
          <a:blip r:embed="rId4"/>
          <a:stretch/>
        </p:blipFill>
        <p:spPr>
          <a:xfrm>
            <a:off x="3565080" y="3033720"/>
            <a:ext cx="428040" cy="407520"/>
          </a:xfrm>
          <a:prstGeom prst="rect">
            <a:avLst/>
          </a:prstGeom>
          <a:ln w="0">
            <a:noFill/>
          </a:ln>
        </p:spPr>
      </p:pic>
      <p:sp>
        <p:nvSpPr>
          <p:cNvPr id="316" name="!!AS-B-Lab"/>
          <p:cNvSpPr/>
          <p:nvPr/>
        </p:nvSpPr>
        <p:spPr>
          <a:xfrm>
            <a:off x="3473640" y="3099600"/>
            <a:ext cx="6246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B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!!AS-C-Lab"/>
          <p:cNvSpPr/>
          <p:nvPr/>
        </p:nvSpPr>
        <p:spPr>
          <a:xfrm>
            <a:off x="4258080" y="3097080"/>
            <a:ext cx="65844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C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8" name="!!AS-D"/>
          <p:cNvPicPr/>
          <p:nvPr/>
        </p:nvPicPr>
        <p:blipFill>
          <a:blip r:embed="rId4"/>
          <a:stretch/>
        </p:blipFill>
        <p:spPr>
          <a:xfrm>
            <a:off x="3613320" y="4318200"/>
            <a:ext cx="428040" cy="407520"/>
          </a:xfrm>
          <a:prstGeom prst="rect">
            <a:avLst/>
          </a:prstGeom>
          <a:ln w="0">
            <a:noFill/>
          </a:ln>
        </p:spPr>
      </p:pic>
      <p:sp>
        <p:nvSpPr>
          <p:cNvPr id="319" name="!!AS-D-Lab"/>
          <p:cNvSpPr/>
          <p:nvPr/>
        </p:nvSpPr>
        <p:spPr>
          <a:xfrm>
            <a:off x="3464640" y="4397400"/>
            <a:ext cx="73404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D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0" name="!!AS-A"/>
          <p:cNvPicPr/>
          <p:nvPr/>
        </p:nvPicPr>
        <p:blipFill>
          <a:blip r:embed="rId5"/>
          <a:stretch/>
        </p:blipFill>
        <p:spPr>
          <a:xfrm>
            <a:off x="3759480" y="3542760"/>
            <a:ext cx="734040" cy="495360"/>
          </a:xfrm>
          <a:prstGeom prst="rect">
            <a:avLst/>
          </a:prstGeom>
          <a:ln w="0">
            <a:noFill/>
          </a:ln>
        </p:spPr>
      </p:pic>
      <p:sp>
        <p:nvSpPr>
          <p:cNvPr id="321" name="!!AS-A-Lab"/>
          <p:cNvSpPr/>
          <p:nvPr/>
        </p:nvSpPr>
        <p:spPr>
          <a:xfrm>
            <a:off x="3760920" y="3649680"/>
            <a:ext cx="7326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A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2" name="!!AS-Internet-Lab"/>
          <p:cNvPicPr/>
          <p:nvPr/>
        </p:nvPicPr>
        <p:blipFill>
          <a:blip r:embed="rId4"/>
          <a:stretch/>
        </p:blipFill>
        <p:spPr>
          <a:xfrm>
            <a:off x="3827520" y="2268720"/>
            <a:ext cx="956160" cy="620280"/>
          </a:xfrm>
          <a:prstGeom prst="rect">
            <a:avLst/>
          </a:prstGeom>
          <a:ln w="0">
            <a:noFill/>
          </a:ln>
        </p:spPr>
      </p:pic>
      <p:sp>
        <p:nvSpPr>
          <p:cNvPr id="323" name="!!AS-Internet"/>
          <p:cNvSpPr/>
          <p:nvPr/>
        </p:nvSpPr>
        <p:spPr>
          <a:xfrm>
            <a:off x="3835080" y="2441160"/>
            <a:ext cx="95616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«Internet»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4" name="TextBox 19"/>
          <p:cNvSpPr/>
          <p:nvPr/>
        </p:nvSpPr>
        <p:spPr>
          <a:xfrm>
            <a:off x="428400" y="2307960"/>
            <a:ext cx="2060640" cy="516600"/>
          </a:xfrm>
          <a:prstGeom prst="rect">
            <a:avLst/>
          </a:prstGeom>
          <a:noFill/>
          <a:ln w="22225">
            <a:solidFill>
              <a:srgbClr val="339C9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400" b="0" strike="noStrike" spc="-1">
                <a:solidFill>
                  <a:schemeClr val="dk1"/>
                </a:solidFill>
                <a:latin typeface="Calibri"/>
              </a:rPr>
              <a:t>Dummy OTT connected to all providers</a:t>
            </a: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325" name="Straight Arrow Connector 24"/>
          <p:cNvCxnSpPr>
            <a:stCxn id="324" idx="3"/>
            <a:endCxn id="323" idx="1"/>
          </p:cNvCxnSpPr>
          <p:nvPr/>
        </p:nvCxnSpPr>
        <p:spPr>
          <a:xfrm>
            <a:off x="2489040" y="2566080"/>
            <a:ext cx="1346400" cy="11520"/>
          </a:xfrm>
          <a:prstGeom prst="straightConnector1">
            <a:avLst/>
          </a:prstGeom>
          <a:ln w="22225">
            <a:solidFill>
              <a:srgbClr val="339C9C"/>
            </a:solidFill>
            <a:tailEnd type="stealth" w="lg" len="lg"/>
          </a:ln>
        </p:spPr>
      </p:cxn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3F04E7F-F559-4A24-A058-C5F4BC60EBE3}" type="slidenum">
              <a:rPr/>
              <a:t>15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600120" y="298440"/>
            <a:ext cx="10990080" cy="568080"/>
          </a:xfrm>
          <a:prstGeom prst="rect">
            <a:avLst/>
          </a:prstGeom>
          <a:noFill/>
          <a:ln w="0">
            <a:noFill/>
          </a:ln>
        </p:spPr>
        <p:txBody>
          <a:bodyPr lIns="91440" tIns="108000" rIns="91440" bIns="45720" anchor="t">
            <a:noAutofit/>
          </a:bodyPr>
          <a:lstStyle/>
          <a:p>
            <a:pPr indent="0" defTabSz="914400">
              <a:lnSpc>
                <a:spcPct val="80000"/>
              </a:lnSpc>
              <a:buNone/>
            </a:pPr>
            <a:r>
              <a:rPr lang="en-US" sz="3600" b="1" strike="noStrike" spc="-1">
                <a:solidFill>
                  <a:schemeClr val="dk2"/>
                </a:solidFill>
                <a:latin typeface="Calibri"/>
              </a:rPr>
              <a:t>ROSE-T – Step-by-Step</a:t>
            </a:r>
            <a:endParaRPr lang="en-SE" sz="36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27" name="!!Step2"/>
          <p:cNvSpPr/>
          <p:nvPr/>
        </p:nvSpPr>
        <p:spPr>
          <a:xfrm>
            <a:off x="3756600" y="1274760"/>
            <a:ext cx="4678200" cy="602280"/>
          </a:xfrm>
          <a:prstGeom prst="rect">
            <a:avLst/>
          </a:prstGeom>
          <a:solidFill>
            <a:srgbClr val="E86A58"/>
          </a:solidFill>
          <a:ln>
            <a:solidFill>
              <a:srgbClr val="78001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Analyze</a:t>
            </a:r>
            <a:r>
              <a:rPr lang="en-SE" sz="1800" b="0" strike="noStrike" spc="-1">
                <a:solidFill>
                  <a:schemeClr val="lt1"/>
                </a:solidFill>
                <a:latin typeface="Calibri"/>
                <a:ea typeface="Roboto"/>
              </a:rPr>
              <a:t> the Configuration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GB" sz="1400" b="0" strike="noStrike" spc="-1">
                <a:solidFill>
                  <a:schemeClr val="lt1"/>
                </a:solidFill>
                <a:latin typeface="Calibri"/>
                <a:ea typeface="Roboto"/>
              </a:rPr>
              <a:t>Reconstruct the Neighbours Relationships</a:t>
            </a: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!!Step3"/>
          <p:cNvSpPr/>
          <p:nvPr/>
        </p:nvSpPr>
        <p:spPr>
          <a:xfrm>
            <a:off x="10048320" y="3777840"/>
            <a:ext cx="1541880" cy="397800"/>
          </a:xfrm>
          <a:prstGeom prst="rect">
            <a:avLst/>
          </a:prstGeom>
          <a:solidFill>
            <a:srgbClr val="FFBE00">
              <a:alpha val="50000"/>
            </a:srgbClr>
          </a:solidFill>
          <a:ln>
            <a:solidFill>
              <a:srgbClr val="A659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Emulate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" name="!!Step4"/>
          <p:cNvSpPr/>
          <p:nvPr/>
        </p:nvSpPr>
        <p:spPr>
          <a:xfrm>
            <a:off x="10048320" y="4319280"/>
            <a:ext cx="1541880" cy="397800"/>
          </a:xfrm>
          <a:prstGeom prst="rect">
            <a:avLst/>
          </a:prstGeom>
          <a:solidFill>
            <a:srgbClr val="4DA060">
              <a:alpha val="50000"/>
            </a:srgbClr>
          </a:solidFill>
          <a:ln>
            <a:solidFill>
              <a:srgbClr val="0D4A2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Verify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" name="!!Step5"/>
          <p:cNvSpPr/>
          <p:nvPr/>
        </p:nvSpPr>
        <p:spPr>
          <a:xfrm>
            <a:off x="10048320" y="2124000"/>
            <a:ext cx="1541880" cy="407520"/>
          </a:xfrm>
          <a:prstGeom prst="rect">
            <a:avLst/>
          </a:prstGeom>
          <a:solidFill>
            <a:srgbClr val="953FDA">
              <a:alpha val="5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Gather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1" name="!!Step1"/>
          <p:cNvSpPr/>
          <p:nvPr/>
        </p:nvSpPr>
        <p:spPr>
          <a:xfrm>
            <a:off x="10060920" y="2676240"/>
            <a:ext cx="1541880" cy="40752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solidFill>
              <a:srgbClr val="0047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Parse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2" name="Graphic 21" descr="Database with solid fill"/>
          <p:cNvPicPr/>
          <p:nvPr/>
        </p:nvPicPr>
        <p:blipFill>
          <a:blip r:embed="rId3"/>
          <a:stretch/>
        </p:blipFill>
        <p:spPr>
          <a:xfrm>
            <a:off x="7074720" y="2683440"/>
            <a:ext cx="732240" cy="732240"/>
          </a:xfrm>
          <a:prstGeom prst="rect">
            <a:avLst/>
          </a:prstGeom>
          <a:ln w="0">
            <a:noFill/>
          </a:ln>
        </p:spPr>
      </p:pic>
      <p:sp>
        <p:nvSpPr>
          <p:cNvPr id="333" name="TextBox 22"/>
          <p:cNvSpPr/>
          <p:nvPr/>
        </p:nvSpPr>
        <p:spPr>
          <a:xfrm>
            <a:off x="6823080" y="3453480"/>
            <a:ext cx="123552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2000" b="1" strike="noStrike" spc="-1">
                <a:solidFill>
                  <a:schemeClr val="dk1"/>
                </a:solidFill>
                <a:latin typeface="Calibri"/>
              </a:rPr>
              <a:t>RIB Dump</a:t>
            </a:r>
            <a:endParaRPr lang="it-IT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TextBox 51"/>
          <p:cNvSpPr/>
          <p:nvPr/>
        </p:nvSpPr>
        <p:spPr>
          <a:xfrm>
            <a:off x="2579040" y="4829400"/>
            <a:ext cx="29242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dk1"/>
                </a:solidFill>
                <a:latin typeface="Calibri"/>
              </a:rPr>
              <a:t>Intermediate Representation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5" name="Down Arrow 12"/>
          <p:cNvSpPr/>
          <p:nvPr/>
        </p:nvSpPr>
        <p:spPr>
          <a:xfrm rot="5400000">
            <a:off x="6071040" y="3012480"/>
            <a:ext cx="524520" cy="352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36" name="!!A-D"/>
          <p:cNvSpPr/>
          <p:nvPr/>
        </p:nvSpPr>
        <p:spPr>
          <a:xfrm flipH="1">
            <a:off x="3893760" y="3848400"/>
            <a:ext cx="218520" cy="49572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37" name="!!A-B"/>
          <p:cNvSpPr/>
          <p:nvPr/>
        </p:nvSpPr>
        <p:spPr>
          <a:xfrm>
            <a:off x="3850200" y="3350520"/>
            <a:ext cx="199800" cy="28584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38" name="!!A-C"/>
          <p:cNvSpPr/>
          <p:nvPr/>
        </p:nvSpPr>
        <p:spPr>
          <a:xfrm flipH="1">
            <a:off x="4335120" y="3350520"/>
            <a:ext cx="225360" cy="28584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39" name="!!B-Internet"/>
          <p:cNvSpPr/>
          <p:nvPr/>
        </p:nvSpPr>
        <p:spPr>
          <a:xfrm flipH="1">
            <a:off x="3801960" y="2693880"/>
            <a:ext cx="407880" cy="41040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40" name="!!C-Internet"/>
          <p:cNvSpPr/>
          <p:nvPr/>
        </p:nvSpPr>
        <p:spPr>
          <a:xfrm>
            <a:off x="4447080" y="2674440"/>
            <a:ext cx="155520" cy="43884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341" name="!!AS-C"/>
          <p:cNvPicPr/>
          <p:nvPr/>
        </p:nvPicPr>
        <p:blipFill>
          <a:blip r:embed="rId4"/>
          <a:stretch/>
        </p:blipFill>
        <p:spPr>
          <a:xfrm>
            <a:off x="4383720" y="3033720"/>
            <a:ext cx="407520" cy="407520"/>
          </a:xfrm>
          <a:prstGeom prst="rect">
            <a:avLst/>
          </a:prstGeom>
          <a:ln w="0">
            <a:noFill/>
          </a:ln>
        </p:spPr>
      </p:pic>
      <p:pic>
        <p:nvPicPr>
          <p:cNvPr id="342" name="!!AS-B"/>
          <p:cNvPicPr/>
          <p:nvPr/>
        </p:nvPicPr>
        <p:blipFill>
          <a:blip r:embed="rId4"/>
          <a:stretch/>
        </p:blipFill>
        <p:spPr>
          <a:xfrm>
            <a:off x="3565080" y="3033720"/>
            <a:ext cx="428040" cy="407520"/>
          </a:xfrm>
          <a:prstGeom prst="rect">
            <a:avLst/>
          </a:prstGeom>
          <a:ln w="0">
            <a:noFill/>
          </a:ln>
        </p:spPr>
      </p:pic>
      <p:sp>
        <p:nvSpPr>
          <p:cNvPr id="343" name="!!AS-B-Lab"/>
          <p:cNvSpPr/>
          <p:nvPr/>
        </p:nvSpPr>
        <p:spPr>
          <a:xfrm>
            <a:off x="3473640" y="3099600"/>
            <a:ext cx="6246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B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4" name="!!AS-C-Lab"/>
          <p:cNvSpPr/>
          <p:nvPr/>
        </p:nvSpPr>
        <p:spPr>
          <a:xfrm>
            <a:off x="4258080" y="3097080"/>
            <a:ext cx="65844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C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45" name="!!AS-D"/>
          <p:cNvPicPr/>
          <p:nvPr/>
        </p:nvPicPr>
        <p:blipFill>
          <a:blip r:embed="rId4"/>
          <a:stretch/>
        </p:blipFill>
        <p:spPr>
          <a:xfrm>
            <a:off x="3613320" y="4318200"/>
            <a:ext cx="428040" cy="407520"/>
          </a:xfrm>
          <a:prstGeom prst="rect">
            <a:avLst/>
          </a:prstGeom>
          <a:ln w="0">
            <a:noFill/>
          </a:ln>
        </p:spPr>
      </p:pic>
      <p:sp>
        <p:nvSpPr>
          <p:cNvPr id="346" name="!!AS-D-Lab"/>
          <p:cNvSpPr/>
          <p:nvPr/>
        </p:nvSpPr>
        <p:spPr>
          <a:xfrm>
            <a:off x="3464640" y="4397400"/>
            <a:ext cx="73404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D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47" name="!!AS-A"/>
          <p:cNvPicPr/>
          <p:nvPr/>
        </p:nvPicPr>
        <p:blipFill>
          <a:blip r:embed="rId5"/>
          <a:stretch/>
        </p:blipFill>
        <p:spPr>
          <a:xfrm>
            <a:off x="3759480" y="3542760"/>
            <a:ext cx="734040" cy="495360"/>
          </a:xfrm>
          <a:prstGeom prst="rect">
            <a:avLst/>
          </a:prstGeom>
          <a:ln w="0">
            <a:noFill/>
          </a:ln>
        </p:spPr>
      </p:pic>
      <p:sp>
        <p:nvSpPr>
          <p:cNvPr id="348" name="!!AS-A-Lab"/>
          <p:cNvSpPr/>
          <p:nvPr/>
        </p:nvSpPr>
        <p:spPr>
          <a:xfrm>
            <a:off x="3760920" y="3649680"/>
            <a:ext cx="7326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A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49" name="!!AS-Internet-Lab"/>
          <p:cNvPicPr/>
          <p:nvPr/>
        </p:nvPicPr>
        <p:blipFill>
          <a:blip r:embed="rId4"/>
          <a:stretch/>
        </p:blipFill>
        <p:spPr>
          <a:xfrm>
            <a:off x="3827520" y="2268720"/>
            <a:ext cx="956160" cy="620280"/>
          </a:xfrm>
          <a:prstGeom prst="rect">
            <a:avLst/>
          </a:prstGeom>
          <a:ln w="0">
            <a:noFill/>
          </a:ln>
        </p:spPr>
      </p:pic>
      <p:sp>
        <p:nvSpPr>
          <p:cNvPr id="350" name="!!AS-Internet"/>
          <p:cNvSpPr/>
          <p:nvPr/>
        </p:nvSpPr>
        <p:spPr>
          <a:xfrm>
            <a:off x="3835080" y="2441160"/>
            <a:ext cx="95616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«Internet»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51" name="Group 72"/>
          <p:cNvGrpSpPr/>
          <p:nvPr/>
        </p:nvGrpSpPr>
        <p:grpSpPr>
          <a:xfrm>
            <a:off x="2724120" y="2971080"/>
            <a:ext cx="790560" cy="627120"/>
            <a:chOff x="2724120" y="2971080"/>
            <a:chExt cx="790560" cy="627120"/>
          </a:xfrm>
        </p:grpSpPr>
        <p:sp>
          <p:nvSpPr>
            <p:cNvPr id="352" name="TextBox 73"/>
            <p:cNvSpPr/>
            <p:nvPr/>
          </p:nvSpPr>
          <p:spPr>
            <a:xfrm>
              <a:off x="2724120" y="3355920"/>
              <a:ext cx="790560" cy="242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SE" sz="1000" b="0" strike="noStrike" spc="-1">
                  <a:solidFill>
                    <a:schemeClr val="dk1"/>
                  </a:solidFill>
                  <a:latin typeface="Calibri"/>
                </a:rPr>
                <a:t>AS B Routes</a:t>
              </a:r>
              <a:endParaRPr lang="it-IT" sz="10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353" name="Picture 74"/>
            <p:cNvPicPr/>
            <p:nvPr/>
          </p:nvPicPr>
          <p:blipFill>
            <a:blip r:embed="rId6"/>
            <a:stretch/>
          </p:blipFill>
          <p:spPr>
            <a:xfrm>
              <a:off x="2902320" y="2971080"/>
              <a:ext cx="428040" cy="42804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354" name="Group 75"/>
          <p:cNvGrpSpPr/>
          <p:nvPr/>
        </p:nvGrpSpPr>
        <p:grpSpPr>
          <a:xfrm>
            <a:off x="4847040" y="3030480"/>
            <a:ext cx="789120" cy="627120"/>
            <a:chOff x="4847040" y="3030480"/>
            <a:chExt cx="789120" cy="627120"/>
          </a:xfrm>
        </p:grpSpPr>
        <p:sp>
          <p:nvSpPr>
            <p:cNvPr id="355" name="TextBox 76"/>
            <p:cNvSpPr/>
            <p:nvPr/>
          </p:nvSpPr>
          <p:spPr>
            <a:xfrm>
              <a:off x="4847040" y="3415320"/>
              <a:ext cx="789120" cy="242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SE" sz="1000" b="0" strike="noStrike" spc="-1">
                  <a:solidFill>
                    <a:schemeClr val="dk1"/>
                  </a:solidFill>
                  <a:latin typeface="Calibri"/>
                </a:rPr>
                <a:t>AS C Routes</a:t>
              </a:r>
              <a:endParaRPr lang="it-IT" sz="10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356" name="Picture 77"/>
            <p:cNvPicPr/>
            <p:nvPr/>
          </p:nvPicPr>
          <p:blipFill>
            <a:blip r:embed="rId6"/>
            <a:stretch/>
          </p:blipFill>
          <p:spPr>
            <a:xfrm>
              <a:off x="5024520" y="3030480"/>
              <a:ext cx="428040" cy="42804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357" name="Group 78"/>
          <p:cNvGrpSpPr/>
          <p:nvPr/>
        </p:nvGrpSpPr>
        <p:grpSpPr>
          <a:xfrm>
            <a:off x="2713680" y="4267440"/>
            <a:ext cx="799920" cy="627120"/>
            <a:chOff x="2713680" y="4267440"/>
            <a:chExt cx="799920" cy="627120"/>
          </a:xfrm>
        </p:grpSpPr>
        <p:sp>
          <p:nvSpPr>
            <p:cNvPr id="358" name="TextBox 79"/>
            <p:cNvSpPr/>
            <p:nvPr/>
          </p:nvSpPr>
          <p:spPr>
            <a:xfrm>
              <a:off x="2713680" y="4652280"/>
              <a:ext cx="799920" cy="242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SE" sz="1000" b="0" strike="noStrike" spc="-1">
                  <a:solidFill>
                    <a:schemeClr val="dk1"/>
                  </a:solidFill>
                  <a:latin typeface="Calibri"/>
                </a:rPr>
                <a:t>AS D Routes</a:t>
              </a:r>
              <a:endParaRPr lang="it-IT" sz="10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359" name="Picture 80"/>
            <p:cNvPicPr/>
            <p:nvPr/>
          </p:nvPicPr>
          <p:blipFill>
            <a:blip r:embed="rId6"/>
            <a:stretch/>
          </p:blipFill>
          <p:spPr>
            <a:xfrm>
              <a:off x="2896560" y="4267440"/>
              <a:ext cx="428040" cy="42804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360" name="Group 81"/>
          <p:cNvGrpSpPr/>
          <p:nvPr/>
        </p:nvGrpSpPr>
        <p:grpSpPr>
          <a:xfrm>
            <a:off x="3124080" y="2046960"/>
            <a:ext cx="645840" cy="780120"/>
            <a:chOff x="3124080" y="2046960"/>
            <a:chExt cx="645840" cy="780120"/>
          </a:xfrm>
        </p:grpSpPr>
        <p:sp>
          <p:nvSpPr>
            <p:cNvPr id="361" name="TextBox 82"/>
            <p:cNvSpPr/>
            <p:nvPr/>
          </p:nvSpPr>
          <p:spPr>
            <a:xfrm>
              <a:off x="3124080" y="2432160"/>
              <a:ext cx="645840" cy="394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SE" sz="1000" b="0" strike="noStrike" spc="-1">
                  <a:solidFill>
                    <a:schemeClr val="dk1"/>
                  </a:solidFill>
                  <a:latin typeface="Calibri"/>
                </a:rPr>
                <a:t>0.0.0.0/0</a:t>
              </a:r>
              <a:endParaRPr lang="it-IT" sz="10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lang="en-SE" sz="1000" b="0" strike="noStrike" spc="-1">
                  <a:solidFill>
                    <a:schemeClr val="dk1"/>
                  </a:solidFill>
                  <a:latin typeface="Calibri"/>
                </a:rPr>
                <a:t>::/0</a:t>
              </a:r>
              <a:endParaRPr lang="it-IT" sz="10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362" name="Picture 83"/>
            <p:cNvPicPr/>
            <p:nvPr/>
          </p:nvPicPr>
          <p:blipFill>
            <a:blip r:embed="rId6"/>
            <a:stretch/>
          </p:blipFill>
          <p:spPr>
            <a:xfrm>
              <a:off x="3229920" y="2046960"/>
              <a:ext cx="428040" cy="42804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363" name="Group 84"/>
          <p:cNvGrpSpPr/>
          <p:nvPr/>
        </p:nvGrpSpPr>
        <p:grpSpPr>
          <a:xfrm>
            <a:off x="3291120" y="5500800"/>
            <a:ext cx="5609520" cy="531000"/>
            <a:chOff x="3291120" y="5500800"/>
            <a:chExt cx="5609520" cy="531000"/>
          </a:xfrm>
        </p:grpSpPr>
        <p:sp>
          <p:nvSpPr>
            <p:cNvPr id="364" name="TextBox 85"/>
            <p:cNvSpPr/>
            <p:nvPr/>
          </p:nvSpPr>
          <p:spPr>
            <a:xfrm>
              <a:off x="3890520" y="5560200"/>
              <a:ext cx="501012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en-SE" sz="2000" b="0" strike="noStrike" spc="-1">
                  <a:solidFill>
                    <a:srgbClr val="4DA060"/>
                  </a:solidFill>
                  <a:latin typeface="Calibri"/>
                </a:rPr>
                <a:t>ROSE-T also supports multi-hop peerings!</a:t>
              </a:r>
              <a:endParaRPr lang="it-IT" sz="20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365" name="Graphic 35" descr="Checkmark with solid fill"/>
            <p:cNvPicPr/>
            <p:nvPr/>
          </p:nvPicPr>
          <p:blipFill>
            <a:blip r:embed="rId7"/>
            <a:stretch/>
          </p:blipFill>
          <p:spPr>
            <a:xfrm>
              <a:off x="3291120" y="5500800"/>
              <a:ext cx="531000" cy="5310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0881F8A-B81C-4CFC-836A-59B520FCEE8D}" type="slidenum">
              <a:rPr/>
              <a:t>16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3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3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3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3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" dur="3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3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3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" dur="3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3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"/>
                            </p:stCondLst>
                            <p:childTnLst>
                              <p:par>
                                <p:cTn id="21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"/>
                            </p:stCondLst>
                            <p:childTnLst>
                              <p:par>
                                <p:cTn id="2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"/>
                            </p:stCondLst>
                            <p:childTnLst>
                              <p:par>
                                <p:cTn id="2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1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"/>
                            </p:stCondLst>
                            <p:childTnLst>
                              <p:par>
                                <p:cTn id="3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5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0" dur="3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1" dur="3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3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600120" y="298440"/>
            <a:ext cx="10990080" cy="568080"/>
          </a:xfrm>
          <a:prstGeom prst="rect">
            <a:avLst/>
          </a:prstGeom>
          <a:noFill/>
          <a:ln w="0">
            <a:noFill/>
          </a:ln>
        </p:spPr>
        <p:txBody>
          <a:bodyPr lIns="91440" tIns="108000" rIns="91440" bIns="45720" anchor="t">
            <a:noAutofit/>
          </a:bodyPr>
          <a:lstStyle/>
          <a:p>
            <a:pPr indent="0" defTabSz="914400">
              <a:lnSpc>
                <a:spcPct val="80000"/>
              </a:lnSpc>
              <a:buNone/>
            </a:pPr>
            <a:r>
              <a:rPr lang="en-US" sz="3600" b="1" strike="noStrike" spc="-1">
                <a:solidFill>
                  <a:schemeClr val="dk2"/>
                </a:solidFill>
                <a:latin typeface="Calibri"/>
              </a:rPr>
              <a:t>ROSE-T – Step-by-Step</a:t>
            </a:r>
            <a:endParaRPr lang="en-SE" sz="36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67" name="!!Step3"/>
          <p:cNvSpPr/>
          <p:nvPr/>
        </p:nvSpPr>
        <p:spPr>
          <a:xfrm>
            <a:off x="3756600" y="1274760"/>
            <a:ext cx="4678200" cy="602280"/>
          </a:xfrm>
          <a:prstGeom prst="rect">
            <a:avLst/>
          </a:prstGeom>
          <a:solidFill>
            <a:srgbClr val="FFBE00"/>
          </a:solidFill>
          <a:ln>
            <a:solidFill>
              <a:srgbClr val="A659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</a:rPr>
              <a:t>Emulate the Minimal Network Topology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GB" sz="1400" b="0" strike="noStrike" spc="-1">
                <a:solidFill>
                  <a:schemeClr val="lt1"/>
                </a:solidFill>
                <a:latin typeface="Calibri"/>
              </a:rPr>
              <a:t>Behave as Close as Possible to the Real One</a:t>
            </a: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8" name="!!Step4"/>
          <p:cNvSpPr/>
          <p:nvPr/>
        </p:nvSpPr>
        <p:spPr>
          <a:xfrm>
            <a:off x="10048320" y="4319280"/>
            <a:ext cx="1541880" cy="397800"/>
          </a:xfrm>
          <a:prstGeom prst="rect">
            <a:avLst/>
          </a:prstGeom>
          <a:solidFill>
            <a:srgbClr val="4DA060">
              <a:alpha val="50000"/>
            </a:srgbClr>
          </a:solidFill>
          <a:ln>
            <a:solidFill>
              <a:srgbClr val="0D4A2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Verify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9" name="!!Step5"/>
          <p:cNvSpPr/>
          <p:nvPr/>
        </p:nvSpPr>
        <p:spPr>
          <a:xfrm>
            <a:off x="10048320" y="2124000"/>
            <a:ext cx="1541880" cy="407520"/>
          </a:xfrm>
          <a:prstGeom prst="rect">
            <a:avLst/>
          </a:prstGeom>
          <a:solidFill>
            <a:srgbClr val="953FDA">
              <a:alpha val="5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Gather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0" name="!!Step1"/>
          <p:cNvSpPr/>
          <p:nvPr/>
        </p:nvSpPr>
        <p:spPr>
          <a:xfrm>
            <a:off x="10060920" y="2676240"/>
            <a:ext cx="1541880" cy="40752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solidFill>
              <a:srgbClr val="0047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Parse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1" name="!!Step2"/>
          <p:cNvSpPr/>
          <p:nvPr/>
        </p:nvSpPr>
        <p:spPr>
          <a:xfrm>
            <a:off x="10048320" y="3227040"/>
            <a:ext cx="1541880" cy="407520"/>
          </a:xfrm>
          <a:prstGeom prst="rect">
            <a:avLst/>
          </a:prstGeom>
          <a:solidFill>
            <a:srgbClr val="E86A58">
              <a:alpha val="50000"/>
            </a:srgbClr>
          </a:solidFill>
          <a:ln>
            <a:solidFill>
              <a:srgbClr val="78001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Analyze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TextBox 14"/>
          <p:cNvSpPr/>
          <p:nvPr/>
        </p:nvSpPr>
        <p:spPr>
          <a:xfrm>
            <a:off x="4674240" y="4829400"/>
            <a:ext cx="29242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dk1"/>
                </a:solidFill>
                <a:latin typeface="Calibri"/>
              </a:rPr>
              <a:t>Intermediate Representation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3" name="!!A-D"/>
          <p:cNvSpPr/>
          <p:nvPr/>
        </p:nvSpPr>
        <p:spPr>
          <a:xfrm flipH="1">
            <a:off x="5988960" y="3848400"/>
            <a:ext cx="218880" cy="49572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74" name="!!A-B"/>
          <p:cNvSpPr/>
          <p:nvPr/>
        </p:nvSpPr>
        <p:spPr>
          <a:xfrm>
            <a:off x="5945400" y="3350520"/>
            <a:ext cx="200160" cy="28584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75" name="!!A-C"/>
          <p:cNvSpPr/>
          <p:nvPr/>
        </p:nvSpPr>
        <p:spPr>
          <a:xfrm flipH="1">
            <a:off x="6430320" y="3350520"/>
            <a:ext cx="225720" cy="28584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76" name="!!B-Internet"/>
          <p:cNvSpPr/>
          <p:nvPr/>
        </p:nvSpPr>
        <p:spPr>
          <a:xfrm flipH="1">
            <a:off x="5897520" y="2693880"/>
            <a:ext cx="407880" cy="41040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77" name="!!C-Internet"/>
          <p:cNvSpPr/>
          <p:nvPr/>
        </p:nvSpPr>
        <p:spPr>
          <a:xfrm>
            <a:off x="6542280" y="2674440"/>
            <a:ext cx="155880" cy="43884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378" name="!!AS-C"/>
          <p:cNvPicPr/>
          <p:nvPr/>
        </p:nvPicPr>
        <p:blipFill>
          <a:blip r:embed="rId3"/>
          <a:stretch/>
        </p:blipFill>
        <p:spPr>
          <a:xfrm>
            <a:off x="6479280" y="3033720"/>
            <a:ext cx="407520" cy="407520"/>
          </a:xfrm>
          <a:prstGeom prst="rect">
            <a:avLst/>
          </a:prstGeom>
          <a:ln w="0">
            <a:noFill/>
          </a:ln>
        </p:spPr>
      </p:pic>
      <p:pic>
        <p:nvPicPr>
          <p:cNvPr id="379" name="!!AS-B"/>
          <p:cNvPicPr/>
          <p:nvPr/>
        </p:nvPicPr>
        <p:blipFill>
          <a:blip r:embed="rId3"/>
          <a:stretch/>
        </p:blipFill>
        <p:spPr>
          <a:xfrm>
            <a:off x="5660640" y="3033720"/>
            <a:ext cx="428040" cy="407520"/>
          </a:xfrm>
          <a:prstGeom prst="rect">
            <a:avLst/>
          </a:prstGeom>
          <a:ln w="0">
            <a:noFill/>
          </a:ln>
        </p:spPr>
      </p:pic>
      <p:sp>
        <p:nvSpPr>
          <p:cNvPr id="380" name="!!AS-B-Lab"/>
          <p:cNvSpPr/>
          <p:nvPr/>
        </p:nvSpPr>
        <p:spPr>
          <a:xfrm>
            <a:off x="5568840" y="3099600"/>
            <a:ext cx="6246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B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1" name="!!AS-C-Lab"/>
          <p:cNvSpPr/>
          <p:nvPr/>
        </p:nvSpPr>
        <p:spPr>
          <a:xfrm>
            <a:off x="6353640" y="3097080"/>
            <a:ext cx="65844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C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82" name="!!AS-D"/>
          <p:cNvPicPr/>
          <p:nvPr/>
        </p:nvPicPr>
        <p:blipFill>
          <a:blip r:embed="rId3"/>
          <a:stretch/>
        </p:blipFill>
        <p:spPr>
          <a:xfrm>
            <a:off x="5708880" y="4318200"/>
            <a:ext cx="428040" cy="407520"/>
          </a:xfrm>
          <a:prstGeom prst="rect">
            <a:avLst/>
          </a:prstGeom>
          <a:ln w="0">
            <a:noFill/>
          </a:ln>
        </p:spPr>
      </p:pic>
      <p:sp>
        <p:nvSpPr>
          <p:cNvPr id="383" name="!!AS-D-Lab"/>
          <p:cNvSpPr/>
          <p:nvPr/>
        </p:nvSpPr>
        <p:spPr>
          <a:xfrm>
            <a:off x="5559840" y="4397400"/>
            <a:ext cx="73404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D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84" name="!!AS-A"/>
          <p:cNvPicPr/>
          <p:nvPr/>
        </p:nvPicPr>
        <p:blipFill>
          <a:blip r:embed="rId4"/>
          <a:stretch/>
        </p:blipFill>
        <p:spPr>
          <a:xfrm>
            <a:off x="5855040" y="3542760"/>
            <a:ext cx="734040" cy="495360"/>
          </a:xfrm>
          <a:prstGeom prst="rect">
            <a:avLst/>
          </a:prstGeom>
          <a:ln w="0">
            <a:noFill/>
          </a:ln>
        </p:spPr>
      </p:pic>
      <p:sp>
        <p:nvSpPr>
          <p:cNvPr id="385" name="!!AS-A-Lab"/>
          <p:cNvSpPr/>
          <p:nvPr/>
        </p:nvSpPr>
        <p:spPr>
          <a:xfrm>
            <a:off x="5856120" y="3649680"/>
            <a:ext cx="7326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A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86" name="!!AS-Internet-Lab"/>
          <p:cNvPicPr/>
          <p:nvPr/>
        </p:nvPicPr>
        <p:blipFill>
          <a:blip r:embed="rId3"/>
          <a:stretch/>
        </p:blipFill>
        <p:spPr>
          <a:xfrm>
            <a:off x="5923080" y="2268720"/>
            <a:ext cx="956160" cy="620280"/>
          </a:xfrm>
          <a:prstGeom prst="rect">
            <a:avLst/>
          </a:prstGeom>
          <a:ln w="0">
            <a:noFill/>
          </a:ln>
        </p:spPr>
      </p:pic>
      <p:sp>
        <p:nvSpPr>
          <p:cNvPr id="387" name="!!AS-Internet"/>
          <p:cNvSpPr/>
          <p:nvPr/>
        </p:nvSpPr>
        <p:spPr>
          <a:xfrm>
            <a:off x="5930280" y="2441160"/>
            <a:ext cx="95616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«Internet»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88" name="Group 30"/>
          <p:cNvGrpSpPr/>
          <p:nvPr/>
        </p:nvGrpSpPr>
        <p:grpSpPr>
          <a:xfrm>
            <a:off x="4819320" y="2971080"/>
            <a:ext cx="790560" cy="627120"/>
            <a:chOff x="4819320" y="2971080"/>
            <a:chExt cx="790560" cy="627120"/>
          </a:xfrm>
        </p:grpSpPr>
        <p:sp>
          <p:nvSpPr>
            <p:cNvPr id="389" name="TextBox 31"/>
            <p:cNvSpPr/>
            <p:nvPr/>
          </p:nvSpPr>
          <p:spPr>
            <a:xfrm>
              <a:off x="4819320" y="3355920"/>
              <a:ext cx="790560" cy="242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SE" sz="1000" b="0" strike="noStrike" spc="-1">
                  <a:solidFill>
                    <a:schemeClr val="dk1"/>
                  </a:solidFill>
                  <a:latin typeface="Calibri"/>
                </a:rPr>
                <a:t>AS B Routes</a:t>
              </a:r>
              <a:endParaRPr lang="it-IT" sz="10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390" name="Picture 32"/>
            <p:cNvPicPr/>
            <p:nvPr/>
          </p:nvPicPr>
          <p:blipFill>
            <a:blip r:embed="rId5"/>
            <a:stretch/>
          </p:blipFill>
          <p:spPr>
            <a:xfrm>
              <a:off x="4997880" y="2971080"/>
              <a:ext cx="428040" cy="42804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391" name="Group 33"/>
          <p:cNvGrpSpPr/>
          <p:nvPr/>
        </p:nvGrpSpPr>
        <p:grpSpPr>
          <a:xfrm>
            <a:off x="6942600" y="3030480"/>
            <a:ext cx="789120" cy="627120"/>
            <a:chOff x="6942600" y="3030480"/>
            <a:chExt cx="789120" cy="627120"/>
          </a:xfrm>
        </p:grpSpPr>
        <p:sp>
          <p:nvSpPr>
            <p:cNvPr id="392" name="TextBox 34"/>
            <p:cNvSpPr/>
            <p:nvPr/>
          </p:nvSpPr>
          <p:spPr>
            <a:xfrm>
              <a:off x="6942600" y="3415320"/>
              <a:ext cx="789120" cy="242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SE" sz="1000" b="0" strike="noStrike" spc="-1">
                  <a:solidFill>
                    <a:schemeClr val="dk1"/>
                  </a:solidFill>
                  <a:latin typeface="Calibri"/>
                </a:rPr>
                <a:t>AS C Routes</a:t>
              </a:r>
              <a:endParaRPr lang="it-IT" sz="10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393" name="Picture 35"/>
            <p:cNvPicPr/>
            <p:nvPr/>
          </p:nvPicPr>
          <p:blipFill>
            <a:blip r:embed="rId5"/>
            <a:stretch/>
          </p:blipFill>
          <p:spPr>
            <a:xfrm>
              <a:off x="7120080" y="3030480"/>
              <a:ext cx="428040" cy="42804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394" name="Group 36"/>
          <p:cNvGrpSpPr/>
          <p:nvPr/>
        </p:nvGrpSpPr>
        <p:grpSpPr>
          <a:xfrm>
            <a:off x="4809240" y="4267440"/>
            <a:ext cx="799920" cy="627120"/>
            <a:chOff x="4809240" y="4267440"/>
            <a:chExt cx="799920" cy="627120"/>
          </a:xfrm>
        </p:grpSpPr>
        <p:sp>
          <p:nvSpPr>
            <p:cNvPr id="395" name="TextBox 37"/>
            <p:cNvSpPr/>
            <p:nvPr/>
          </p:nvSpPr>
          <p:spPr>
            <a:xfrm>
              <a:off x="4809240" y="4652280"/>
              <a:ext cx="799920" cy="242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SE" sz="1000" b="0" strike="noStrike" spc="-1">
                  <a:solidFill>
                    <a:schemeClr val="dk1"/>
                  </a:solidFill>
                  <a:latin typeface="Calibri"/>
                </a:rPr>
                <a:t>AS D Routes</a:t>
              </a:r>
              <a:endParaRPr lang="it-IT" sz="10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396" name="Picture 38"/>
            <p:cNvPicPr/>
            <p:nvPr/>
          </p:nvPicPr>
          <p:blipFill>
            <a:blip r:embed="rId5"/>
            <a:stretch/>
          </p:blipFill>
          <p:spPr>
            <a:xfrm>
              <a:off x="4992120" y="4267440"/>
              <a:ext cx="428040" cy="42804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397" name="Group 39"/>
          <p:cNvGrpSpPr/>
          <p:nvPr/>
        </p:nvGrpSpPr>
        <p:grpSpPr>
          <a:xfrm>
            <a:off x="5219640" y="2046960"/>
            <a:ext cx="645840" cy="780120"/>
            <a:chOff x="5219640" y="2046960"/>
            <a:chExt cx="645840" cy="780120"/>
          </a:xfrm>
        </p:grpSpPr>
        <p:sp>
          <p:nvSpPr>
            <p:cNvPr id="398" name="TextBox 40"/>
            <p:cNvSpPr/>
            <p:nvPr/>
          </p:nvSpPr>
          <p:spPr>
            <a:xfrm>
              <a:off x="5219640" y="2432160"/>
              <a:ext cx="645840" cy="394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SE" sz="1000" b="0" strike="noStrike" spc="-1">
                  <a:solidFill>
                    <a:schemeClr val="dk1"/>
                  </a:solidFill>
                  <a:latin typeface="Calibri"/>
                </a:rPr>
                <a:t>0.0.0.0/0</a:t>
              </a:r>
              <a:endParaRPr lang="it-IT" sz="10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lang="en-SE" sz="1000" b="0" strike="noStrike" spc="-1">
                  <a:solidFill>
                    <a:schemeClr val="dk1"/>
                  </a:solidFill>
                  <a:latin typeface="Calibri"/>
                </a:rPr>
                <a:t>::/0</a:t>
              </a:r>
              <a:endParaRPr lang="it-IT" sz="10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399" name="Picture 41"/>
            <p:cNvPicPr/>
            <p:nvPr/>
          </p:nvPicPr>
          <p:blipFill>
            <a:blip r:embed="rId5"/>
            <a:stretch/>
          </p:blipFill>
          <p:spPr>
            <a:xfrm>
              <a:off x="5325480" y="2046960"/>
              <a:ext cx="428040" cy="4280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272EBBC-6C95-4B2A-AD92-9BA62A7AB44B}" type="slidenum">
              <a:rPr/>
              <a:t>17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/>
          </p:cNvSpPr>
          <p:nvPr>
            <p:ph type="title"/>
          </p:nvPr>
        </p:nvSpPr>
        <p:spPr>
          <a:xfrm>
            <a:off x="600120" y="298440"/>
            <a:ext cx="10990080" cy="568080"/>
          </a:xfrm>
          <a:prstGeom prst="rect">
            <a:avLst/>
          </a:prstGeom>
          <a:noFill/>
          <a:ln w="0">
            <a:noFill/>
          </a:ln>
        </p:spPr>
        <p:txBody>
          <a:bodyPr lIns="91440" tIns="108000" rIns="91440" bIns="45720" anchor="t">
            <a:noAutofit/>
          </a:bodyPr>
          <a:lstStyle/>
          <a:p>
            <a:pPr indent="0" defTabSz="914400">
              <a:lnSpc>
                <a:spcPct val="80000"/>
              </a:lnSpc>
              <a:buNone/>
            </a:pPr>
            <a:r>
              <a:rPr lang="en-US" sz="3600" b="1" strike="noStrike" spc="-1">
                <a:solidFill>
                  <a:schemeClr val="dk2"/>
                </a:solidFill>
                <a:latin typeface="Calibri"/>
              </a:rPr>
              <a:t>ROSE-T – Step-by-Step</a:t>
            </a:r>
            <a:endParaRPr lang="en-SE" sz="36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01" name="!!Step3"/>
          <p:cNvSpPr/>
          <p:nvPr/>
        </p:nvSpPr>
        <p:spPr>
          <a:xfrm>
            <a:off x="3756600" y="1274760"/>
            <a:ext cx="4678200" cy="602280"/>
          </a:xfrm>
          <a:prstGeom prst="rect">
            <a:avLst/>
          </a:prstGeom>
          <a:solidFill>
            <a:srgbClr val="FFBE00"/>
          </a:solidFill>
          <a:ln>
            <a:solidFill>
              <a:srgbClr val="A659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</a:rPr>
              <a:t>Emulate the Minimal Network Topology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GB" sz="1400" b="0" strike="noStrike" spc="-1">
                <a:solidFill>
                  <a:schemeClr val="lt1"/>
                </a:solidFill>
                <a:latin typeface="Calibri"/>
              </a:rPr>
              <a:t>Behave as Close as Possible to the Real One</a:t>
            </a: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2" name="!!Step4"/>
          <p:cNvSpPr/>
          <p:nvPr/>
        </p:nvSpPr>
        <p:spPr>
          <a:xfrm>
            <a:off x="10048320" y="4319280"/>
            <a:ext cx="1541880" cy="397800"/>
          </a:xfrm>
          <a:prstGeom prst="rect">
            <a:avLst/>
          </a:prstGeom>
          <a:solidFill>
            <a:srgbClr val="4DA060">
              <a:alpha val="50000"/>
            </a:srgbClr>
          </a:solidFill>
          <a:ln>
            <a:solidFill>
              <a:srgbClr val="0D4A2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Verify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3" name="!!Step5"/>
          <p:cNvSpPr/>
          <p:nvPr/>
        </p:nvSpPr>
        <p:spPr>
          <a:xfrm>
            <a:off x="10048320" y="2124000"/>
            <a:ext cx="1541880" cy="407520"/>
          </a:xfrm>
          <a:prstGeom prst="rect">
            <a:avLst/>
          </a:prstGeom>
          <a:solidFill>
            <a:srgbClr val="953FDA">
              <a:alpha val="5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Gather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4" name="!!Step1"/>
          <p:cNvSpPr/>
          <p:nvPr/>
        </p:nvSpPr>
        <p:spPr>
          <a:xfrm>
            <a:off x="10060920" y="2676240"/>
            <a:ext cx="1541880" cy="40752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solidFill>
              <a:srgbClr val="0047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Parse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5" name="!!Step2"/>
          <p:cNvSpPr/>
          <p:nvPr/>
        </p:nvSpPr>
        <p:spPr>
          <a:xfrm>
            <a:off x="10048320" y="3227040"/>
            <a:ext cx="1541880" cy="407520"/>
          </a:xfrm>
          <a:prstGeom prst="rect">
            <a:avLst/>
          </a:prstGeom>
          <a:solidFill>
            <a:srgbClr val="E86A58">
              <a:alpha val="50000"/>
            </a:srgbClr>
          </a:solidFill>
          <a:ln>
            <a:solidFill>
              <a:srgbClr val="78001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Analyze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6" name="TextBox 63"/>
          <p:cNvSpPr/>
          <p:nvPr/>
        </p:nvSpPr>
        <p:spPr>
          <a:xfrm>
            <a:off x="2579040" y="4829400"/>
            <a:ext cx="29242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dk1"/>
                </a:solidFill>
                <a:latin typeface="Calibri"/>
              </a:rPr>
              <a:t>Intermediate Representation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7" name="!!A-D"/>
          <p:cNvSpPr/>
          <p:nvPr/>
        </p:nvSpPr>
        <p:spPr>
          <a:xfrm flipH="1">
            <a:off x="3893760" y="3848400"/>
            <a:ext cx="218520" cy="49572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08" name="!!A-B"/>
          <p:cNvSpPr/>
          <p:nvPr/>
        </p:nvSpPr>
        <p:spPr>
          <a:xfrm>
            <a:off x="3850200" y="3350520"/>
            <a:ext cx="199800" cy="28584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09" name="!!A-C"/>
          <p:cNvSpPr/>
          <p:nvPr/>
        </p:nvSpPr>
        <p:spPr>
          <a:xfrm flipH="1">
            <a:off x="4335120" y="3350520"/>
            <a:ext cx="225360" cy="28584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10" name="!!B-Internet"/>
          <p:cNvSpPr/>
          <p:nvPr/>
        </p:nvSpPr>
        <p:spPr>
          <a:xfrm flipH="1">
            <a:off x="3801960" y="2693880"/>
            <a:ext cx="407880" cy="41040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11" name="!!C-Internet"/>
          <p:cNvSpPr/>
          <p:nvPr/>
        </p:nvSpPr>
        <p:spPr>
          <a:xfrm>
            <a:off x="4447080" y="2674440"/>
            <a:ext cx="155520" cy="43884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412" name="!!AS-C"/>
          <p:cNvPicPr/>
          <p:nvPr/>
        </p:nvPicPr>
        <p:blipFill>
          <a:blip r:embed="rId3"/>
          <a:stretch/>
        </p:blipFill>
        <p:spPr>
          <a:xfrm>
            <a:off x="4383720" y="3033720"/>
            <a:ext cx="407520" cy="407520"/>
          </a:xfrm>
          <a:prstGeom prst="rect">
            <a:avLst/>
          </a:prstGeom>
          <a:ln w="0">
            <a:noFill/>
          </a:ln>
        </p:spPr>
      </p:pic>
      <p:pic>
        <p:nvPicPr>
          <p:cNvPr id="413" name="!!AS-B"/>
          <p:cNvPicPr/>
          <p:nvPr/>
        </p:nvPicPr>
        <p:blipFill>
          <a:blip r:embed="rId3"/>
          <a:stretch/>
        </p:blipFill>
        <p:spPr>
          <a:xfrm>
            <a:off x="3565080" y="3033720"/>
            <a:ext cx="428040" cy="407520"/>
          </a:xfrm>
          <a:prstGeom prst="rect">
            <a:avLst/>
          </a:prstGeom>
          <a:ln w="0">
            <a:noFill/>
          </a:ln>
        </p:spPr>
      </p:pic>
      <p:sp>
        <p:nvSpPr>
          <p:cNvPr id="414" name="!!AS-B-Lab"/>
          <p:cNvSpPr/>
          <p:nvPr/>
        </p:nvSpPr>
        <p:spPr>
          <a:xfrm>
            <a:off x="3473640" y="3099600"/>
            <a:ext cx="6246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B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5" name="!!AS-C-Lab"/>
          <p:cNvSpPr/>
          <p:nvPr/>
        </p:nvSpPr>
        <p:spPr>
          <a:xfrm>
            <a:off x="4258080" y="3097080"/>
            <a:ext cx="65844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C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16" name="!!AS-D"/>
          <p:cNvPicPr/>
          <p:nvPr/>
        </p:nvPicPr>
        <p:blipFill>
          <a:blip r:embed="rId3"/>
          <a:stretch/>
        </p:blipFill>
        <p:spPr>
          <a:xfrm>
            <a:off x="3613320" y="4318200"/>
            <a:ext cx="428040" cy="407520"/>
          </a:xfrm>
          <a:prstGeom prst="rect">
            <a:avLst/>
          </a:prstGeom>
          <a:ln w="0">
            <a:noFill/>
          </a:ln>
        </p:spPr>
      </p:pic>
      <p:sp>
        <p:nvSpPr>
          <p:cNvPr id="417" name="!!AS-D-Lab"/>
          <p:cNvSpPr/>
          <p:nvPr/>
        </p:nvSpPr>
        <p:spPr>
          <a:xfrm>
            <a:off x="3464640" y="4397400"/>
            <a:ext cx="73404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D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18" name="!!AS-A"/>
          <p:cNvPicPr/>
          <p:nvPr/>
        </p:nvPicPr>
        <p:blipFill>
          <a:blip r:embed="rId4"/>
          <a:stretch/>
        </p:blipFill>
        <p:spPr>
          <a:xfrm>
            <a:off x="3759480" y="3542760"/>
            <a:ext cx="734040" cy="495360"/>
          </a:xfrm>
          <a:prstGeom prst="rect">
            <a:avLst/>
          </a:prstGeom>
          <a:ln w="0">
            <a:noFill/>
          </a:ln>
        </p:spPr>
      </p:pic>
      <p:sp>
        <p:nvSpPr>
          <p:cNvPr id="419" name="!!AS-A-Lab"/>
          <p:cNvSpPr/>
          <p:nvPr/>
        </p:nvSpPr>
        <p:spPr>
          <a:xfrm>
            <a:off x="3760920" y="3649680"/>
            <a:ext cx="7326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A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20" name="!!AS-Internet-Lab"/>
          <p:cNvPicPr/>
          <p:nvPr/>
        </p:nvPicPr>
        <p:blipFill>
          <a:blip r:embed="rId3"/>
          <a:stretch/>
        </p:blipFill>
        <p:spPr>
          <a:xfrm>
            <a:off x="3827520" y="2268720"/>
            <a:ext cx="956160" cy="620280"/>
          </a:xfrm>
          <a:prstGeom prst="rect">
            <a:avLst/>
          </a:prstGeom>
          <a:ln w="0">
            <a:noFill/>
          </a:ln>
        </p:spPr>
      </p:pic>
      <p:sp>
        <p:nvSpPr>
          <p:cNvPr id="421" name="!!AS-Internet"/>
          <p:cNvSpPr/>
          <p:nvPr/>
        </p:nvSpPr>
        <p:spPr>
          <a:xfrm>
            <a:off x="3835080" y="2441160"/>
            <a:ext cx="95616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«Internet»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22" name="Group 79"/>
          <p:cNvGrpSpPr/>
          <p:nvPr/>
        </p:nvGrpSpPr>
        <p:grpSpPr>
          <a:xfrm>
            <a:off x="2724120" y="2971080"/>
            <a:ext cx="790560" cy="627120"/>
            <a:chOff x="2724120" y="2971080"/>
            <a:chExt cx="790560" cy="627120"/>
          </a:xfrm>
        </p:grpSpPr>
        <p:sp>
          <p:nvSpPr>
            <p:cNvPr id="423" name="TextBox 80"/>
            <p:cNvSpPr/>
            <p:nvPr/>
          </p:nvSpPr>
          <p:spPr>
            <a:xfrm>
              <a:off x="2724120" y="3355920"/>
              <a:ext cx="790560" cy="242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SE" sz="1000" b="0" strike="noStrike" spc="-1">
                  <a:solidFill>
                    <a:schemeClr val="dk1"/>
                  </a:solidFill>
                  <a:latin typeface="Calibri"/>
                </a:rPr>
                <a:t>AS B Routes</a:t>
              </a:r>
              <a:endParaRPr lang="it-IT" sz="10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424" name="Picture 81"/>
            <p:cNvPicPr/>
            <p:nvPr/>
          </p:nvPicPr>
          <p:blipFill>
            <a:blip r:embed="rId5"/>
            <a:stretch/>
          </p:blipFill>
          <p:spPr>
            <a:xfrm>
              <a:off x="2902320" y="2971080"/>
              <a:ext cx="428040" cy="42804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425" name="Group 82"/>
          <p:cNvGrpSpPr/>
          <p:nvPr/>
        </p:nvGrpSpPr>
        <p:grpSpPr>
          <a:xfrm>
            <a:off x="4847040" y="3030480"/>
            <a:ext cx="789120" cy="627120"/>
            <a:chOff x="4847040" y="3030480"/>
            <a:chExt cx="789120" cy="627120"/>
          </a:xfrm>
        </p:grpSpPr>
        <p:sp>
          <p:nvSpPr>
            <p:cNvPr id="426" name="TextBox 83"/>
            <p:cNvSpPr/>
            <p:nvPr/>
          </p:nvSpPr>
          <p:spPr>
            <a:xfrm>
              <a:off x="4847040" y="3415320"/>
              <a:ext cx="789120" cy="242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SE" sz="1000" b="0" strike="noStrike" spc="-1">
                  <a:solidFill>
                    <a:schemeClr val="dk1"/>
                  </a:solidFill>
                  <a:latin typeface="Calibri"/>
                </a:rPr>
                <a:t>AS C Routes</a:t>
              </a:r>
              <a:endParaRPr lang="it-IT" sz="10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427" name="Picture 84"/>
            <p:cNvPicPr/>
            <p:nvPr/>
          </p:nvPicPr>
          <p:blipFill>
            <a:blip r:embed="rId5"/>
            <a:stretch/>
          </p:blipFill>
          <p:spPr>
            <a:xfrm>
              <a:off x="5024520" y="3030480"/>
              <a:ext cx="428040" cy="42804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428" name="Group 85"/>
          <p:cNvGrpSpPr/>
          <p:nvPr/>
        </p:nvGrpSpPr>
        <p:grpSpPr>
          <a:xfrm>
            <a:off x="2713680" y="4267440"/>
            <a:ext cx="799920" cy="627120"/>
            <a:chOff x="2713680" y="4267440"/>
            <a:chExt cx="799920" cy="627120"/>
          </a:xfrm>
        </p:grpSpPr>
        <p:sp>
          <p:nvSpPr>
            <p:cNvPr id="429" name="TextBox 86"/>
            <p:cNvSpPr/>
            <p:nvPr/>
          </p:nvSpPr>
          <p:spPr>
            <a:xfrm>
              <a:off x="2713680" y="4652280"/>
              <a:ext cx="799920" cy="242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SE" sz="1000" b="0" strike="noStrike" spc="-1">
                  <a:solidFill>
                    <a:schemeClr val="dk1"/>
                  </a:solidFill>
                  <a:latin typeface="Calibri"/>
                </a:rPr>
                <a:t>AS D Routes</a:t>
              </a:r>
              <a:endParaRPr lang="it-IT" sz="10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430" name="Picture 87"/>
            <p:cNvPicPr/>
            <p:nvPr/>
          </p:nvPicPr>
          <p:blipFill>
            <a:blip r:embed="rId5"/>
            <a:stretch/>
          </p:blipFill>
          <p:spPr>
            <a:xfrm>
              <a:off x="2896560" y="4267440"/>
              <a:ext cx="428040" cy="42804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431" name="Group 88"/>
          <p:cNvGrpSpPr/>
          <p:nvPr/>
        </p:nvGrpSpPr>
        <p:grpSpPr>
          <a:xfrm>
            <a:off x="3124080" y="2046960"/>
            <a:ext cx="645840" cy="780120"/>
            <a:chOff x="3124080" y="2046960"/>
            <a:chExt cx="645840" cy="780120"/>
          </a:xfrm>
        </p:grpSpPr>
        <p:sp>
          <p:nvSpPr>
            <p:cNvPr id="432" name="TextBox 89"/>
            <p:cNvSpPr/>
            <p:nvPr/>
          </p:nvSpPr>
          <p:spPr>
            <a:xfrm>
              <a:off x="3124080" y="2432160"/>
              <a:ext cx="645840" cy="394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SE" sz="1000" b="0" strike="noStrike" spc="-1">
                  <a:solidFill>
                    <a:schemeClr val="dk1"/>
                  </a:solidFill>
                  <a:latin typeface="Calibri"/>
                </a:rPr>
                <a:t>0.0.0.0/0</a:t>
              </a:r>
              <a:endParaRPr lang="it-IT" sz="10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lang="en-SE" sz="1000" b="0" strike="noStrike" spc="-1">
                  <a:solidFill>
                    <a:schemeClr val="dk1"/>
                  </a:solidFill>
                  <a:latin typeface="Calibri"/>
                </a:rPr>
                <a:t>::/0</a:t>
              </a:r>
              <a:endParaRPr lang="it-IT" sz="10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433" name="Picture 90"/>
            <p:cNvPicPr/>
            <p:nvPr/>
          </p:nvPicPr>
          <p:blipFill>
            <a:blip r:embed="rId5"/>
            <a:stretch/>
          </p:blipFill>
          <p:spPr>
            <a:xfrm>
              <a:off x="3229920" y="2046960"/>
              <a:ext cx="428040" cy="42804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434" name="Graphic 91"/>
          <p:cNvPicPr/>
          <p:nvPr/>
        </p:nvPicPr>
        <p:blipFill>
          <a:blip r:embed="rId6"/>
          <a:stretch/>
        </p:blipFill>
        <p:spPr>
          <a:xfrm>
            <a:off x="6894360" y="2926800"/>
            <a:ext cx="2518920" cy="524520"/>
          </a:xfrm>
          <a:prstGeom prst="rect">
            <a:avLst/>
          </a:prstGeom>
          <a:ln w="0">
            <a:noFill/>
          </a:ln>
        </p:spPr>
      </p:pic>
      <p:sp>
        <p:nvSpPr>
          <p:cNvPr id="435" name="Down Arrow 12"/>
          <p:cNvSpPr/>
          <p:nvPr/>
        </p:nvSpPr>
        <p:spPr>
          <a:xfrm rot="5400000">
            <a:off x="6071040" y="3012480"/>
            <a:ext cx="524520" cy="352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FDB416E-69BF-4A11-8729-CB718C5FC208}" type="slidenum">
              <a:rPr/>
              <a:t>18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3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3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3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3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" dur="3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3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title"/>
          </p:nvPr>
        </p:nvSpPr>
        <p:spPr>
          <a:xfrm>
            <a:off x="600120" y="298440"/>
            <a:ext cx="10990080" cy="568080"/>
          </a:xfrm>
          <a:prstGeom prst="rect">
            <a:avLst/>
          </a:prstGeom>
          <a:noFill/>
          <a:ln w="0">
            <a:noFill/>
          </a:ln>
        </p:spPr>
        <p:txBody>
          <a:bodyPr lIns="91440" tIns="108000" rIns="91440" bIns="45720" anchor="t">
            <a:noAutofit/>
          </a:bodyPr>
          <a:lstStyle/>
          <a:p>
            <a:pPr indent="0" defTabSz="914400">
              <a:lnSpc>
                <a:spcPct val="80000"/>
              </a:lnSpc>
              <a:buNone/>
            </a:pPr>
            <a:r>
              <a:rPr lang="en-US" sz="3600" b="1" strike="noStrike" spc="-1">
                <a:solidFill>
                  <a:schemeClr val="dk2"/>
                </a:solidFill>
                <a:latin typeface="Calibri"/>
              </a:rPr>
              <a:t>ROSE-T – Step-by-Step</a:t>
            </a:r>
            <a:endParaRPr lang="en-SE" sz="36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37" name="!!Step3"/>
          <p:cNvSpPr/>
          <p:nvPr/>
        </p:nvSpPr>
        <p:spPr>
          <a:xfrm>
            <a:off x="3756600" y="1274760"/>
            <a:ext cx="4678200" cy="602280"/>
          </a:xfrm>
          <a:prstGeom prst="rect">
            <a:avLst/>
          </a:prstGeom>
          <a:solidFill>
            <a:srgbClr val="FFBE00"/>
          </a:solidFill>
          <a:ln>
            <a:solidFill>
              <a:srgbClr val="A659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</a:rPr>
              <a:t>Emulate the Minimal Network Topology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GB" sz="1400" b="0" strike="noStrike" spc="-1">
                <a:solidFill>
                  <a:schemeClr val="lt1"/>
                </a:solidFill>
                <a:latin typeface="Calibri"/>
              </a:rPr>
              <a:t>Behave as Close as Possible to the Real One</a:t>
            </a: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8" name="!!Step4"/>
          <p:cNvSpPr/>
          <p:nvPr/>
        </p:nvSpPr>
        <p:spPr>
          <a:xfrm>
            <a:off x="10048320" y="4319280"/>
            <a:ext cx="1541880" cy="397800"/>
          </a:xfrm>
          <a:prstGeom prst="rect">
            <a:avLst/>
          </a:prstGeom>
          <a:solidFill>
            <a:srgbClr val="4DA060">
              <a:alpha val="50000"/>
            </a:srgbClr>
          </a:solidFill>
          <a:ln>
            <a:solidFill>
              <a:srgbClr val="0D4A2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Verify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9" name="!!Step5"/>
          <p:cNvSpPr/>
          <p:nvPr/>
        </p:nvSpPr>
        <p:spPr>
          <a:xfrm>
            <a:off x="10048320" y="2124000"/>
            <a:ext cx="1541880" cy="407520"/>
          </a:xfrm>
          <a:prstGeom prst="rect">
            <a:avLst/>
          </a:prstGeom>
          <a:solidFill>
            <a:srgbClr val="953FDA">
              <a:alpha val="5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Gather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0" name="!!Step1"/>
          <p:cNvSpPr/>
          <p:nvPr/>
        </p:nvSpPr>
        <p:spPr>
          <a:xfrm>
            <a:off x="10060920" y="2676240"/>
            <a:ext cx="1541880" cy="40752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solidFill>
              <a:srgbClr val="0047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Parse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1" name="!!Step2"/>
          <p:cNvSpPr/>
          <p:nvPr/>
        </p:nvSpPr>
        <p:spPr>
          <a:xfrm>
            <a:off x="10048320" y="3227040"/>
            <a:ext cx="1541880" cy="407520"/>
          </a:xfrm>
          <a:prstGeom prst="rect">
            <a:avLst/>
          </a:prstGeom>
          <a:solidFill>
            <a:srgbClr val="E86A58">
              <a:alpha val="50000"/>
            </a:srgbClr>
          </a:solidFill>
          <a:ln>
            <a:solidFill>
              <a:srgbClr val="78001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Analyze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2" name="TextBox 63"/>
          <p:cNvSpPr/>
          <p:nvPr/>
        </p:nvSpPr>
        <p:spPr>
          <a:xfrm>
            <a:off x="2804400" y="4829400"/>
            <a:ext cx="28267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dk1"/>
                </a:solidFill>
                <a:latin typeface="Calibri"/>
              </a:rPr>
              <a:t>Runnable Network Scenario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3" name="!!A-D"/>
          <p:cNvSpPr/>
          <p:nvPr/>
        </p:nvSpPr>
        <p:spPr>
          <a:xfrm flipH="1">
            <a:off x="3893760" y="3848400"/>
            <a:ext cx="218520" cy="49572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44" name="!!A-B"/>
          <p:cNvSpPr/>
          <p:nvPr/>
        </p:nvSpPr>
        <p:spPr>
          <a:xfrm>
            <a:off x="3850200" y="3350520"/>
            <a:ext cx="199800" cy="28584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45" name="!!A-C"/>
          <p:cNvSpPr/>
          <p:nvPr/>
        </p:nvSpPr>
        <p:spPr>
          <a:xfrm flipH="1">
            <a:off x="4335120" y="3350520"/>
            <a:ext cx="225360" cy="28584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46" name="!!B-Internet"/>
          <p:cNvSpPr/>
          <p:nvPr/>
        </p:nvSpPr>
        <p:spPr>
          <a:xfrm flipH="1">
            <a:off x="3801960" y="2693880"/>
            <a:ext cx="407880" cy="41040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47" name="!!C-Internet"/>
          <p:cNvSpPr/>
          <p:nvPr/>
        </p:nvSpPr>
        <p:spPr>
          <a:xfrm>
            <a:off x="4447080" y="2674440"/>
            <a:ext cx="155520" cy="43884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48" name="!!AS-B-Lab"/>
          <p:cNvSpPr/>
          <p:nvPr/>
        </p:nvSpPr>
        <p:spPr>
          <a:xfrm>
            <a:off x="3473640" y="3328200"/>
            <a:ext cx="6246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B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9" name="!!AS-C-Lab"/>
          <p:cNvSpPr/>
          <p:nvPr/>
        </p:nvSpPr>
        <p:spPr>
          <a:xfrm>
            <a:off x="4258080" y="3335400"/>
            <a:ext cx="65844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C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0" name="!!AS-D-Lab"/>
          <p:cNvSpPr/>
          <p:nvPr/>
        </p:nvSpPr>
        <p:spPr>
          <a:xfrm>
            <a:off x="3464640" y="4578480"/>
            <a:ext cx="73404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D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1" name="!!AS-A-Lab"/>
          <p:cNvSpPr/>
          <p:nvPr/>
        </p:nvSpPr>
        <p:spPr>
          <a:xfrm>
            <a:off x="3808440" y="3878280"/>
            <a:ext cx="7326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A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2" name="!!AS-Internet"/>
          <p:cNvSpPr/>
          <p:nvPr/>
        </p:nvSpPr>
        <p:spPr>
          <a:xfrm>
            <a:off x="3835080" y="2307960"/>
            <a:ext cx="95616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«Internet»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53" name="Graphic 91"/>
          <p:cNvPicPr/>
          <p:nvPr/>
        </p:nvPicPr>
        <p:blipFill>
          <a:blip r:embed="rId3"/>
          <a:stretch/>
        </p:blipFill>
        <p:spPr>
          <a:xfrm>
            <a:off x="6894360" y="2926800"/>
            <a:ext cx="2518920" cy="524520"/>
          </a:xfrm>
          <a:prstGeom prst="rect">
            <a:avLst/>
          </a:prstGeom>
          <a:ln w="0">
            <a:noFill/>
          </a:ln>
        </p:spPr>
      </p:pic>
      <p:sp>
        <p:nvSpPr>
          <p:cNvPr id="454" name="Down Arrow 12"/>
          <p:cNvSpPr/>
          <p:nvPr/>
        </p:nvSpPr>
        <p:spPr>
          <a:xfrm rot="5400000">
            <a:off x="6071040" y="3012480"/>
            <a:ext cx="524520" cy="352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grpSp>
        <p:nvGrpSpPr>
          <p:cNvPr id="455" name="!!RouterD"/>
          <p:cNvGrpSpPr/>
          <p:nvPr/>
        </p:nvGrpSpPr>
        <p:grpSpPr>
          <a:xfrm>
            <a:off x="3606480" y="4285080"/>
            <a:ext cx="486720" cy="309600"/>
            <a:chOff x="3606480" y="4285080"/>
            <a:chExt cx="486720" cy="309600"/>
          </a:xfrm>
        </p:grpSpPr>
        <p:grpSp>
          <p:nvGrpSpPr>
            <p:cNvPr id="456" name="Group 80"/>
            <p:cNvGrpSpPr/>
            <p:nvPr/>
          </p:nvGrpSpPr>
          <p:grpSpPr>
            <a:xfrm>
              <a:off x="3606480" y="4285080"/>
              <a:ext cx="486720" cy="309600"/>
              <a:chOff x="3606480" y="4285080"/>
              <a:chExt cx="486720" cy="309600"/>
            </a:xfrm>
          </p:grpSpPr>
          <p:sp>
            <p:nvSpPr>
              <p:cNvPr id="457" name="AutoShape 81"/>
              <p:cNvSpPr/>
              <p:nvPr/>
            </p:nvSpPr>
            <p:spPr>
              <a:xfrm>
                <a:off x="3606480" y="4285080"/>
                <a:ext cx="486720" cy="309600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2F5E"/>
                  </a:gs>
                  <a:gs pos="50000">
                    <a:srgbClr val="0066CC"/>
                  </a:gs>
                  <a:gs pos="100000">
                    <a:srgbClr val="002F5E"/>
                  </a:gs>
                </a:gsLst>
                <a:lin ang="0"/>
              </a:gradFill>
              <a:ln w="9525">
                <a:solidFill>
                  <a:srgbClr val="819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73080" tIns="36360" rIns="73080" bIns="36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it-IT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grpSp>
            <p:nvGrpSpPr>
              <p:cNvPr id="458" name="Group 82"/>
              <p:cNvGrpSpPr/>
              <p:nvPr/>
            </p:nvGrpSpPr>
            <p:grpSpPr>
              <a:xfrm>
                <a:off x="3695760" y="4304520"/>
                <a:ext cx="303840" cy="120960"/>
                <a:chOff x="3695760" y="4304520"/>
                <a:chExt cx="303840" cy="120960"/>
              </a:xfrm>
            </p:grpSpPr>
            <p:grpSp>
              <p:nvGrpSpPr>
                <p:cNvPr id="459" name="Group 83"/>
                <p:cNvGrpSpPr/>
                <p:nvPr/>
              </p:nvGrpSpPr>
              <p:grpSpPr>
                <a:xfrm>
                  <a:off x="3695760" y="4304520"/>
                  <a:ext cx="300960" cy="118080"/>
                  <a:chOff x="3695760" y="4304520"/>
                  <a:chExt cx="300960" cy="118080"/>
                </a:xfrm>
              </p:grpSpPr>
              <p:sp>
                <p:nvSpPr>
                  <p:cNvPr id="460" name="Freeform 84"/>
                  <p:cNvSpPr/>
                  <p:nvPr/>
                </p:nvSpPr>
                <p:spPr>
                  <a:xfrm>
                    <a:off x="3853080" y="4307400"/>
                    <a:ext cx="143640" cy="5076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0760"/>
                      <a:gd name="textAreaBottom" fmla="*/ 51120 h 5076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6120" rIns="90000" bIns="612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61" name="Freeform 85"/>
                  <p:cNvSpPr/>
                  <p:nvPr/>
                </p:nvSpPr>
                <p:spPr>
                  <a:xfrm>
                    <a:off x="3853080" y="4307400"/>
                    <a:ext cx="143640" cy="5076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0760"/>
                      <a:gd name="textAreaBottom" fmla="*/ 51120 h 5076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6120" rIns="90000" bIns="612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62" name="Freeform 86"/>
                  <p:cNvSpPr/>
                  <p:nvPr/>
                </p:nvSpPr>
                <p:spPr>
                  <a:xfrm>
                    <a:off x="3695760" y="4366800"/>
                    <a:ext cx="143640" cy="5328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3280"/>
                      <a:gd name="textAreaBottom" fmla="*/ 53640 h 5328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8640" rIns="90000" bIns="8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63" name="Freeform 87"/>
                  <p:cNvSpPr/>
                  <p:nvPr/>
                </p:nvSpPr>
                <p:spPr>
                  <a:xfrm>
                    <a:off x="3695760" y="4366800"/>
                    <a:ext cx="143640" cy="5328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3280"/>
                      <a:gd name="textAreaBottom" fmla="*/ 53640 h 5328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8640" rIns="90000" bIns="8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64" name="Freeform 88"/>
                  <p:cNvSpPr/>
                  <p:nvPr/>
                </p:nvSpPr>
                <p:spPr>
                  <a:xfrm>
                    <a:off x="3704040" y="4304520"/>
                    <a:ext cx="143280" cy="50760"/>
                  </a:xfrm>
                  <a:custGeom>
                    <a:avLst/>
                    <a:gdLst>
                      <a:gd name="textAreaLeft" fmla="*/ 0 w 143280"/>
                      <a:gd name="textAreaRight" fmla="*/ 143640 w 143280"/>
                      <a:gd name="textAreaTop" fmla="*/ 0 h 50760"/>
                      <a:gd name="textAreaBottom" fmla="*/ 51120 h 5076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6120" rIns="90000" bIns="612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65" name="Freeform 89"/>
                  <p:cNvSpPr/>
                  <p:nvPr/>
                </p:nvSpPr>
                <p:spPr>
                  <a:xfrm>
                    <a:off x="3704040" y="4304520"/>
                    <a:ext cx="143280" cy="50760"/>
                  </a:xfrm>
                  <a:custGeom>
                    <a:avLst/>
                    <a:gdLst>
                      <a:gd name="textAreaLeft" fmla="*/ 0 w 143280"/>
                      <a:gd name="textAreaRight" fmla="*/ 143640 w 143280"/>
                      <a:gd name="textAreaTop" fmla="*/ 0 h 50760"/>
                      <a:gd name="textAreaBottom" fmla="*/ 51120 h 5076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6120" rIns="90000" bIns="612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66" name="Freeform 90"/>
                  <p:cNvSpPr/>
                  <p:nvPr/>
                </p:nvSpPr>
                <p:spPr>
                  <a:xfrm>
                    <a:off x="3847680" y="4372560"/>
                    <a:ext cx="143640" cy="5004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0040"/>
                      <a:gd name="textAreaBottom" fmla="*/ 50400 h 5004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5400" rIns="90000" bIns="540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67" name="Freeform 91"/>
                  <p:cNvSpPr/>
                  <p:nvPr/>
                </p:nvSpPr>
                <p:spPr>
                  <a:xfrm>
                    <a:off x="3847680" y="4372560"/>
                    <a:ext cx="143640" cy="5004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0040"/>
                      <a:gd name="textAreaBottom" fmla="*/ 50400 h 5004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5400" rIns="90000" bIns="540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468" name="Group 92"/>
                <p:cNvGrpSpPr/>
                <p:nvPr/>
              </p:nvGrpSpPr>
              <p:grpSpPr>
                <a:xfrm>
                  <a:off x="3698640" y="4307400"/>
                  <a:ext cx="300960" cy="118080"/>
                  <a:chOff x="3698640" y="4307400"/>
                  <a:chExt cx="300960" cy="118080"/>
                </a:xfrm>
              </p:grpSpPr>
              <p:sp>
                <p:nvSpPr>
                  <p:cNvPr id="469" name="Freeform 93"/>
                  <p:cNvSpPr/>
                  <p:nvPr/>
                </p:nvSpPr>
                <p:spPr>
                  <a:xfrm>
                    <a:off x="3855960" y="4310280"/>
                    <a:ext cx="143640" cy="5076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0760"/>
                      <a:gd name="textAreaBottom" fmla="*/ 51120 h 5076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6120" rIns="90000" bIns="612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70" name="Freeform 94"/>
                  <p:cNvSpPr/>
                  <p:nvPr/>
                </p:nvSpPr>
                <p:spPr>
                  <a:xfrm>
                    <a:off x="3855960" y="4310280"/>
                    <a:ext cx="143640" cy="5076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0760"/>
                      <a:gd name="textAreaBottom" fmla="*/ 51120 h 5076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6120" rIns="90000" bIns="612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71" name="Freeform 95"/>
                  <p:cNvSpPr/>
                  <p:nvPr/>
                </p:nvSpPr>
                <p:spPr>
                  <a:xfrm>
                    <a:off x="3698640" y="4369680"/>
                    <a:ext cx="143640" cy="5292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2920"/>
                      <a:gd name="textAreaBottom" fmla="*/ 53280 h 5292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8280" rIns="90000" bIns="82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72" name="Freeform 96"/>
                  <p:cNvSpPr/>
                  <p:nvPr/>
                </p:nvSpPr>
                <p:spPr>
                  <a:xfrm>
                    <a:off x="3698640" y="4369680"/>
                    <a:ext cx="143640" cy="5292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2920"/>
                      <a:gd name="textAreaBottom" fmla="*/ 53280 h 5292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8280" rIns="90000" bIns="82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73" name="Freeform 97"/>
                  <p:cNvSpPr/>
                  <p:nvPr/>
                </p:nvSpPr>
                <p:spPr>
                  <a:xfrm>
                    <a:off x="3706560" y="4307400"/>
                    <a:ext cx="143640" cy="5076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0760"/>
                      <a:gd name="textAreaBottom" fmla="*/ 51120 h 5076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6120" rIns="90000" bIns="612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74" name="Freeform 98"/>
                  <p:cNvSpPr/>
                  <p:nvPr/>
                </p:nvSpPr>
                <p:spPr>
                  <a:xfrm>
                    <a:off x="3706560" y="4307400"/>
                    <a:ext cx="143640" cy="5076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0760"/>
                      <a:gd name="textAreaBottom" fmla="*/ 51120 h 5076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6120" rIns="90000" bIns="612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75" name="Freeform 99"/>
                  <p:cNvSpPr/>
                  <p:nvPr/>
                </p:nvSpPr>
                <p:spPr>
                  <a:xfrm>
                    <a:off x="3850560" y="4375440"/>
                    <a:ext cx="143280" cy="50040"/>
                  </a:xfrm>
                  <a:custGeom>
                    <a:avLst/>
                    <a:gdLst>
                      <a:gd name="textAreaLeft" fmla="*/ 0 w 143280"/>
                      <a:gd name="textAreaRight" fmla="*/ 143640 w 143280"/>
                      <a:gd name="textAreaTop" fmla="*/ 0 h 50040"/>
                      <a:gd name="textAreaBottom" fmla="*/ 50400 h 5004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5400" rIns="90000" bIns="540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76" name="Freeform 100"/>
                  <p:cNvSpPr/>
                  <p:nvPr/>
                </p:nvSpPr>
                <p:spPr>
                  <a:xfrm>
                    <a:off x="3850560" y="4375440"/>
                    <a:ext cx="143280" cy="50040"/>
                  </a:xfrm>
                  <a:custGeom>
                    <a:avLst/>
                    <a:gdLst>
                      <a:gd name="textAreaLeft" fmla="*/ 0 w 143280"/>
                      <a:gd name="textAreaRight" fmla="*/ 143640 w 143280"/>
                      <a:gd name="textAreaTop" fmla="*/ 0 h 50040"/>
                      <a:gd name="textAreaBottom" fmla="*/ 50400 h 5004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5400" rIns="90000" bIns="540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477" name="WordArt 101"/>
            <p:cNvSpPr txBox="1"/>
            <p:nvPr/>
          </p:nvSpPr>
          <p:spPr>
            <a:xfrm>
              <a:off x="3630960" y="4411800"/>
              <a:ext cx="438120" cy="151560"/>
            </a:xfrm>
            <a:prstGeom prst="rect">
              <a:avLst/>
            </a:prstGeom>
          </p:spPr>
          <p:txBody>
            <a:bodyPr wrap="none" lIns="94680" tIns="49680" rIns="94680" bIns="49680" anchor="ctr" anchorCtr="1">
              <a:prstTxWarp prst="textCanDown">
                <a:avLst>
                  <a:gd name="adj" fmla="val 33333"/>
                </a:avLst>
              </a:prstTxWarp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GB" sz="1400" b="0" strike="noStrike" spc="-1">
                  <a:ln w="9360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latin typeface="Tahoma"/>
                  <a:ea typeface="Tahoma"/>
                </a:rPr>
                <a:t>    </a:t>
              </a:r>
              <a:endParaRPr lang="it-IT" sz="1400" b="0" strike="noStrike" spc="-1">
                <a:ln w="9360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478" name="!!RouterB"/>
          <p:cNvGrpSpPr/>
          <p:nvPr/>
        </p:nvGrpSpPr>
        <p:grpSpPr>
          <a:xfrm>
            <a:off x="3549600" y="3064680"/>
            <a:ext cx="486720" cy="309600"/>
            <a:chOff x="3549600" y="3064680"/>
            <a:chExt cx="486720" cy="309600"/>
          </a:xfrm>
        </p:grpSpPr>
        <p:grpSp>
          <p:nvGrpSpPr>
            <p:cNvPr id="479" name="Group 80"/>
            <p:cNvGrpSpPr/>
            <p:nvPr/>
          </p:nvGrpSpPr>
          <p:grpSpPr>
            <a:xfrm>
              <a:off x="3549600" y="3064680"/>
              <a:ext cx="486720" cy="309600"/>
              <a:chOff x="3549600" y="3064680"/>
              <a:chExt cx="486720" cy="309600"/>
            </a:xfrm>
          </p:grpSpPr>
          <p:sp>
            <p:nvSpPr>
              <p:cNvPr id="480" name="AutoShape 81"/>
              <p:cNvSpPr/>
              <p:nvPr/>
            </p:nvSpPr>
            <p:spPr>
              <a:xfrm>
                <a:off x="3549600" y="3064680"/>
                <a:ext cx="486720" cy="309600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2F5E"/>
                  </a:gs>
                  <a:gs pos="50000">
                    <a:srgbClr val="0066CC"/>
                  </a:gs>
                  <a:gs pos="100000">
                    <a:srgbClr val="002F5E"/>
                  </a:gs>
                </a:gsLst>
                <a:lin ang="0"/>
              </a:gradFill>
              <a:ln w="9525">
                <a:solidFill>
                  <a:srgbClr val="819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73080" tIns="36360" rIns="73080" bIns="36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it-IT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grpSp>
            <p:nvGrpSpPr>
              <p:cNvPr id="481" name="Group 82"/>
              <p:cNvGrpSpPr/>
              <p:nvPr/>
            </p:nvGrpSpPr>
            <p:grpSpPr>
              <a:xfrm>
                <a:off x="3638880" y="3084120"/>
                <a:ext cx="303480" cy="120960"/>
                <a:chOff x="3638880" y="3084120"/>
                <a:chExt cx="303480" cy="120960"/>
              </a:xfrm>
            </p:grpSpPr>
            <p:grpSp>
              <p:nvGrpSpPr>
                <p:cNvPr id="482" name="Group 83"/>
                <p:cNvGrpSpPr/>
                <p:nvPr/>
              </p:nvGrpSpPr>
              <p:grpSpPr>
                <a:xfrm>
                  <a:off x="3638880" y="3084120"/>
                  <a:ext cx="300960" cy="118080"/>
                  <a:chOff x="3638880" y="3084120"/>
                  <a:chExt cx="300960" cy="118080"/>
                </a:xfrm>
              </p:grpSpPr>
              <p:sp>
                <p:nvSpPr>
                  <p:cNvPr id="483" name="Freeform 84"/>
                  <p:cNvSpPr/>
                  <p:nvPr/>
                </p:nvSpPr>
                <p:spPr>
                  <a:xfrm>
                    <a:off x="3796200" y="3087000"/>
                    <a:ext cx="143640" cy="5076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0760"/>
                      <a:gd name="textAreaBottom" fmla="*/ 51120 h 5076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6120" rIns="90000" bIns="612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84" name="Freeform 85"/>
                  <p:cNvSpPr/>
                  <p:nvPr/>
                </p:nvSpPr>
                <p:spPr>
                  <a:xfrm>
                    <a:off x="3796200" y="3087000"/>
                    <a:ext cx="143640" cy="5076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0760"/>
                      <a:gd name="textAreaBottom" fmla="*/ 51120 h 5076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6120" rIns="90000" bIns="612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85" name="Freeform 86"/>
                  <p:cNvSpPr/>
                  <p:nvPr/>
                </p:nvSpPr>
                <p:spPr>
                  <a:xfrm>
                    <a:off x="3638880" y="3146400"/>
                    <a:ext cx="143640" cy="5328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3280"/>
                      <a:gd name="textAreaBottom" fmla="*/ 53640 h 5328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8640" rIns="90000" bIns="8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86" name="Freeform 87"/>
                  <p:cNvSpPr/>
                  <p:nvPr/>
                </p:nvSpPr>
                <p:spPr>
                  <a:xfrm>
                    <a:off x="3638880" y="3146400"/>
                    <a:ext cx="143640" cy="5328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3280"/>
                      <a:gd name="textAreaBottom" fmla="*/ 53640 h 5328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8640" rIns="90000" bIns="8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87" name="Freeform 88"/>
                  <p:cNvSpPr/>
                  <p:nvPr/>
                </p:nvSpPr>
                <p:spPr>
                  <a:xfrm>
                    <a:off x="3647160" y="3084120"/>
                    <a:ext cx="143280" cy="50760"/>
                  </a:xfrm>
                  <a:custGeom>
                    <a:avLst/>
                    <a:gdLst>
                      <a:gd name="textAreaLeft" fmla="*/ 0 w 143280"/>
                      <a:gd name="textAreaRight" fmla="*/ 143640 w 143280"/>
                      <a:gd name="textAreaTop" fmla="*/ 0 h 50760"/>
                      <a:gd name="textAreaBottom" fmla="*/ 51120 h 5076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6120" rIns="90000" bIns="612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88" name="Freeform 89"/>
                  <p:cNvSpPr/>
                  <p:nvPr/>
                </p:nvSpPr>
                <p:spPr>
                  <a:xfrm>
                    <a:off x="3647160" y="3084120"/>
                    <a:ext cx="143280" cy="50760"/>
                  </a:xfrm>
                  <a:custGeom>
                    <a:avLst/>
                    <a:gdLst>
                      <a:gd name="textAreaLeft" fmla="*/ 0 w 143280"/>
                      <a:gd name="textAreaRight" fmla="*/ 143640 w 143280"/>
                      <a:gd name="textAreaTop" fmla="*/ 0 h 50760"/>
                      <a:gd name="textAreaBottom" fmla="*/ 51120 h 5076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6120" rIns="90000" bIns="612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89" name="Freeform 90"/>
                  <p:cNvSpPr/>
                  <p:nvPr/>
                </p:nvSpPr>
                <p:spPr>
                  <a:xfrm>
                    <a:off x="3790800" y="3152160"/>
                    <a:ext cx="143640" cy="5004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0040"/>
                      <a:gd name="textAreaBottom" fmla="*/ 50400 h 5004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5400" rIns="90000" bIns="540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90" name="Freeform 91"/>
                  <p:cNvSpPr/>
                  <p:nvPr/>
                </p:nvSpPr>
                <p:spPr>
                  <a:xfrm>
                    <a:off x="3790800" y="3152160"/>
                    <a:ext cx="143640" cy="5004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0040"/>
                      <a:gd name="textAreaBottom" fmla="*/ 50400 h 5004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5400" rIns="90000" bIns="540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491" name="Group 92"/>
                <p:cNvGrpSpPr/>
                <p:nvPr/>
              </p:nvGrpSpPr>
              <p:grpSpPr>
                <a:xfrm>
                  <a:off x="3641400" y="3087000"/>
                  <a:ext cx="300960" cy="118080"/>
                  <a:chOff x="3641400" y="3087000"/>
                  <a:chExt cx="300960" cy="118080"/>
                </a:xfrm>
              </p:grpSpPr>
              <p:sp>
                <p:nvSpPr>
                  <p:cNvPr id="492" name="Freeform 93"/>
                  <p:cNvSpPr/>
                  <p:nvPr/>
                </p:nvSpPr>
                <p:spPr>
                  <a:xfrm>
                    <a:off x="3798720" y="3089880"/>
                    <a:ext cx="143640" cy="5076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0760"/>
                      <a:gd name="textAreaBottom" fmla="*/ 51120 h 5076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6120" rIns="90000" bIns="612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93" name="Freeform 94"/>
                  <p:cNvSpPr/>
                  <p:nvPr/>
                </p:nvSpPr>
                <p:spPr>
                  <a:xfrm>
                    <a:off x="3798720" y="3089880"/>
                    <a:ext cx="143640" cy="5076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0760"/>
                      <a:gd name="textAreaBottom" fmla="*/ 51120 h 5076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6120" rIns="90000" bIns="612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94" name="Freeform 95"/>
                  <p:cNvSpPr/>
                  <p:nvPr/>
                </p:nvSpPr>
                <p:spPr>
                  <a:xfrm>
                    <a:off x="3641400" y="3149280"/>
                    <a:ext cx="143640" cy="5292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2920"/>
                      <a:gd name="textAreaBottom" fmla="*/ 53280 h 5292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8280" rIns="90000" bIns="82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95" name="Freeform 96"/>
                  <p:cNvSpPr/>
                  <p:nvPr/>
                </p:nvSpPr>
                <p:spPr>
                  <a:xfrm>
                    <a:off x="3641400" y="3149280"/>
                    <a:ext cx="143640" cy="5292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2920"/>
                      <a:gd name="textAreaBottom" fmla="*/ 53280 h 5292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8280" rIns="90000" bIns="82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96" name="Freeform 97"/>
                  <p:cNvSpPr/>
                  <p:nvPr/>
                </p:nvSpPr>
                <p:spPr>
                  <a:xfrm>
                    <a:off x="3649680" y="3087000"/>
                    <a:ext cx="143640" cy="5076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0760"/>
                      <a:gd name="textAreaBottom" fmla="*/ 51120 h 5076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6120" rIns="90000" bIns="612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97" name="Freeform 98"/>
                  <p:cNvSpPr/>
                  <p:nvPr/>
                </p:nvSpPr>
                <p:spPr>
                  <a:xfrm>
                    <a:off x="3649680" y="3087000"/>
                    <a:ext cx="143640" cy="5076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0760"/>
                      <a:gd name="textAreaBottom" fmla="*/ 51120 h 5076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6120" rIns="90000" bIns="612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98" name="Freeform 99"/>
                  <p:cNvSpPr/>
                  <p:nvPr/>
                </p:nvSpPr>
                <p:spPr>
                  <a:xfrm>
                    <a:off x="3793680" y="3155040"/>
                    <a:ext cx="143280" cy="50040"/>
                  </a:xfrm>
                  <a:custGeom>
                    <a:avLst/>
                    <a:gdLst>
                      <a:gd name="textAreaLeft" fmla="*/ 0 w 143280"/>
                      <a:gd name="textAreaRight" fmla="*/ 143640 w 143280"/>
                      <a:gd name="textAreaTop" fmla="*/ 0 h 50040"/>
                      <a:gd name="textAreaBottom" fmla="*/ 50400 h 5004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5400" rIns="90000" bIns="540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99" name="Freeform 100"/>
                  <p:cNvSpPr/>
                  <p:nvPr/>
                </p:nvSpPr>
                <p:spPr>
                  <a:xfrm>
                    <a:off x="3793680" y="3155040"/>
                    <a:ext cx="143280" cy="50040"/>
                  </a:xfrm>
                  <a:custGeom>
                    <a:avLst/>
                    <a:gdLst>
                      <a:gd name="textAreaLeft" fmla="*/ 0 w 143280"/>
                      <a:gd name="textAreaRight" fmla="*/ 143640 w 143280"/>
                      <a:gd name="textAreaTop" fmla="*/ 0 h 50040"/>
                      <a:gd name="textAreaBottom" fmla="*/ 50400 h 5004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5400" rIns="90000" bIns="540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500" name="WordArt 101"/>
            <p:cNvSpPr txBox="1"/>
            <p:nvPr/>
          </p:nvSpPr>
          <p:spPr>
            <a:xfrm>
              <a:off x="3574080" y="3191760"/>
              <a:ext cx="438120" cy="151560"/>
            </a:xfrm>
            <a:prstGeom prst="rect">
              <a:avLst/>
            </a:prstGeom>
          </p:spPr>
          <p:txBody>
            <a:bodyPr wrap="none" lIns="94680" tIns="49680" rIns="94680" bIns="49680" anchor="ctr" anchorCtr="1">
              <a:prstTxWarp prst="textCanDown">
                <a:avLst>
                  <a:gd name="adj" fmla="val 33333"/>
                </a:avLst>
              </a:prstTxWarp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GB" sz="1400" b="0" strike="noStrike" spc="-1">
                  <a:ln w="9360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latin typeface="Tahoma"/>
                  <a:ea typeface="Tahoma"/>
                </a:rPr>
                <a:t>    </a:t>
              </a:r>
              <a:endParaRPr lang="it-IT" sz="1400" b="0" strike="noStrike" spc="-1">
                <a:ln w="9360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501" name="!!RouterC"/>
          <p:cNvGrpSpPr/>
          <p:nvPr/>
        </p:nvGrpSpPr>
        <p:grpSpPr>
          <a:xfrm>
            <a:off x="4342320" y="3075480"/>
            <a:ext cx="486720" cy="309600"/>
            <a:chOff x="4342320" y="3075480"/>
            <a:chExt cx="486720" cy="309600"/>
          </a:xfrm>
        </p:grpSpPr>
        <p:grpSp>
          <p:nvGrpSpPr>
            <p:cNvPr id="502" name="Group 80"/>
            <p:cNvGrpSpPr/>
            <p:nvPr/>
          </p:nvGrpSpPr>
          <p:grpSpPr>
            <a:xfrm>
              <a:off x="4342320" y="3075480"/>
              <a:ext cx="486720" cy="309600"/>
              <a:chOff x="4342320" y="3075480"/>
              <a:chExt cx="486720" cy="309600"/>
            </a:xfrm>
          </p:grpSpPr>
          <p:sp>
            <p:nvSpPr>
              <p:cNvPr id="503" name="AutoShape 81"/>
              <p:cNvSpPr/>
              <p:nvPr/>
            </p:nvSpPr>
            <p:spPr>
              <a:xfrm>
                <a:off x="4342320" y="3075480"/>
                <a:ext cx="486720" cy="309600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2F5E"/>
                  </a:gs>
                  <a:gs pos="50000">
                    <a:srgbClr val="0066CC"/>
                  </a:gs>
                  <a:gs pos="100000">
                    <a:srgbClr val="002F5E"/>
                  </a:gs>
                </a:gsLst>
                <a:lin ang="0"/>
              </a:gradFill>
              <a:ln w="9525">
                <a:solidFill>
                  <a:srgbClr val="819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73080" tIns="36360" rIns="73080" bIns="36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it-IT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grpSp>
            <p:nvGrpSpPr>
              <p:cNvPr id="504" name="Group 82"/>
              <p:cNvGrpSpPr/>
              <p:nvPr/>
            </p:nvGrpSpPr>
            <p:grpSpPr>
              <a:xfrm>
                <a:off x="4431960" y="3094560"/>
                <a:ext cx="303480" cy="120960"/>
                <a:chOff x="4431960" y="3094560"/>
                <a:chExt cx="303480" cy="120960"/>
              </a:xfrm>
            </p:grpSpPr>
            <p:grpSp>
              <p:nvGrpSpPr>
                <p:cNvPr id="505" name="Group 83"/>
                <p:cNvGrpSpPr/>
                <p:nvPr/>
              </p:nvGrpSpPr>
              <p:grpSpPr>
                <a:xfrm>
                  <a:off x="4431960" y="3094560"/>
                  <a:ext cx="300960" cy="118080"/>
                  <a:chOff x="4431960" y="3094560"/>
                  <a:chExt cx="300960" cy="118080"/>
                </a:xfrm>
              </p:grpSpPr>
              <p:sp>
                <p:nvSpPr>
                  <p:cNvPr id="506" name="Freeform 84"/>
                  <p:cNvSpPr/>
                  <p:nvPr/>
                </p:nvSpPr>
                <p:spPr>
                  <a:xfrm>
                    <a:off x="4589280" y="3097440"/>
                    <a:ext cx="143640" cy="5076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0760"/>
                      <a:gd name="textAreaBottom" fmla="*/ 51120 h 5076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6120" rIns="90000" bIns="612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07" name="Freeform 85"/>
                  <p:cNvSpPr/>
                  <p:nvPr/>
                </p:nvSpPr>
                <p:spPr>
                  <a:xfrm>
                    <a:off x="4589280" y="3097440"/>
                    <a:ext cx="143640" cy="5076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0760"/>
                      <a:gd name="textAreaBottom" fmla="*/ 51120 h 5076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6120" rIns="90000" bIns="612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08" name="Freeform 86"/>
                  <p:cNvSpPr/>
                  <p:nvPr/>
                </p:nvSpPr>
                <p:spPr>
                  <a:xfrm>
                    <a:off x="4431960" y="3157200"/>
                    <a:ext cx="143640" cy="5328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3280"/>
                      <a:gd name="textAreaBottom" fmla="*/ 53640 h 5328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8640" rIns="90000" bIns="8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09" name="Freeform 87"/>
                  <p:cNvSpPr/>
                  <p:nvPr/>
                </p:nvSpPr>
                <p:spPr>
                  <a:xfrm>
                    <a:off x="4431960" y="3157200"/>
                    <a:ext cx="143640" cy="5328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3280"/>
                      <a:gd name="textAreaBottom" fmla="*/ 53640 h 5328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8640" rIns="90000" bIns="8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10" name="Freeform 88"/>
                  <p:cNvSpPr/>
                  <p:nvPr/>
                </p:nvSpPr>
                <p:spPr>
                  <a:xfrm>
                    <a:off x="4439880" y="3094560"/>
                    <a:ext cx="143280" cy="50760"/>
                  </a:xfrm>
                  <a:custGeom>
                    <a:avLst/>
                    <a:gdLst>
                      <a:gd name="textAreaLeft" fmla="*/ 0 w 143280"/>
                      <a:gd name="textAreaRight" fmla="*/ 143640 w 143280"/>
                      <a:gd name="textAreaTop" fmla="*/ 0 h 50760"/>
                      <a:gd name="textAreaBottom" fmla="*/ 51120 h 5076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6120" rIns="90000" bIns="612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11" name="Freeform 89"/>
                  <p:cNvSpPr/>
                  <p:nvPr/>
                </p:nvSpPr>
                <p:spPr>
                  <a:xfrm>
                    <a:off x="4439880" y="3094560"/>
                    <a:ext cx="143280" cy="50760"/>
                  </a:xfrm>
                  <a:custGeom>
                    <a:avLst/>
                    <a:gdLst>
                      <a:gd name="textAreaLeft" fmla="*/ 0 w 143280"/>
                      <a:gd name="textAreaRight" fmla="*/ 143640 w 143280"/>
                      <a:gd name="textAreaTop" fmla="*/ 0 h 50760"/>
                      <a:gd name="textAreaBottom" fmla="*/ 51120 h 5076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6120" rIns="90000" bIns="612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12" name="Freeform 90"/>
                  <p:cNvSpPr/>
                  <p:nvPr/>
                </p:nvSpPr>
                <p:spPr>
                  <a:xfrm>
                    <a:off x="4583520" y="3162600"/>
                    <a:ext cx="143640" cy="5004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0040"/>
                      <a:gd name="textAreaBottom" fmla="*/ 50400 h 5004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5400" rIns="90000" bIns="540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13" name="Freeform 91"/>
                  <p:cNvSpPr/>
                  <p:nvPr/>
                </p:nvSpPr>
                <p:spPr>
                  <a:xfrm>
                    <a:off x="4583520" y="3162600"/>
                    <a:ext cx="143640" cy="5004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0040"/>
                      <a:gd name="textAreaBottom" fmla="*/ 50400 h 5004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5400" rIns="90000" bIns="540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514" name="Group 92"/>
                <p:cNvGrpSpPr/>
                <p:nvPr/>
              </p:nvGrpSpPr>
              <p:grpSpPr>
                <a:xfrm>
                  <a:off x="4434480" y="3097440"/>
                  <a:ext cx="300960" cy="118080"/>
                  <a:chOff x="4434480" y="3097440"/>
                  <a:chExt cx="300960" cy="118080"/>
                </a:xfrm>
              </p:grpSpPr>
              <p:sp>
                <p:nvSpPr>
                  <p:cNvPr id="515" name="Freeform 93"/>
                  <p:cNvSpPr/>
                  <p:nvPr/>
                </p:nvSpPr>
                <p:spPr>
                  <a:xfrm>
                    <a:off x="4591800" y="3100320"/>
                    <a:ext cx="143640" cy="5076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0760"/>
                      <a:gd name="textAreaBottom" fmla="*/ 51120 h 5076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6120" rIns="90000" bIns="612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16" name="Freeform 94"/>
                  <p:cNvSpPr/>
                  <p:nvPr/>
                </p:nvSpPr>
                <p:spPr>
                  <a:xfrm>
                    <a:off x="4591800" y="3100320"/>
                    <a:ext cx="143640" cy="5076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0760"/>
                      <a:gd name="textAreaBottom" fmla="*/ 51120 h 5076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6120" rIns="90000" bIns="612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17" name="Freeform 95"/>
                  <p:cNvSpPr/>
                  <p:nvPr/>
                </p:nvSpPr>
                <p:spPr>
                  <a:xfrm>
                    <a:off x="4434480" y="3160080"/>
                    <a:ext cx="143640" cy="5292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2920"/>
                      <a:gd name="textAreaBottom" fmla="*/ 53280 h 5292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8280" rIns="90000" bIns="82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18" name="Freeform 96"/>
                  <p:cNvSpPr/>
                  <p:nvPr/>
                </p:nvSpPr>
                <p:spPr>
                  <a:xfrm>
                    <a:off x="4434480" y="3160080"/>
                    <a:ext cx="143640" cy="5292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2920"/>
                      <a:gd name="textAreaBottom" fmla="*/ 53280 h 5292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8280" rIns="90000" bIns="82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19" name="Freeform 97"/>
                  <p:cNvSpPr/>
                  <p:nvPr/>
                </p:nvSpPr>
                <p:spPr>
                  <a:xfrm>
                    <a:off x="4442400" y="3097440"/>
                    <a:ext cx="143640" cy="5076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0760"/>
                      <a:gd name="textAreaBottom" fmla="*/ 51120 h 5076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6120" rIns="90000" bIns="612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20" name="Freeform 98"/>
                  <p:cNvSpPr/>
                  <p:nvPr/>
                </p:nvSpPr>
                <p:spPr>
                  <a:xfrm>
                    <a:off x="4442400" y="3097440"/>
                    <a:ext cx="143640" cy="5076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0760"/>
                      <a:gd name="textAreaBottom" fmla="*/ 51120 h 5076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6120" rIns="90000" bIns="612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21" name="Freeform 99"/>
                  <p:cNvSpPr/>
                  <p:nvPr/>
                </p:nvSpPr>
                <p:spPr>
                  <a:xfrm>
                    <a:off x="4586400" y="3165480"/>
                    <a:ext cx="143280" cy="50040"/>
                  </a:xfrm>
                  <a:custGeom>
                    <a:avLst/>
                    <a:gdLst>
                      <a:gd name="textAreaLeft" fmla="*/ 0 w 143280"/>
                      <a:gd name="textAreaRight" fmla="*/ 143640 w 143280"/>
                      <a:gd name="textAreaTop" fmla="*/ 0 h 50040"/>
                      <a:gd name="textAreaBottom" fmla="*/ 50400 h 5004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5400" rIns="90000" bIns="540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22" name="Freeform 100"/>
                  <p:cNvSpPr/>
                  <p:nvPr/>
                </p:nvSpPr>
                <p:spPr>
                  <a:xfrm>
                    <a:off x="4586400" y="3165480"/>
                    <a:ext cx="143280" cy="50040"/>
                  </a:xfrm>
                  <a:custGeom>
                    <a:avLst/>
                    <a:gdLst>
                      <a:gd name="textAreaLeft" fmla="*/ 0 w 143280"/>
                      <a:gd name="textAreaRight" fmla="*/ 143640 w 143280"/>
                      <a:gd name="textAreaTop" fmla="*/ 0 h 50040"/>
                      <a:gd name="textAreaBottom" fmla="*/ 50400 h 5004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5400" rIns="90000" bIns="540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523" name="WordArt 101"/>
            <p:cNvSpPr txBox="1"/>
            <p:nvPr/>
          </p:nvSpPr>
          <p:spPr>
            <a:xfrm>
              <a:off x="4366800" y="3202200"/>
              <a:ext cx="438120" cy="151560"/>
            </a:xfrm>
            <a:prstGeom prst="rect">
              <a:avLst/>
            </a:prstGeom>
          </p:spPr>
          <p:txBody>
            <a:bodyPr wrap="none" lIns="94680" tIns="49680" rIns="94680" bIns="49680" anchor="ctr" anchorCtr="1">
              <a:prstTxWarp prst="textCanDown">
                <a:avLst>
                  <a:gd name="adj" fmla="val 33333"/>
                </a:avLst>
              </a:prstTxWarp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GB" sz="1400" b="0" strike="noStrike" spc="-1">
                  <a:ln w="9360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latin typeface="Tahoma"/>
                  <a:ea typeface="Tahoma"/>
                </a:rPr>
                <a:t>    </a:t>
              </a:r>
              <a:endParaRPr lang="it-IT" sz="1400" b="0" strike="noStrike" spc="-1">
                <a:ln w="9360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524" name="!!RouterInternet"/>
          <p:cNvGrpSpPr/>
          <p:nvPr/>
        </p:nvGrpSpPr>
        <p:grpSpPr>
          <a:xfrm>
            <a:off x="4055040" y="2572560"/>
            <a:ext cx="486720" cy="309600"/>
            <a:chOff x="4055040" y="2572560"/>
            <a:chExt cx="486720" cy="309600"/>
          </a:xfrm>
        </p:grpSpPr>
        <p:grpSp>
          <p:nvGrpSpPr>
            <p:cNvPr id="525" name="Group 80"/>
            <p:cNvGrpSpPr/>
            <p:nvPr/>
          </p:nvGrpSpPr>
          <p:grpSpPr>
            <a:xfrm>
              <a:off x="4055040" y="2572560"/>
              <a:ext cx="486720" cy="309600"/>
              <a:chOff x="4055040" y="2572560"/>
              <a:chExt cx="486720" cy="309600"/>
            </a:xfrm>
          </p:grpSpPr>
          <p:sp>
            <p:nvSpPr>
              <p:cNvPr id="526" name="AutoShape 81"/>
              <p:cNvSpPr/>
              <p:nvPr/>
            </p:nvSpPr>
            <p:spPr>
              <a:xfrm>
                <a:off x="4055040" y="2572560"/>
                <a:ext cx="486720" cy="309600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2F5E"/>
                  </a:gs>
                  <a:gs pos="50000">
                    <a:srgbClr val="0066CC"/>
                  </a:gs>
                  <a:gs pos="100000">
                    <a:srgbClr val="002F5E"/>
                  </a:gs>
                </a:gsLst>
                <a:lin ang="0"/>
              </a:gradFill>
              <a:ln w="9525">
                <a:solidFill>
                  <a:srgbClr val="819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73080" tIns="36360" rIns="73080" bIns="36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it-IT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grpSp>
            <p:nvGrpSpPr>
              <p:cNvPr id="527" name="Group 82"/>
              <p:cNvGrpSpPr/>
              <p:nvPr/>
            </p:nvGrpSpPr>
            <p:grpSpPr>
              <a:xfrm>
                <a:off x="4144320" y="2592000"/>
                <a:ext cx="303480" cy="120960"/>
                <a:chOff x="4144320" y="2592000"/>
                <a:chExt cx="303480" cy="120960"/>
              </a:xfrm>
            </p:grpSpPr>
            <p:grpSp>
              <p:nvGrpSpPr>
                <p:cNvPr id="528" name="Group 83"/>
                <p:cNvGrpSpPr/>
                <p:nvPr/>
              </p:nvGrpSpPr>
              <p:grpSpPr>
                <a:xfrm>
                  <a:off x="4144320" y="2592000"/>
                  <a:ext cx="300960" cy="118080"/>
                  <a:chOff x="4144320" y="2592000"/>
                  <a:chExt cx="300960" cy="118080"/>
                </a:xfrm>
              </p:grpSpPr>
              <p:sp>
                <p:nvSpPr>
                  <p:cNvPr id="529" name="Freeform 84"/>
                  <p:cNvSpPr/>
                  <p:nvPr/>
                </p:nvSpPr>
                <p:spPr>
                  <a:xfrm>
                    <a:off x="4301640" y="2594880"/>
                    <a:ext cx="143640" cy="5076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0760"/>
                      <a:gd name="textAreaBottom" fmla="*/ 51120 h 5076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6120" rIns="90000" bIns="612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30" name="Freeform 85"/>
                  <p:cNvSpPr/>
                  <p:nvPr/>
                </p:nvSpPr>
                <p:spPr>
                  <a:xfrm>
                    <a:off x="4301640" y="2594880"/>
                    <a:ext cx="143640" cy="5076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0760"/>
                      <a:gd name="textAreaBottom" fmla="*/ 51120 h 5076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6120" rIns="90000" bIns="612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31" name="Freeform 86"/>
                  <p:cNvSpPr/>
                  <p:nvPr/>
                </p:nvSpPr>
                <p:spPr>
                  <a:xfrm>
                    <a:off x="4144320" y="2654280"/>
                    <a:ext cx="143640" cy="5328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3280"/>
                      <a:gd name="textAreaBottom" fmla="*/ 53640 h 5328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8640" rIns="90000" bIns="8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32" name="Freeform 87"/>
                  <p:cNvSpPr/>
                  <p:nvPr/>
                </p:nvSpPr>
                <p:spPr>
                  <a:xfrm>
                    <a:off x="4144320" y="2654280"/>
                    <a:ext cx="143640" cy="5328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3280"/>
                      <a:gd name="textAreaBottom" fmla="*/ 53640 h 5328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8640" rIns="90000" bIns="8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33" name="Freeform 88"/>
                  <p:cNvSpPr/>
                  <p:nvPr/>
                </p:nvSpPr>
                <p:spPr>
                  <a:xfrm>
                    <a:off x="4152240" y="2592000"/>
                    <a:ext cx="143280" cy="50760"/>
                  </a:xfrm>
                  <a:custGeom>
                    <a:avLst/>
                    <a:gdLst>
                      <a:gd name="textAreaLeft" fmla="*/ 0 w 143280"/>
                      <a:gd name="textAreaRight" fmla="*/ 143640 w 143280"/>
                      <a:gd name="textAreaTop" fmla="*/ 0 h 50760"/>
                      <a:gd name="textAreaBottom" fmla="*/ 51120 h 5076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6120" rIns="90000" bIns="612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34" name="Freeform 89"/>
                  <p:cNvSpPr/>
                  <p:nvPr/>
                </p:nvSpPr>
                <p:spPr>
                  <a:xfrm>
                    <a:off x="4152240" y="2592000"/>
                    <a:ext cx="143280" cy="50760"/>
                  </a:xfrm>
                  <a:custGeom>
                    <a:avLst/>
                    <a:gdLst>
                      <a:gd name="textAreaLeft" fmla="*/ 0 w 143280"/>
                      <a:gd name="textAreaRight" fmla="*/ 143640 w 143280"/>
                      <a:gd name="textAreaTop" fmla="*/ 0 h 50760"/>
                      <a:gd name="textAreaBottom" fmla="*/ 51120 h 5076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6120" rIns="90000" bIns="612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35" name="Freeform 90"/>
                  <p:cNvSpPr/>
                  <p:nvPr/>
                </p:nvSpPr>
                <p:spPr>
                  <a:xfrm>
                    <a:off x="4296240" y="2660040"/>
                    <a:ext cx="143640" cy="5004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0040"/>
                      <a:gd name="textAreaBottom" fmla="*/ 50400 h 5004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5400" rIns="90000" bIns="540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36" name="Freeform 91"/>
                  <p:cNvSpPr/>
                  <p:nvPr/>
                </p:nvSpPr>
                <p:spPr>
                  <a:xfrm>
                    <a:off x="4296240" y="2660040"/>
                    <a:ext cx="143640" cy="5004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0040"/>
                      <a:gd name="textAreaBottom" fmla="*/ 50400 h 5004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5400" rIns="90000" bIns="540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537" name="Group 92"/>
                <p:cNvGrpSpPr/>
                <p:nvPr/>
              </p:nvGrpSpPr>
              <p:grpSpPr>
                <a:xfrm>
                  <a:off x="4146840" y="2594880"/>
                  <a:ext cx="300960" cy="118080"/>
                  <a:chOff x="4146840" y="2594880"/>
                  <a:chExt cx="300960" cy="118080"/>
                </a:xfrm>
              </p:grpSpPr>
              <p:sp>
                <p:nvSpPr>
                  <p:cNvPr id="538" name="Freeform 93"/>
                  <p:cNvSpPr/>
                  <p:nvPr/>
                </p:nvSpPr>
                <p:spPr>
                  <a:xfrm>
                    <a:off x="4304160" y="2597760"/>
                    <a:ext cx="143640" cy="5076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0760"/>
                      <a:gd name="textAreaBottom" fmla="*/ 51120 h 5076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6120" rIns="90000" bIns="612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39" name="Freeform 94"/>
                  <p:cNvSpPr/>
                  <p:nvPr/>
                </p:nvSpPr>
                <p:spPr>
                  <a:xfrm>
                    <a:off x="4304160" y="2597760"/>
                    <a:ext cx="143640" cy="5076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0760"/>
                      <a:gd name="textAreaBottom" fmla="*/ 51120 h 5076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6120" rIns="90000" bIns="612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40" name="Freeform 95"/>
                  <p:cNvSpPr/>
                  <p:nvPr/>
                </p:nvSpPr>
                <p:spPr>
                  <a:xfrm>
                    <a:off x="4146840" y="2657160"/>
                    <a:ext cx="143640" cy="5292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2920"/>
                      <a:gd name="textAreaBottom" fmla="*/ 53280 h 5292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8280" rIns="90000" bIns="82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41" name="Freeform 96"/>
                  <p:cNvSpPr/>
                  <p:nvPr/>
                </p:nvSpPr>
                <p:spPr>
                  <a:xfrm>
                    <a:off x="4146840" y="2657160"/>
                    <a:ext cx="143640" cy="5292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2920"/>
                      <a:gd name="textAreaBottom" fmla="*/ 53280 h 5292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8280" rIns="90000" bIns="82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42" name="Freeform 97"/>
                  <p:cNvSpPr/>
                  <p:nvPr/>
                </p:nvSpPr>
                <p:spPr>
                  <a:xfrm>
                    <a:off x="4154760" y="2594880"/>
                    <a:ext cx="143640" cy="5076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0760"/>
                      <a:gd name="textAreaBottom" fmla="*/ 51120 h 5076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6120" rIns="90000" bIns="612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43" name="Freeform 98"/>
                  <p:cNvSpPr/>
                  <p:nvPr/>
                </p:nvSpPr>
                <p:spPr>
                  <a:xfrm>
                    <a:off x="4154760" y="2594880"/>
                    <a:ext cx="143640" cy="5076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0760"/>
                      <a:gd name="textAreaBottom" fmla="*/ 51120 h 5076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6120" rIns="90000" bIns="612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44" name="Freeform 99"/>
                  <p:cNvSpPr/>
                  <p:nvPr/>
                </p:nvSpPr>
                <p:spPr>
                  <a:xfrm>
                    <a:off x="4299120" y="2662920"/>
                    <a:ext cx="143280" cy="50040"/>
                  </a:xfrm>
                  <a:custGeom>
                    <a:avLst/>
                    <a:gdLst>
                      <a:gd name="textAreaLeft" fmla="*/ 0 w 143280"/>
                      <a:gd name="textAreaRight" fmla="*/ 143640 w 143280"/>
                      <a:gd name="textAreaTop" fmla="*/ 0 h 50040"/>
                      <a:gd name="textAreaBottom" fmla="*/ 50400 h 5004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5400" rIns="90000" bIns="540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45" name="Freeform 100"/>
                  <p:cNvSpPr/>
                  <p:nvPr/>
                </p:nvSpPr>
                <p:spPr>
                  <a:xfrm>
                    <a:off x="4299120" y="2662920"/>
                    <a:ext cx="143280" cy="50040"/>
                  </a:xfrm>
                  <a:custGeom>
                    <a:avLst/>
                    <a:gdLst>
                      <a:gd name="textAreaLeft" fmla="*/ 0 w 143280"/>
                      <a:gd name="textAreaRight" fmla="*/ 143640 w 143280"/>
                      <a:gd name="textAreaTop" fmla="*/ 0 h 50040"/>
                      <a:gd name="textAreaBottom" fmla="*/ 50400 h 5004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5400" rIns="90000" bIns="540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546" name="WordArt 101"/>
            <p:cNvSpPr txBox="1"/>
            <p:nvPr/>
          </p:nvSpPr>
          <p:spPr>
            <a:xfrm>
              <a:off x="4079160" y="2699280"/>
              <a:ext cx="438120" cy="151560"/>
            </a:xfrm>
            <a:prstGeom prst="rect">
              <a:avLst/>
            </a:prstGeom>
          </p:spPr>
          <p:txBody>
            <a:bodyPr wrap="none" lIns="94680" tIns="49680" rIns="94680" bIns="49680" anchor="ctr" anchorCtr="1">
              <a:prstTxWarp prst="textCanDown">
                <a:avLst>
                  <a:gd name="adj" fmla="val 33333"/>
                </a:avLst>
              </a:prstTxWarp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GB" sz="1400" b="0" strike="noStrike" spc="-1">
                  <a:ln w="9360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latin typeface="Tahoma"/>
                  <a:ea typeface="Tahoma"/>
                </a:rPr>
                <a:t>    </a:t>
              </a:r>
              <a:endParaRPr lang="it-IT" sz="1400" b="0" strike="noStrike" spc="-1">
                <a:ln w="9360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547" name="!!RouterA"/>
          <p:cNvGrpSpPr/>
          <p:nvPr/>
        </p:nvGrpSpPr>
        <p:grpSpPr>
          <a:xfrm>
            <a:off x="3931200" y="3589200"/>
            <a:ext cx="486720" cy="309600"/>
            <a:chOff x="3931200" y="3589200"/>
            <a:chExt cx="486720" cy="309600"/>
          </a:xfrm>
        </p:grpSpPr>
        <p:grpSp>
          <p:nvGrpSpPr>
            <p:cNvPr id="548" name="Group 80"/>
            <p:cNvGrpSpPr/>
            <p:nvPr/>
          </p:nvGrpSpPr>
          <p:grpSpPr>
            <a:xfrm>
              <a:off x="3931200" y="3589200"/>
              <a:ext cx="486720" cy="309600"/>
              <a:chOff x="3931200" y="3589200"/>
              <a:chExt cx="486720" cy="309600"/>
            </a:xfrm>
          </p:grpSpPr>
          <p:sp>
            <p:nvSpPr>
              <p:cNvPr id="549" name="AutoShape 81"/>
              <p:cNvSpPr/>
              <p:nvPr/>
            </p:nvSpPr>
            <p:spPr>
              <a:xfrm>
                <a:off x="3931200" y="3589200"/>
                <a:ext cx="486720" cy="309600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C00000"/>
                  </a:gs>
                  <a:gs pos="50000">
                    <a:srgbClr val="FF0000"/>
                  </a:gs>
                  <a:gs pos="99000">
                    <a:srgbClr val="C00000"/>
                  </a:gs>
                </a:gsLst>
                <a:lin ang="0"/>
              </a:gradFill>
              <a:ln w="9525">
                <a:solidFill>
                  <a:srgbClr val="FF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73080" tIns="36360" rIns="73080" bIns="36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it-IT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grpSp>
            <p:nvGrpSpPr>
              <p:cNvPr id="550" name="Group 82"/>
              <p:cNvGrpSpPr/>
              <p:nvPr/>
            </p:nvGrpSpPr>
            <p:grpSpPr>
              <a:xfrm>
                <a:off x="4020480" y="3608640"/>
                <a:ext cx="303480" cy="120960"/>
                <a:chOff x="4020480" y="3608640"/>
                <a:chExt cx="303480" cy="120960"/>
              </a:xfrm>
            </p:grpSpPr>
            <p:grpSp>
              <p:nvGrpSpPr>
                <p:cNvPr id="551" name="Group 83"/>
                <p:cNvGrpSpPr/>
                <p:nvPr/>
              </p:nvGrpSpPr>
              <p:grpSpPr>
                <a:xfrm>
                  <a:off x="4020480" y="3608640"/>
                  <a:ext cx="300960" cy="118080"/>
                  <a:chOff x="4020480" y="3608640"/>
                  <a:chExt cx="300960" cy="118080"/>
                </a:xfrm>
              </p:grpSpPr>
              <p:sp>
                <p:nvSpPr>
                  <p:cNvPr id="552" name="Freeform 84"/>
                  <p:cNvSpPr/>
                  <p:nvPr/>
                </p:nvSpPr>
                <p:spPr>
                  <a:xfrm>
                    <a:off x="4177800" y="3611520"/>
                    <a:ext cx="143640" cy="5076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0760"/>
                      <a:gd name="textAreaBottom" fmla="*/ 51120 h 5076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6120" rIns="90000" bIns="612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53" name="Freeform 85"/>
                  <p:cNvSpPr/>
                  <p:nvPr/>
                </p:nvSpPr>
                <p:spPr>
                  <a:xfrm>
                    <a:off x="4177800" y="3611520"/>
                    <a:ext cx="143640" cy="5076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0760"/>
                      <a:gd name="textAreaBottom" fmla="*/ 51120 h 5076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6120" rIns="90000" bIns="612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54" name="Freeform 86"/>
                  <p:cNvSpPr/>
                  <p:nvPr/>
                </p:nvSpPr>
                <p:spPr>
                  <a:xfrm>
                    <a:off x="4020480" y="3670920"/>
                    <a:ext cx="143640" cy="5328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3280"/>
                      <a:gd name="textAreaBottom" fmla="*/ 53640 h 5328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8640" rIns="90000" bIns="8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55" name="Freeform 87"/>
                  <p:cNvSpPr/>
                  <p:nvPr/>
                </p:nvSpPr>
                <p:spPr>
                  <a:xfrm>
                    <a:off x="4020480" y="3670920"/>
                    <a:ext cx="143640" cy="5328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3280"/>
                      <a:gd name="textAreaBottom" fmla="*/ 53640 h 5328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8640" rIns="90000" bIns="8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56" name="Freeform 88"/>
                  <p:cNvSpPr/>
                  <p:nvPr/>
                </p:nvSpPr>
                <p:spPr>
                  <a:xfrm>
                    <a:off x="4028760" y="3608640"/>
                    <a:ext cx="143280" cy="50760"/>
                  </a:xfrm>
                  <a:custGeom>
                    <a:avLst/>
                    <a:gdLst>
                      <a:gd name="textAreaLeft" fmla="*/ 0 w 143280"/>
                      <a:gd name="textAreaRight" fmla="*/ 143640 w 143280"/>
                      <a:gd name="textAreaTop" fmla="*/ 0 h 50760"/>
                      <a:gd name="textAreaBottom" fmla="*/ 51120 h 5076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6120" rIns="90000" bIns="612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57" name="Freeform 89"/>
                  <p:cNvSpPr/>
                  <p:nvPr/>
                </p:nvSpPr>
                <p:spPr>
                  <a:xfrm>
                    <a:off x="4028760" y="3608640"/>
                    <a:ext cx="143280" cy="50760"/>
                  </a:xfrm>
                  <a:custGeom>
                    <a:avLst/>
                    <a:gdLst>
                      <a:gd name="textAreaLeft" fmla="*/ 0 w 143280"/>
                      <a:gd name="textAreaRight" fmla="*/ 143640 w 143280"/>
                      <a:gd name="textAreaTop" fmla="*/ 0 h 50760"/>
                      <a:gd name="textAreaBottom" fmla="*/ 51120 h 5076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6120" rIns="90000" bIns="612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58" name="Freeform 90"/>
                  <p:cNvSpPr/>
                  <p:nvPr/>
                </p:nvSpPr>
                <p:spPr>
                  <a:xfrm>
                    <a:off x="4172400" y="3676680"/>
                    <a:ext cx="143640" cy="5004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0040"/>
                      <a:gd name="textAreaBottom" fmla="*/ 50400 h 5004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5400" rIns="90000" bIns="540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59" name="Freeform 91"/>
                  <p:cNvSpPr/>
                  <p:nvPr/>
                </p:nvSpPr>
                <p:spPr>
                  <a:xfrm>
                    <a:off x="4172400" y="3676680"/>
                    <a:ext cx="143640" cy="5004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0040"/>
                      <a:gd name="textAreaBottom" fmla="*/ 50400 h 5004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5400" rIns="90000" bIns="540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560" name="Group 92"/>
                <p:cNvGrpSpPr/>
                <p:nvPr/>
              </p:nvGrpSpPr>
              <p:grpSpPr>
                <a:xfrm>
                  <a:off x="4023000" y="3611520"/>
                  <a:ext cx="300960" cy="118080"/>
                  <a:chOff x="4023000" y="3611520"/>
                  <a:chExt cx="300960" cy="118080"/>
                </a:xfrm>
              </p:grpSpPr>
              <p:sp>
                <p:nvSpPr>
                  <p:cNvPr id="561" name="Freeform 93"/>
                  <p:cNvSpPr/>
                  <p:nvPr/>
                </p:nvSpPr>
                <p:spPr>
                  <a:xfrm>
                    <a:off x="4180320" y="3614400"/>
                    <a:ext cx="143640" cy="5076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0760"/>
                      <a:gd name="textAreaBottom" fmla="*/ 51120 h 5076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6120" rIns="90000" bIns="612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62" name="Freeform 94"/>
                  <p:cNvSpPr/>
                  <p:nvPr/>
                </p:nvSpPr>
                <p:spPr>
                  <a:xfrm>
                    <a:off x="4180320" y="3614400"/>
                    <a:ext cx="143640" cy="5076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0760"/>
                      <a:gd name="textAreaBottom" fmla="*/ 51120 h 5076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6120" rIns="90000" bIns="612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63" name="Freeform 95"/>
                  <p:cNvSpPr/>
                  <p:nvPr/>
                </p:nvSpPr>
                <p:spPr>
                  <a:xfrm>
                    <a:off x="4023000" y="3673800"/>
                    <a:ext cx="143640" cy="5292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2920"/>
                      <a:gd name="textAreaBottom" fmla="*/ 53280 h 5292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8280" rIns="90000" bIns="82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64" name="Freeform 96"/>
                  <p:cNvSpPr/>
                  <p:nvPr/>
                </p:nvSpPr>
                <p:spPr>
                  <a:xfrm>
                    <a:off x="4023000" y="3673800"/>
                    <a:ext cx="143640" cy="5292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2920"/>
                      <a:gd name="textAreaBottom" fmla="*/ 53280 h 5292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8280" rIns="90000" bIns="82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65" name="Freeform 97"/>
                  <p:cNvSpPr/>
                  <p:nvPr/>
                </p:nvSpPr>
                <p:spPr>
                  <a:xfrm>
                    <a:off x="4031280" y="3611520"/>
                    <a:ext cx="143640" cy="5076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0760"/>
                      <a:gd name="textAreaBottom" fmla="*/ 51120 h 5076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6120" rIns="90000" bIns="612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66" name="Freeform 98"/>
                  <p:cNvSpPr/>
                  <p:nvPr/>
                </p:nvSpPr>
                <p:spPr>
                  <a:xfrm>
                    <a:off x="4031280" y="3611520"/>
                    <a:ext cx="143640" cy="5076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0760"/>
                      <a:gd name="textAreaBottom" fmla="*/ 51120 h 5076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6120" rIns="90000" bIns="612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67" name="Freeform 99"/>
                  <p:cNvSpPr/>
                  <p:nvPr/>
                </p:nvSpPr>
                <p:spPr>
                  <a:xfrm>
                    <a:off x="4175280" y="3679560"/>
                    <a:ext cx="143280" cy="50040"/>
                  </a:xfrm>
                  <a:custGeom>
                    <a:avLst/>
                    <a:gdLst>
                      <a:gd name="textAreaLeft" fmla="*/ 0 w 143280"/>
                      <a:gd name="textAreaRight" fmla="*/ 143640 w 143280"/>
                      <a:gd name="textAreaTop" fmla="*/ 0 h 50040"/>
                      <a:gd name="textAreaBottom" fmla="*/ 50400 h 5004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5400" rIns="90000" bIns="540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68" name="Freeform 100"/>
                  <p:cNvSpPr/>
                  <p:nvPr/>
                </p:nvSpPr>
                <p:spPr>
                  <a:xfrm>
                    <a:off x="4175280" y="3679560"/>
                    <a:ext cx="143280" cy="50040"/>
                  </a:xfrm>
                  <a:custGeom>
                    <a:avLst/>
                    <a:gdLst>
                      <a:gd name="textAreaLeft" fmla="*/ 0 w 143280"/>
                      <a:gd name="textAreaRight" fmla="*/ 143640 w 143280"/>
                      <a:gd name="textAreaTop" fmla="*/ 0 h 50040"/>
                      <a:gd name="textAreaBottom" fmla="*/ 50400 h 5004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5400" rIns="90000" bIns="540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569" name="WordArt 101"/>
            <p:cNvSpPr txBox="1"/>
            <p:nvPr/>
          </p:nvSpPr>
          <p:spPr>
            <a:xfrm>
              <a:off x="3955680" y="3715920"/>
              <a:ext cx="438120" cy="151560"/>
            </a:xfrm>
            <a:prstGeom prst="rect">
              <a:avLst/>
            </a:prstGeom>
          </p:spPr>
          <p:txBody>
            <a:bodyPr wrap="none" lIns="94680" tIns="49680" rIns="94680" bIns="49680" anchor="ctr" anchorCtr="1">
              <a:prstTxWarp prst="textCanDown">
                <a:avLst>
                  <a:gd name="adj" fmla="val 33333"/>
                </a:avLst>
              </a:prstTxWarp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GB" sz="1400" b="0" strike="noStrike" spc="-1">
                  <a:ln w="9360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latin typeface="Tahoma"/>
                  <a:ea typeface="Tahoma"/>
                </a:rPr>
                <a:t>    </a:t>
              </a:r>
              <a:endParaRPr lang="it-IT" sz="1400" b="0" strike="noStrike" spc="-1">
                <a:ln w="9360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D7D1734-08AB-4F18-8D23-70AB57AB2879}" type="slidenum">
              <a:rPr/>
              <a:t>19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0120" y="298440"/>
            <a:ext cx="10990080" cy="568080"/>
          </a:xfrm>
          <a:prstGeom prst="rect">
            <a:avLst/>
          </a:prstGeom>
          <a:noFill/>
          <a:ln w="0">
            <a:noFill/>
          </a:ln>
        </p:spPr>
        <p:txBody>
          <a:bodyPr lIns="91440" tIns="108000" rIns="91440" bIns="45720" anchor="t">
            <a:noAutofit/>
          </a:bodyPr>
          <a:lstStyle/>
          <a:p>
            <a:pPr indent="0" defTabSz="914400">
              <a:lnSpc>
                <a:spcPct val="80000"/>
              </a:lnSpc>
              <a:buNone/>
            </a:pPr>
            <a:r>
              <a:rPr lang="en-US" sz="3600" b="1" strike="noStrike" spc="-1">
                <a:solidFill>
                  <a:schemeClr val="dk2"/>
                </a:solidFill>
                <a:latin typeface="Calibri"/>
              </a:rPr>
              <a:t>Why is Routing Security Crucial Nowadays?</a:t>
            </a:r>
            <a:endParaRPr lang="en-SE" sz="36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4" name="CasellaDiTesto 9"/>
          <p:cNvSpPr/>
          <p:nvPr/>
        </p:nvSpPr>
        <p:spPr>
          <a:xfrm>
            <a:off x="1305720" y="3433320"/>
            <a:ext cx="28782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it-IT" sz="2400" b="1" strike="noStrike" spc="-1">
                <a:solidFill>
                  <a:schemeClr val="dk1"/>
                </a:solidFill>
                <a:latin typeface="Calibri"/>
              </a:rPr>
              <a:t>Cyber Threats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CasellaDiTesto 11"/>
          <p:cNvSpPr/>
          <p:nvPr/>
        </p:nvSpPr>
        <p:spPr>
          <a:xfrm>
            <a:off x="4583880" y="3429000"/>
            <a:ext cx="302364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it-IT" sz="2400" b="1" strike="noStrike" spc="-1">
                <a:solidFill>
                  <a:schemeClr val="dk1"/>
                </a:solidFill>
                <a:latin typeface="Calibri"/>
              </a:rPr>
              <a:t>Business Continuity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CasellaDiTesto 12"/>
          <p:cNvSpPr/>
          <p:nvPr/>
        </p:nvSpPr>
        <p:spPr>
          <a:xfrm>
            <a:off x="8007480" y="3429720"/>
            <a:ext cx="257076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it-IT" sz="2400" b="1" strike="noStrike" spc="-1">
                <a:solidFill>
                  <a:schemeClr val="dk1"/>
                </a:solidFill>
                <a:latin typeface="Calibri"/>
              </a:rPr>
              <a:t>Sensitive Data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7" name="Graphic 2" descr="Circles with arrows with solid fill"/>
          <p:cNvPicPr/>
          <p:nvPr/>
        </p:nvPicPr>
        <p:blipFill>
          <a:blip r:embed="rId3"/>
          <a:stretch/>
        </p:blipFill>
        <p:spPr>
          <a:xfrm>
            <a:off x="5538960" y="2314440"/>
            <a:ext cx="1114200" cy="1114200"/>
          </a:xfrm>
          <a:prstGeom prst="rect">
            <a:avLst/>
          </a:prstGeom>
          <a:ln w="0">
            <a:noFill/>
          </a:ln>
        </p:spPr>
      </p:pic>
      <p:pic>
        <p:nvPicPr>
          <p:cNvPr id="58" name="Graphic 5" descr="Fingerprint with solid fill"/>
          <p:cNvPicPr/>
          <p:nvPr/>
        </p:nvPicPr>
        <p:blipFill>
          <a:blip r:embed="rId4"/>
          <a:stretch/>
        </p:blipFill>
        <p:spPr>
          <a:xfrm>
            <a:off x="8800920" y="2300760"/>
            <a:ext cx="983880" cy="983880"/>
          </a:xfrm>
          <a:prstGeom prst="rect">
            <a:avLst/>
          </a:prstGeom>
          <a:ln w="0">
            <a:noFill/>
          </a:ln>
        </p:spPr>
      </p:pic>
      <p:pic>
        <p:nvPicPr>
          <p:cNvPr id="59" name="Graphic 7" descr="Devil face with solid fill with solid fill"/>
          <p:cNvPicPr/>
          <p:nvPr/>
        </p:nvPicPr>
        <p:blipFill>
          <a:blip r:embed="rId5"/>
          <a:stretch/>
        </p:blipFill>
        <p:spPr>
          <a:xfrm>
            <a:off x="2259360" y="2390040"/>
            <a:ext cx="969120" cy="9691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5A613A4-88AF-4FD1-9E41-84F5EFB75944}" type="slidenum">
              <a:rPr/>
              <a:t>2</a:t>
            </a:fld>
            <a:endParaRPr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"/>
                            </p:stCondLst>
                            <p:childTnLst>
                              <p:par>
                                <p:cTn id="16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8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9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"/>
                            </p:stCondLst>
                            <p:childTnLst>
                              <p:par>
                                <p:cTn id="27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9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0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4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5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PlaceHolder 1"/>
          <p:cNvSpPr>
            <a:spLocks noGrp="1"/>
          </p:cNvSpPr>
          <p:nvPr>
            <p:ph type="title"/>
          </p:nvPr>
        </p:nvSpPr>
        <p:spPr>
          <a:xfrm>
            <a:off x="600120" y="298440"/>
            <a:ext cx="10990080" cy="568080"/>
          </a:xfrm>
          <a:prstGeom prst="rect">
            <a:avLst/>
          </a:prstGeom>
          <a:noFill/>
          <a:ln w="0">
            <a:noFill/>
          </a:ln>
        </p:spPr>
        <p:txBody>
          <a:bodyPr lIns="91440" tIns="108000" rIns="91440" bIns="45720" anchor="t">
            <a:noAutofit/>
          </a:bodyPr>
          <a:lstStyle/>
          <a:p>
            <a:pPr indent="0" defTabSz="914400">
              <a:lnSpc>
                <a:spcPct val="80000"/>
              </a:lnSpc>
              <a:buNone/>
            </a:pPr>
            <a:r>
              <a:rPr lang="en-US" sz="3600" b="1" strike="noStrike" spc="-1">
                <a:solidFill>
                  <a:schemeClr val="dk2"/>
                </a:solidFill>
                <a:latin typeface="Calibri"/>
              </a:rPr>
              <a:t>ROSE-T – Step-by-Step</a:t>
            </a:r>
            <a:endParaRPr lang="en-SE" sz="36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1" name="!!Step3"/>
          <p:cNvSpPr/>
          <p:nvPr/>
        </p:nvSpPr>
        <p:spPr>
          <a:xfrm>
            <a:off x="3756600" y="1274760"/>
            <a:ext cx="4678200" cy="602280"/>
          </a:xfrm>
          <a:prstGeom prst="rect">
            <a:avLst/>
          </a:prstGeom>
          <a:solidFill>
            <a:srgbClr val="FFBE00"/>
          </a:solidFill>
          <a:ln>
            <a:solidFill>
              <a:srgbClr val="A659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</a:rPr>
              <a:t>Emulate the Minimal Network Topology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GB" sz="1400" b="0" strike="noStrike" spc="-1">
                <a:solidFill>
                  <a:schemeClr val="lt1"/>
                </a:solidFill>
                <a:latin typeface="Calibri"/>
              </a:rPr>
              <a:t>Behave as Close as Possible to the Real One</a:t>
            </a: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2" name="!!Step4"/>
          <p:cNvSpPr/>
          <p:nvPr/>
        </p:nvSpPr>
        <p:spPr>
          <a:xfrm>
            <a:off x="10048320" y="4319280"/>
            <a:ext cx="1541880" cy="397800"/>
          </a:xfrm>
          <a:prstGeom prst="rect">
            <a:avLst/>
          </a:prstGeom>
          <a:solidFill>
            <a:srgbClr val="4DA060">
              <a:alpha val="50000"/>
            </a:srgbClr>
          </a:solidFill>
          <a:ln>
            <a:solidFill>
              <a:srgbClr val="0D4A2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Verify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3" name="!!Step5"/>
          <p:cNvSpPr/>
          <p:nvPr/>
        </p:nvSpPr>
        <p:spPr>
          <a:xfrm>
            <a:off x="10048320" y="2124000"/>
            <a:ext cx="1541880" cy="407520"/>
          </a:xfrm>
          <a:prstGeom prst="rect">
            <a:avLst/>
          </a:prstGeom>
          <a:solidFill>
            <a:srgbClr val="953FDA">
              <a:alpha val="5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Gather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4" name="!!Step1"/>
          <p:cNvSpPr/>
          <p:nvPr/>
        </p:nvSpPr>
        <p:spPr>
          <a:xfrm>
            <a:off x="10060920" y="2676240"/>
            <a:ext cx="1541880" cy="40752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solidFill>
              <a:srgbClr val="0047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Parse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5" name="!!Step2"/>
          <p:cNvSpPr/>
          <p:nvPr/>
        </p:nvSpPr>
        <p:spPr>
          <a:xfrm>
            <a:off x="10048320" y="3227040"/>
            <a:ext cx="1541880" cy="407520"/>
          </a:xfrm>
          <a:prstGeom prst="rect">
            <a:avLst/>
          </a:prstGeom>
          <a:solidFill>
            <a:srgbClr val="E86A58">
              <a:alpha val="50000"/>
            </a:srgbClr>
          </a:solidFill>
          <a:ln>
            <a:solidFill>
              <a:srgbClr val="78001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Analyze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6" name="TextBox 63"/>
          <p:cNvSpPr/>
          <p:nvPr/>
        </p:nvSpPr>
        <p:spPr>
          <a:xfrm>
            <a:off x="2804400" y="4829400"/>
            <a:ext cx="28267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dk1"/>
                </a:solidFill>
                <a:latin typeface="Calibri"/>
              </a:rPr>
              <a:t>Runnable Network Scenario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7" name="!!A-D"/>
          <p:cNvSpPr/>
          <p:nvPr/>
        </p:nvSpPr>
        <p:spPr>
          <a:xfrm flipH="1">
            <a:off x="3893760" y="3848400"/>
            <a:ext cx="218520" cy="49572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8" name="!!A-B"/>
          <p:cNvSpPr/>
          <p:nvPr/>
        </p:nvSpPr>
        <p:spPr>
          <a:xfrm>
            <a:off x="3850200" y="3350520"/>
            <a:ext cx="199800" cy="28584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9" name="!!A-C"/>
          <p:cNvSpPr/>
          <p:nvPr/>
        </p:nvSpPr>
        <p:spPr>
          <a:xfrm flipH="1">
            <a:off x="4335120" y="3350520"/>
            <a:ext cx="225360" cy="28584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80" name="!!B-Internet"/>
          <p:cNvSpPr/>
          <p:nvPr/>
        </p:nvSpPr>
        <p:spPr>
          <a:xfrm flipH="1">
            <a:off x="3801960" y="2693880"/>
            <a:ext cx="407880" cy="41040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81" name="!!C-Internet"/>
          <p:cNvSpPr/>
          <p:nvPr/>
        </p:nvSpPr>
        <p:spPr>
          <a:xfrm>
            <a:off x="4447080" y="2674440"/>
            <a:ext cx="155520" cy="43884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82" name="!!AS-B-Lab"/>
          <p:cNvSpPr/>
          <p:nvPr/>
        </p:nvSpPr>
        <p:spPr>
          <a:xfrm>
            <a:off x="3473640" y="3328200"/>
            <a:ext cx="6246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B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3" name="!!AS-C-Lab"/>
          <p:cNvSpPr/>
          <p:nvPr/>
        </p:nvSpPr>
        <p:spPr>
          <a:xfrm>
            <a:off x="4258080" y="3335400"/>
            <a:ext cx="65844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C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4" name="!!AS-D-Lab"/>
          <p:cNvSpPr/>
          <p:nvPr/>
        </p:nvSpPr>
        <p:spPr>
          <a:xfrm>
            <a:off x="3464640" y="4578480"/>
            <a:ext cx="73404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D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5" name="!!AS-A-Lab"/>
          <p:cNvSpPr/>
          <p:nvPr/>
        </p:nvSpPr>
        <p:spPr>
          <a:xfrm>
            <a:off x="3808440" y="3878280"/>
            <a:ext cx="7326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A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6" name="!!AS-Internet"/>
          <p:cNvSpPr/>
          <p:nvPr/>
        </p:nvSpPr>
        <p:spPr>
          <a:xfrm>
            <a:off x="3835080" y="2307960"/>
            <a:ext cx="95616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«Internet»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87" name="Graphic 91"/>
          <p:cNvPicPr/>
          <p:nvPr/>
        </p:nvPicPr>
        <p:blipFill>
          <a:blip r:embed="rId3"/>
          <a:stretch/>
        </p:blipFill>
        <p:spPr>
          <a:xfrm>
            <a:off x="6894360" y="2926800"/>
            <a:ext cx="2518920" cy="524520"/>
          </a:xfrm>
          <a:prstGeom prst="rect">
            <a:avLst/>
          </a:prstGeom>
          <a:ln w="0">
            <a:noFill/>
          </a:ln>
        </p:spPr>
      </p:pic>
      <p:sp>
        <p:nvSpPr>
          <p:cNvPr id="588" name="Down Arrow 12"/>
          <p:cNvSpPr/>
          <p:nvPr/>
        </p:nvSpPr>
        <p:spPr>
          <a:xfrm rot="5400000">
            <a:off x="6071040" y="3012480"/>
            <a:ext cx="524520" cy="352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grpSp>
        <p:nvGrpSpPr>
          <p:cNvPr id="589" name="!!RouterD"/>
          <p:cNvGrpSpPr/>
          <p:nvPr/>
        </p:nvGrpSpPr>
        <p:grpSpPr>
          <a:xfrm>
            <a:off x="3606480" y="4285080"/>
            <a:ext cx="486720" cy="309600"/>
            <a:chOff x="3606480" y="4285080"/>
            <a:chExt cx="486720" cy="309600"/>
          </a:xfrm>
        </p:grpSpPr>
        <p:grpSp>
          <p:nvGrpSpPr>
            <p:cNvPr id="590" name="Group 80"/>
            <p:cNvGrpSpPr/>
            <p:nvPr/>
          </p:nvGrpSpPr>
          <p:grpSpPr>
            <a:xfrm>
              <a:off x="3606480" y="4285080"/>
              <a:ext cx="486720" cy="309600"/>
              <a:chOff x="3606480" y="4285080"/>
              <a:chExt cx="486720" cy="309600"/>
            </a:xfrm>
          </p:grpSpPr>
          <p:sp>
            <p:nvSpPr>
              <p:cNvPr id="591" name="AutoShape 81"/>
              <p:cNvSpPr/>
              <p:nvPr/>
            </p:nvSpPr>
            <p:spPr>
              <a:xfrm>
                <a:off x="3606480" y="4285080"/>
                <a:ext cx="486720" cy="309600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2F5E"/>
                  </a:gs>
                  <a:gs pos="50000">
                    <a:srgbClr val="0066CC"/>
                  </a:gs>
                  <a:gs pos="100000">
                    <a:srgbClr val="002F5E"/>
                  </a:gs>
                </a:gsLst>
                <a:lin ang="0"/>
              </a:gradFill>
              <a:ln w="9525">
                <a:solidFill>
                  <a:srgbClr val="819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73080" tIns="36360" rIns="73080" bIns="36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it-IT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grpSp>
            <p:nvGrpSpPr>
              <p:cNvPr id="592" name="Group 82"/>
              <p:cNvGrpSpPr/>
              <p:nvPr/>
            </p:nvGrpSpPr>
            <p:grpSpPr>
              <a:xfrm>
                <a:off x="3695760" y="4304520"/>
                <a:ext cx="303840" cy="120960"/>
                <a:chOff x="3695760" y="4304520"/>
                <a:chExt cx="303840" cy="120960"/>
              </a:xfrm>
            </p:grpSpPr>
            <p:grpSp>
              <p:nvGrpSpPr>
                <p:cNvPr id="593" name="Group 83"/>
                <p:cNvGrpSpPr/>
                <p:nvPr/>
              </p:nvGrpSpPr>
              <p:grpSpPr>
                <a:xfrm>
                  <a:off x="3695760" y="4304520"/>
                  <a:ext cx="300960" cy="118080"/>
                  <a:chOff x="3695760" y="4304520"/>
                  <a:chExt cx="300960" cy="118080"/>
                </a:xfrm>
              </p:grpSpPr>
              <p:sp>
                <p:nvSpPr>
                  <p:cNvPr id="594" name="Freeform 84"/>
                  <p:cNvSpPr/>
                  <p:nvPr/>
                </p:nvSpPr>
                <p:spPr>
                  <a:xfrm>
                    <a:off x="3853080" y="4307400"/>
                    <a:ext cx="143640" cy="5076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0760"/>
                      <a:gd name="textAreaBottom" fmla="*/ 51120 h 5076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6120" rIns="90000" bIns="612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95" name="Freeform 85"/>
                  <p:cNvSpPr/>
                  <p:nvPr/>
                </p:nvSpPr>
                <p:spPr>
                  <a:xfrm>
                    <a:off x="3853080" y="4307400"/>
                    <a:ext cx="143640" cy="5076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0760"/>
                      <a:gd name="textAreaBottom" fmla="*/ 51120 h 5076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6120" rIns="90000" bIns="612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96" name="Freeform 86"/>
                  <p:cNvSpPr/>
                  <p:nvPr/>
                </p:nvSpPr>
                <p:spPr>
                  <a:xfrm>
                    <a:off x="3695760" y="4366800"/>
                    <a:ext cx="143640" cy="5328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3280"/>
                      <a:gd name="textAreaBottom" fmla="*/ 53640 h 5328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8640" rIns="90000" bIns="8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97" name="Freeform 87"/>
                  <p:cNvSpPr/>
                  <p:nvPr/>
                </p:nvSpPr>
                <p:spPr>
                  <a:xfrm>
                    <a:off x="3695760" y="4366800"/>
                    <a:ext cx="143640" cy="5328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3280"/>
                      <a:gd name="textAreaBottom" fmla="*/ 53640 h 5328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8640" rIns="90000" bIns="8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98" name="Freeform 88"/>
                  <p:cNvSpPr/>
                  <p:nvPr/>
                </p:nvSpPr>
                <p:spPr>
                  <a:xfrm>
                    <a:off x="3704040" y="4304520"/>
                    <a:ext cx="143280" cy="50760"/>
                  </a:xfrm>
                  <a:custGeom>
                    <a:avLst/>
                    <a:gdLst>
                      <a:gd name="textAreaLeft" fmla="*/ 0 w 143280"/>
                      <a:gd name="textAreaRight" fmla="*/ 143640 w 143280"/>
                      <a:gd name="textAreaTop" fmla="*/ 0 h 50760"/>
                      <a:gd name="textAreaBottom" fmla="*/ 51120 h 5076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6120" rIns="90000" bIns="612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99" name="Freeform 89"/>
                  <p:cNvSpPr/>
                  <p:nvPr/>
                </p:nvSpPr>
                <p:spPr>
                  <a:xfrm>
                    <a:off x="3704040" y="4304520"/>
                    <a:ext cx="143280" cy="50760"/>
                  </a:xfrm>
                  <a:custGeom>
                    <a:avLst/>
                    <a:gdLst>
                      <a:gd name="textAreaLeft" fmla="*/ 0 w 143280"/>
                      <a:gd name="textAreaRight" fmla="*/ 143640 w 143280"/>
                      <a:gd name="textAreaTop" fmla="*/ 0 h 50760"/>
                      <a:gd name="textAreaBottom" fmla="*/ 51120 h 5076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6120" rIns="90000" bIns="612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00" name="Freeform 90"/>
                  <p:cNvSpPr/>
                  <p:nvPr/>
                </p:nvSpPr>
                <p:spPr>
                  <a:xfrm>
                    <a:off x="3847680" y="4372560"/>
                    <a:ext cx="143640" cy="5004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0040"/>
                      <a:gd name="textAreaBottom" fmla="*/ 50400 h 5004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5400" rIns="90000" bIns="540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01" name="Freeform 91"/>
                  <p:cNvSpPr/>
                  <p:nvPr/>
                </p:nvSpPr>
                <p:spPr>
                  <a:xfrm>
                    <a:off x="3847680" y="4372560"/>
                    <a:ext cx="143640" cy="5004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0040"/>
                      <a:gd name="textAreaBottom" fmla="*/ 50400 h 5004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5400" rIns="90000" bIns="540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602" name="Group 92"/>
                <p:cNvGrpSpPr/>
                <p:nvPr/>
              </p:nvGrpSpPr>
              <p:grpSpPr>
                <a:xfrm>
                  <a:off x="3698640" y="4307400"/>
                  <a:ext cx="300960" cy="118080"/>
                  <a:chOff x="3698640" y="4307400"/>
                  <a:chExt cx="300960" cy="118080"/>
                </a:xfrm>
              </p:grpSpPr>
              <p:sp>
                <p:nvSpPr>
                  <p:cNvPr id="603" name="Freeform 93"/>
                  <p:cNvSpPr/>
                  <p:nvPr/>
                </p:nvSpPr>
                <p:spPr>
                  <a:xfrm>
                    <a:off x="3855960" y="4310280"/>
                    <a:ext cx="143640" cy="5076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0760"/>
                      <a:gd name="textAreaBottom" fmla="*/ 51120 h 5076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6120" rIns="90000" bIns="612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04" name="Freeform 94"/>
                  <p:cNvSpPr/>
                  <p:nvPr/>
                </p:nvSpPr>
                <p:spPr>
                  <a:xfrm>
                    <a:off x="3855960" y="4310280"/>
                    <a:ext cx="143640" cy="5076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0760"/>
                      <a:gd name="textAreaBottom" fmla="*/ 51120 h 5076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6120" rIns="90000" bIns="612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05" name="Freeform 95"/>
                  <p:cNvSpPr/>
                  <p:nvPr/>
                </p:nvSpPr>
                <p:spPr>
                  <a:xfrm>
                    <a:off x="3698640" y="4369680"/>
                    <a:ext cx="143640" cy="5292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2920"/>
                      <a:gd name="textAreaBottom" fmla="*/ 53280 h 5292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8280" rIns="90000" bIns="82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06" name="Freeform 96"/>
                  <p:cNvSpPr/>
                  <p:nvPr/>
                </p:nvSpPr>
                <p:spPr>
                  <a:xfrm>
                    <a:off x="3698640" y="4369680"/>
                    <a:ext cx="143640" cy="5292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2920"/>
                      <a:gd name="textAreaBottom" fmla="*/ 53280 h 5292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8280" rIns="90000" bIns="82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07" name="Freeform 97"/>
                  <p:cNvSpPr/>
                  <p:nvPr/>
                </p:nvSpPr>
                <p:spPr>
                  <a:xfrm>
                    <a:off x="3706560" y="4307400"/>
                    <a:ext cx="143640" cy="5076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0760"/>
                      <a:gd name="textAreaBottom" fmla="*/ 51120 h 5076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6120" rIns="90000" bIns="612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08" name="Freeform 98"/>
                  <p:cNvSpPr/>
                  <p:nvPr/>
                </p:nvSpPr>
                <p:spPr>
                  <a:xfrm>
                    <a:off x="3706560" y="4307400"/>
                    <a:ext cx="143640" cy="5076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0760"/>
                      <a:gd name="textAreaBottom" fmla="*/ 51120 h 5076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6120" rIns="90000" bIns="612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09" name="Freeform 99"/>
                  <p:cNvSpPr/>
                  <p:nvPr/>
                </p:nvSpPr>
                <p:spPr>
                  <a:xfrm>
                    <a:off x="3850560" y="4375440"/>
                    <a:ext cx="143280" cy="50040"/>
                  </a:xfrm>
                  <a:custGeom>
                    <a:avLst/>
                    <a:gdLst>
                      <a:gd name="textAreaLeft" fmla="*/ 0 w 143280"/>
                      <a:gd name="textAreaRight" fmla="*/ 143640 w 143280"/>
                      <a:gd name="textAreaTop" fmla="*/ 0 h 50040"/>
                      <a:gd name="textAreaBottom" fmla="*/ 50400 h 5004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5400" rIns="90000" bIns="540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10" name="Freeform 100"/>
                  <p:cNvSpPr/>
                  <p:nvPr/>
                </p:nvSpPr>
                <p:spPr>
                  <a:xfrm>
                    <a:off x="3850560" y="4375440"/>
                    <a:ext cx="143280" cy="50040"/>
                  </a:xfrm>
                  <a:custGeom>
                    <a:avLst/>
                    <a:gdLst>
                      <a:gd name="textAreaLeft" fmla="*/ 0 w 143280"/>
                      <a:gd name="textAreaRight" fmla="*/ 143640 w 143280"/>
                      <a:gd name="textAreaTop" fmla="*/ 0 h 50040"/>
                      <a:gd name="textAreaBottom" fmla="*/ 50400 h 5004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5400" rIns="90000" bIns="540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611" name="WordArt 101"/>
            <p:cNvSpPr txBox="1"/>
            <p:nvPr/>
          </p:nvSpPr>
          <p:spPr>
            <a:xfrm>
              <a:off x="3630960" y="4411800"/>
              <a:ext cx="438120" cy="151560"/>
            </a:xfrm>
            <a:prstGeom prst="rect">
              <a:avLst/>
            </a:prstGeom>
          </p:spPr>
          <p:txBody>
            <a:bodyPr wrap="none" lIns="94680" tIns="49680" rIns="94680" bIns="49680" anchor="ctr" anchorCtr="1">
              <a:prstTxWarp prst="textCanDown">
                <a:avLst>
                  <a:gd name="adj" fmla="val 33333"/>
                </a:avLst>
              </a:prstTxWarp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GB" sz="1400" b="0" strike="noStrike" spc="-1">
                  <a:ln w="9360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latin typeface="Tahoma"/>
                  <a:ea typeface="Tahoma"/>
                </a:rPr>
                <a:t>    </a:t>
              </a:r>
              <a:endParaRPr lang="it-IT" sz="1400" b="0" strike="noStrike" spc="-1">
                <a:ln w="9360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612" name="!!RouterB"/>
          <p:cNvGrpSpPr/>
          <p:nvPr/>
        </p:nvGrpSpPr>
        <p:grpSpPr>
          <a:xfrm>
            <a:off x="3549600" y="3064680"/>
            <a:ext cx="486720" cy="309600"/>
            <a:chOff x="3549600" y="3064680"/>
            <a:chExt cx="486720" cy="309600"/>
          </a:xfrm>
        </p:grpSpPr>
        <p:grpSp>
          <p:nvGrpSpPr>
            <p:cNvPr id="613" name="Group 80"/>
            <p:cNvGrpSpPr/>
            <p:nvPr/>
          </p:nvGrpSpPr>
          <p:grpSpPr>
            <a:xfrm>
              <a:off x="3549600" y="3064680"/>
              <a:ext cx="486720" cy="309600"/>
              <a:chOff x="3549600" y="3064680"/>
              <a:chExt cx="486720" cy="309600"/>
            </a:xfrm>
          </p:grpSpPr>
          <p:sp>
            <p:nvSpPr>
              <p:cNvPr id="614" name="AutoShape 81"/>
              <p:cNvSpPr/>
              <p:nvPr/>
            </p:nvSpPr>
            <p:spPr>
              <a:xfrm>
                <a:off x="3549600" y="3064680"/>
                <a:ext cx="486720" cy="309600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2F5E"/>
                  </a:gs>
                  <a:gs pos="50000">
                    <a:srgbClr val="0066CC"/>
                  </a:gs>
                  <a:gs pos="100000">
                    <a:srgbClr val="002F5E"/>
                  </a:gs>
                </a:gsLst>
                <a:lin ang="0"/>
              </a:gradFill>
              <a:ln w="9525">
                <a:solidFill>
                  <a:srgbClr val="819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73080" tIns="36360" rIns="73080" bIns="36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it-IT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grpSp>
            <p:nvGrpSpPr>
              <p:cNvPr id="615" name="Group 82"/>
              <p:cNvGrpSpPr/>
              <p:nvPr/>
            </p:nvGrpSpPr>
            <p:grpSpPr>
              <a:xfrm>
                <a:off x="3638880" y="3084120"/>
                <a:ext cx="303480" cy="120960"/>
                <a:chOff x="3638880" y="3084120"/>
                <a:chExt cx="303480" cy="120960"/>
              </a:xfrm>
            </p:grpSpPr>
            <p:grpSp>
              <p:nvGrpSpPr>
                <p:cNvPr id="616" name="Group 83"/>
                <p:cNvGrpSpPr/>
                <p:nvPr/>
              </p:nvGrpSpPr>
              <p:grpSpPr>
                <a:xfrm>
                  <a:off x="3638880" y="3084120"/>
                  <a:ext cx="300960" cy="118080"/>
                  <a:chOff x="3638880" y="3084120"/>
                  <a:chExt cx="300960" cy="118080"/>
                </a:xfrm>
              </p:grpSpPr>
              <p:sp>
                <p:nvSpPr>
                  <p:cNvPr id="617" name="Freeform 84"/>
                  <p:cNvSpPr/>
                  <p:nvPr/>
                </p:nvSpPr>
                <p:spPr>
                  <a:xfrm>
                    <a:off x="3796200" y="3087000"/>
                    <a:ext cx="143640" cy="5076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0760"/>
                      <a:gd name="textAreaBottom" fmla="*/ 51120 h 5076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6120" rIns="90000" bIns="612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18" name="Freeform 85"/>
                  <p:cNvSpPr/>
                  <p:nvPr/>
                </p:nvSpPr>
                <p:spPr>
                  <a:xfrm>
                    <a:off x="3796200" y="3087000"/>
                    <a:ext cx="143640" cy="5076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0760"/>
                      <a:gd name="textAreaBottom" fmla="*/ 51120 h 5076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6120" rIns="90000" bIns="612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19" name="Freeform 86"/>
                  <p:cNvSpPr/>
                  <p:nvPr/>
                </p:nvSpPr>
                <p:spPr>
                  <a:xfrm>
                    <a:off x="3638880" y="3146400"/>
                    <a:ext cx="143640" cy="5328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3280"/>
                      <a:gd name="textAreaBottom" fmla="*/ 53640 h 5328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8640" rIns="90000" bIns="8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20" name="Freeform 87"/>
                  <p:cNvSpPr/>
                  <p:nvPr/>
                </p:nvSpPr>
                <p:spPr>
                  <a:xfrm>
                    <a:off x="3638880" y="3146400"/>
                    <a:ext cx="143640" cy="5328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3280"/>
                      <a:gd name="textAreaBottom" fmla="*/ 53640 h 5328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8640" rIns="90000" bIns="8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21" name="Freeform 88"/>
                  <p:cNvSpPr/>
                  <p:nvPr/>
                </p:nvSpPr>
                <p:spPr>
                  <a:xfrm>
                    <a:off x="3647160" y="3084120"/>
                    <a:ext cx="143280" cy="50760"/>
                  </a:xfrm>
                  <a:custGeom>
                    <a:avLst/>
                    <a:gdLst>
                      <a:gd name="textAreaLeft" fmla="*/ 0 w 143280"/>
                      <a:gd name="textAreaRight" fmla="*/ 143640 w 143280"/>
                      <a:gd name="textAreaTop" fmla="*/ 0 h 50760"/>
                      <a:gd name="textAreaBottom" fmla="*/ 51120 h 5076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6120" rIns="90000" bIns="612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22" name="Freeform 89"/>
                  <p:cNvSpPr/>
                  <p:nvPr/>
                </p:nvSpPr>
                <p:spPr>
                  <a:xfrm>
                    <a:off x="3647160" y="3084120"/>
                    <a:ext cx="143280" cy="50760"/>
                  </a:xfrm>
                  <a:custGeom>
                    <a:avLst/>
                    <a:gdLst>
                      <a:gd name="textAreaLeft" fmla="*/ 0 w 143280"/>
                      <a:gd name="textAreaRight" fmla="*/ 143640 w 143280"/>
                      <a:gd name="textAreaTop" fmla="*/ 0 h 50760"/>
                      <a:gd name="textAreaBottom" fmla="*/ 51120 h 5076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6120" rIns="90000" bIns="612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23" name="Freeform 90"/>
                  <p:cNvSpPr/>
                  <p:nvPr/>
                </p:nvSpPr>
                <p:spPr>
                  <a:xfrm>
                    <a:off x="3790800" y="3152160"/>
                    <a:ext cx="143640" cy="5004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0040"/>
                      <a:gd name="textAreaBottom" fmla="*/ 50400 h 5004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5400" rIns="90000" bIns="540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24" name="Freeform 91"/>
                  <p:cNvSpPr/>
                  <p:nvPr/>
                </p:nvSpPr>
                <p:spPr>
                  <a:xfrm>
                    <a:off x="3790800" y="3152160"/>
                    <a:ext cx="143640" cy="5004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0040"/>
                      <a:gd name="textAreaBottom" fmla="*/ 50400 h 5004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5400" rIns="90000" bIns="540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625" name="Group 92"/>
                <p:cNvGrpSpPr/>
                <p:nvPr/>
              </p:nvGrpSpPr>
              <p:grpSpPr>
                <a:xfrm>
                  <a:off x="3641400" y="3087000"/>
                  <a:ext cx="300960" cy="118080"/>
                  <a:chOff x="3641400" y="3087000"/>
                  <a:chExt cx="300960" cy="118080"/>
                </a:xfrm>
              </p:grpSpPr>
              <p:sp>
                <p:nvSpPr>
                  <p:cNvPr id="626" name="Freeform 93"/>
                  <p:cNvSpPr/>
                  <p:nvPr/>
                </p:nvSpPr>
                <p:spPr>
                  <a:xfrm>
                    <a:off x="3798720" y="3089880"/>
                    <a:ext cx="143640" cy="5076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0760"/>
                      <a:gd name="textAreaBottom" fmla="*/ 51120 h 5076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6120" rIns="90000" bIns="612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27" name="Freeform 94"/>
                  <p:cNvSpPr/>
                  <p:nvPr/>
                </p:nvSpPr>
                <p:spPr>
                  <a:xfrm>
                    <a:off x="3798720" y="3089880"/>
                    <a:ext cx="143640" cy="5076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0760"/>
                      <a:gd name="textAreaBottom" fmla="*/ 51120 h 5076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6120" rIns="90000" bIns="612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28" name="Freeform 95"/>
                  <p:cNvSpPr/>
                  <p:nvPr/>
                </p:nvSpPr>
                <p:spPr>
                  <a:xfrm>
                    <a:off x="3641400" y="3149280"/>
                    <a:ext cx="143640" cy="5292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2920"/>
                      <a:gd name="textAreaBottom" fmla="*/ 53280 h 5292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8280" rIns="90000" bIns="82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29" name="Freeform 96"/>
                  <p:cNvSpPr/>
                  <p:nvPr/>
                </p:nvSpPr>
                <p:spPr>
                  <a:xfrm>
                    <a:off x="3641400" y="3149280"/>
                    <a:ext cx="143640" cy="5292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2920"/>
                      <a:gd name="textAreaBottom" fmla="*/ 53280 h 5292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8280" rIns="90000" bIns="82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30" name="Freeform 97"/>
                  <p:cNvSpPr/>
                  <p:nvPr/>
                </p:nvSpPr>
                <p:spPr>
                  <a:xfrm>
                    <a:off x="3649680" y="3087000"/>
                    <a:ext cx="143640" cy="5076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0760"/>
                      <a:gd name="textAreaBottom" fmla="*/ 51120 h 5076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6120" rIns="90000" bIns="612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31" name="Freeform 98"/>
                  <p:cNvSpPr/>
                  <p:nvPr/>
                </p:nvSpPr>
                <p:spPr>
                  <a:xfrm>
                    <a:off x="3649680" y="3087000"/>
                    <a:ext cx="143640" cy="5076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0760"/>
                      <a:gd name="textAreaBottom" fmla="*/ 51120 h 5076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6120" rIns="90000" bIns="612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32" name="Freeform 99"/>
                  <p:cNvSpPr/>
                  <p:nvPr/>
                </p:nvSpPr>
                <p:spPr>
                  <a:xfrm>
                    <a:off x="3793680" y="3155040"/>
                    <a:ext cx="143280" cy="50040"/>
                  </a:xfrm>
                  <a:custGeom>
                    <a:avLst/>
                    <a:gdLst>
                      <a:gd name="textAreaLeft" fmla="*/ 0 w 143280"/>
                      <a:gd name="textAreaRight" fmla="*/ 143640 w 143280"/>
                      <a:gd name="textAreaTop" fmla="*/ 0 h 50040"/>
                      <a:gd name="textAreaBottom" fmla="*/ 50400 h 5004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5400" rIns="90000" bIns="540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33" name="Freeform 100"/>
                  <p:cNvSpPr/>
                  <p:nvPr/>
                </p:nvSpPr>
                <p:spPr>
                  <a:xfrm>
                    <a:off x="3793680" y="3155040"/>
                    <a:ext cx="143280" cy="50040"/>
                  </a:xfrm>
                  <a:custGeom>
                    <a:avLst/>
                    <a:gdLst>
                      <a:gd name="textAreaLeft" fmla="*/ 0 w 143280"/>
                      <a:gd name="textAreaRight" fmla="*/ 143640 w 143280"/>
                      <a:gd name="textAreaTop" fmla="*/ 0 h 50040"/>
                      <a:gd name="textAreaBottom" fmla="*/ 50400 h 5004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5400" rIns="90000" bIns="540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634" name="WordArt 101"/>
            <p:cNvSpPr txBox="1"/>
            <p:nvPr/>
          </p:nvSpPr>
          <p:spPr>
            <a:xfrm>
              <a:off x="3574080" y="3191760"/>
              <a:ext cx="438120" cy="151560"/>
            </a:xfrm>
            <a:prstGeom prst="rect">
              <a:avLst/>
            </a:prstGeom>
          </p:spPr>
          <p:txBody>
            <a:bodyPr wrap="none" lIns="94680" tIns="49680" rIns="94680" bIns="49680" anchor="ctr" anchorCtr="1">
              <a:prstTxWarp prst="textCanDown">
                <a:avLst>
                  <a:gd name="adj" fmla="val 33333"/>
                </a:avLst>
              </a:prstTxWarp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GB" sz="1400" b="0" strike="noStrike" spc="-1">
                  <a:ln w="9360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latin typeface="Tahoma"/>
                  <a:ea typeface="Tahoma"/>
                </a:rPr>
                <a:t>    </a:t>
              </a:r>
              <a:endParaRPr lang="it-IT" sz="1400" b="0" strike="noStrike" spc="-1">
                <a:ln w="9360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635" name="!!RouterC"/>
          <p:cNvGrpSpPr/>
          <p:nvPr/>
        </p:nvGrpSpPr>
        <p:grpSpPr>
          <a:xfrm>
            <a:off x="4342320" y="3075480"/>
            <a:ext cx="486720" cy="309600"/>
            <a:chOff x="4342320" y="3075480"/>
            <a:chExt cx="486720" cy="309600"/>
          </a:xfrm>
        </p:grpSpPr>
        <p:grpSp>
          <p:nvGrpSpPr>
            <p:cNvPr id="636" name="Group 80"/>
            <p:cNvGrpSpPr/>
            <p:nvPr/>
          </p:nvGrpSpPr>
          <p:grpSpPr>
            <a:xfrm>
              <a:off x="4342320" y="3075480"/>
              <a:ext cx="486720" cy="309600"/>
              <a:chOff x="4342320" y="3075480"/>
              <a:chExt cx="486720" cy="309600"/>
            </a:xfrm>
          </p:grpSpPr>
          <p:sp>
            <p:nvSpPr>
              <p:cNvPr id="637" name="AutoShape 81"/>
              <p:cNvSpPr/>
              <p:nvPr/>
            </p:nvSpPr>
            <p:spPr>
              <a:xfrm>
                <a:off x="4342320" y="3075480"/>
                <a:ext cx="486720" cy="309600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2F5E"/>
                  </a:gs>
                  <a:gs pos="50000">
                    <a:srgbClr val="0066CC"/>
                  </a:gs>
                  <a:gs pos="100000">
                    <a:srgbClr val="002F5E"/>
                  </a:gs>
                </a:gsLst>
                <a:lin ang="0"/>
              </a:gradFill>
              <a:ln w="9525">
                <a:solidFill>
                  <a:srgbClr val="819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73080" tIns="36360" rIns="73080" bIns="36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it-IT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grpSp>
            <p:nvGrpSpPr>
              <p:cNvPr id="638" name="Group 82"/>
              <p:cNvGrpSpPr/>
              <p:nvPr/>
            </p:nvGrpSpPr>
            <p:grpSpPr>
              <a:xfrm>
                <a:off x="4431960" y="3094560"/>
                <a:ext cx="303480" cy="120960"/>
                <a:chOff x="4431960" y="3094560"/>
                <a:chExt cx="303480" cy="120960"/>
              </a:xfrm>
            </p:grpSpPr>
            <p:grpSp>
              <p:nvGrpSpPr>
                <p:cNvPr id="639" name="Group 83"/>
                <p:cNvGrpSpPr/>
                <p:nvPr/>
              </p:nvGrpSpPr>
              <p:grpSpPr>
                <a:xfrm>
                  <a:off x="4431960" y="3094560"/>
                  <a:ext cx="300960" cy="118080"/>
                  <a:chOff x="4431960" y="3094560"/>
                  <a:chExt cx="300960" cy="118080"/>
                </a:xfrm>
              </p:grpSpPr>
              <p:sp>
                <p:nvSpPr>
                  <p:cNvPr id="640" name="Freeform 84"/>
                  <p:cNvSpPr/>
                  <p:nvPr/>
                </p:nvSpPr>
                <p:spPr>
                  <a:xfrm>
                    <a:off x="4589280" y="3097440"/>
                    <a:ext cx="143640" cy="5076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0760"/>
                      <a:gd name="textAreaBottom" fmla="*/ 51120 h 5076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6120" rIns="90000" bIns="612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41" name="Freeform 85"/>
                  <p:cNvSpPr/>
                  <p:nvPr/>
                </p:nvSpPr>
                <p:spPr>
                  <a:xfrm>
                    <a:off x="4589280" y="3097440"/>
                    <a:ext cx="143640" cy="5076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0760"/>
                      <a:gd name="textAreaBottom" fmla="*/ 51120 h 5076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6120" rIns="90000" bIns="612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42" name="Freeform 86"/>
                  <p:cNvSpPr/>
                  <p:nvPr/>
                </p:nvSpPr>
                <p:spPr>
                  <a:xfrm>
                    <a:off x="4431960" y="3157200"/>
                    <a:ext cx="143640" cy="5328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3280"/>
                      <a:gd name="textAreaBottom" fmla="*/ 53640 h 5328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8640" rIns="90000" bIns="8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43" name="Freeform 87"/>
                  <p:cNvSpPr/>
                  <p:nvPr/>
                </p:nvSpPr>
                <p:spPr>
                  <a:xfrm>
                    <a:off x="4431960" y="3157200"/>
                    <a:ext cx="143640" cy="5328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3280"/>
                      <a:gd name="textAreaBottom" fmla="*/ 53640 h 5328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8640" rIns="90000" bIns="8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44" name="Freeform 88"/>
                  <p:cNvSpPr/>
                  <p:nvPr/>
                </p:nvSpPr>
                <p:spPr>
                  <a:xfrm>
                    <a:off x="4439880" y="3094560"/>
                    <a:ext cx="143280" cy="50760"/>
                  </a:xfrm>
                  <a:custGeom>
                    <a:avLst/>
                    <a:gdLst>
                      <a:gd name="textAreaLeft" fmla="*/ 0 w 143280"/>
                      <a:gd name="textAreaRight" fmla="*/ 143640 w 143280"/>
                      <a:gd name="textAreaTop" fmla="*/ 0 h 50760"/>
                      <a:gd name="textAreaBottom" fmla="*/ 51120 h 5076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6120" rIns="90000" bIns="612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45" name="Freeform 89"/>
                  <p:cNvSpPr/>
                  <p:nvPr/>
                </p:nvSpPr>
                <p:spPr>
                  <a:xfrm>
                    <a:off x="4439880" y="3094560"/>
                    <a:ext cx="143280" cy="50760"/>
                  </a:xfrm>
                  <a:custGeom>
                    <a:avLst/>
                    <a:gdLst>
                      <a:gd name="textAreaLeft" fmla="*/ 0 w 143280"/>
                      <a:gd name="textAreaRight" fmla="*/ 143640 w 143280"/>
                      <a:gd name="textAreaTop" fmla="*/ 0 h 50760"/>
                      <a:gd name="textAreaBottom" fmla="*/ 51120 h 5076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6120" rIns="90000" bIns="612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46" name="Freeform 90"/>
                  <p:cNvSpPr/>
                  <p:nvPr/>
                </p:nvSpPr>
                <p:spPr>
                  <a:xfrm>
                    <a:off x="4583520" y="3162600"/>
                    <a:ext cx="143640" cy="5004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0040"/>
                      <a:gd name="textAreaBottom" fmla="*/ 50400 h 5004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5400" rIns="90000" bIns="540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47" name="Freeform 91"/>
                  <p:cNvSpPr/>
                  <p:nvPr/>
                </p:nvSpPr>
                <p:spPr>
                  <a:xfrm>
                    <a:off x="4583520" y="3162600"/>
                    <a:ext cx="143640" cy="5004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0040"/>
                      <a:gd name="textAreaBottom" fmla="*/ 50400 h 5004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5400" rIns="90000" bIns="540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648" name="Group 92"/>
                <p:cNvGrpSpPr/>
                <p:nvPr/>
              </p:nvGrpSpPr>
              <p:grpSpPr>
                <a:xfrm>
                  <a:off x="4434480" y="3097440"/>
                  <a:ext cx="300960" cy="118080"/>
                  <a:chOff x="4434480" y="3097440"/>
                  <a:chExt cx="300960" cy="118080"/>
                </a:xfrm>
              </p:grpSpPr>
              <p:sp>
                <p:nvSpPr>
                  <p:cNvPr id="649" name="Freeform 93"/>
                  <p:cNvSpPr/>
                  <p:nvPr/>
                </p:nvSpPr>
                <p:spPr>
                  <a:xfrm>
                    <a:off x="4591800" y="3100320"/>
                    <a:ext cx="143640" cy="5076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0760"/>
                      <a:gd name="textAreaBottom" fmla="*/ 51120 h 5076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6120" rIns="90000" bIns="612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50" name="Freeform 94"/>
                  <p:cNvSpPr/>
                  <p:nvPr/>
                </p:nvSpPr>
                <p:spPr>
                  <a:xfrm>
                    <a:off x="4591800" y="3100320"/>
                    <a:ext cx="143640" cy="5076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0760"/>
                      <a:gd name="textAreaBottom" fmla="*/ 51120 h 5076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6120" rIns="90000" bIns="612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51" name="Freeform 95"/>
                  <p:cNvSpPr/>
                  <p:nvPr/>
                </p:nvSpPr>
                <p:spPr>
                  <a:xfrm>
                    <a:off x="4434480" y="3160080"/>
                    <a:ext cx="143640" cy="5292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2920"/>
                      <a:gd name="textAreaBottom" fmla="*/ 53280 h 5292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8280" rIns="90000" bIns="82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52" name="Freeform 96"/>
                  <p:cNvSpPr/>
                  <p:nvPr/>
                </p:nvSpPr>
                <p:spPr>
                  <a:xfrm>
                    <a:off x="4434480" y="3160080"/>
                    <a:ext cx="143640" cy="5292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2920"/>
                      <a:gd name="textAreaBottom" fmla="*/ 53280 h 5292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8280" rIns="90000" bIns="82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53" name="Freeform 97"/>
                  <p:cNvSpPr/>
                  <p:nvPr/>
                </p:nvSpPr>
                <p:spPr>
                  <a:xfrm>
                    <a:off x="4442400" y="3097440"/>
                    <a:ext cx="143640" cy="5076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0760"/>
                      <a:gd name="textAreaBottom" fmla="*/ 51120 h 5076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6120" rIns="90000" bIns="612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54" name="Freeform 98"/>
                  <p:cNvSpPr/>
                  <p:nvPr/>
                </p:nvSpPr>
                <p:spPr>
                  <a:xfrm>
                    <a:off x="4442400" y="3097440"/>
                    <a:ext cx="143640" cy="5076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0760"/>
                      <a:gd name="textAreaBottom" fmla="*/ 51120 h 5076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6120" rIns="90000" bIns="612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55" name="Freeform 99"/>
                  <p:cNvSpPr/>
                  <p:nvPr/>
                </p:nvSpPr>
                <p:spPr>
                  <a:xfrm>
                    <a:off x="4586400" y="3165480"/>
                    <a:ext cx="143280" cy="50040"/>
                  </a:xfrm>
                  <a:custGeom>
                    <a:avLst/>
                    <a:gdLst>
                      <a:gd name="textAreaLeft" fmla="*/ 0 w 143280"/>
                      <a:gd name="textAreaRight" fmla="*/ 143640 w 143280"/>
                      <a:gd name="textAreaTop" fmla="*/ 0 h 50040"/>
                      <a:gd name="textAreaBottom" fmla="*/ 50400 h 5004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5400" rIns="90000" bIns="540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56" name="Freeform 100"/>
                  <p:cNvSpPr/>
                  <p:nvPr/>
                </p:nvSpPr>
                <p:spPr>
                  <a:xfrm>
                    <a:off x="4586400" y="3165480"/>
                    <a:ext cx="143280" cy="50040"/>
                  </a:xfrm>
                  <a:custGeom>
                    <a:avLst/>
                    <a:gdLst>
                      <a:gd name="textAreaLeft" fmla="*/ 0 w 143280"/>
                      <a:gd name="textAreaRight" fmla="*/ 143640 w 143280"/>
                      <a:gd name="textAreaTop" fmla="*/ 0 h 50040"/>
                      <a:gd name="textAreaBottom" fmla="*/ 50400 h 5004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5400" rIns="90000" bIns="540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657" name="WordArt 101"/>
            <p:cNvSpPr txBox="1"/>
            <p:nvPr/>
          </p:nvSpPr>
          <p:spPr>
            <a:xfrm>
              <a:off x="4366800" y="3202200"/>
              <a:ext cx="438120" cy="151560"/>
            </a:xfrm>
            <a:prstGeom prst="rect">
              <a:avLst/>
            </a:prstGeom>
          </p:spPr>
          <p:txBody>
            <a:bodyPr wrap="none" lIns="94680" tIns="49680" rIns="94680" bIns="49680" anchor="ctr" anchorCtr="1">
              <a:prstTxWarp prst="textCanDown">
                <a:avLst>
                  <a:gd name="adj" fmla="val 33333"/>
                </a:avLst>
              </a:prstTxWarp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GB" sz="1400" b="0" strike="noStrike" spc="-1">
                  <a:ln w="9360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latin typeface="Tahoma"/>
                  <a:ea typeface="Tahoma"/>
                </a:rPr>
                <a:t>    </a:t>
              </a:r>
              <a:endParaRPr lang="it-IT" sz="1400" b="0" strike="noStrike" spc="-1">
                <a:ln w="9360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658" name="!!RouterInternet"/>
          <p:cNvGrpSpPr/>
          <p:nvPr/>
        </p:nvGrpSpPr>
        <p:grpSpPr>
          <a:xfrm>
            <a:off x="4055040" y="2572560"/>
            <a:ext cx="486720" cy="309600"/>
            <a:chOff x="4055040" y="2572560"/>
            <a:chExt cx="486720" cy="309600"/>
          </a:xfrm>
        </p:grpSpPr>
        <p:grpSp>
          <p:nvGrpSpPr>
            <p:cNvPr id="659" name="Group 80"/>
            <p:cNvGrpSpPr/>
            <p:nvPr/>
          </p:nvGrpSpPr>
          <p:grpSpPr>
            <a:xfrm>
              <a:off x="4055040" y="2572560"/>
              <a:ext cx="486720" cy="309600"/>
              <a:chOff x="4055040" y="2572560"/>
              <a:chExt cx="486720" cy="309600"/>
            </a:xfrm>
          </p:grpSpPr>
          <p:sp>
            <p:nvSpPr>
              <p:cNvPr id="660" name="AutoShape 81"/>
              <p:cNvSpPr/>
              <p:nvPr/>
            </p:nvSpPr>
            <p:spPr>
              <a:xfrm>
                <a:off x="4055040" y="2572560"/>
                <a:ext cx="486720" cy="309600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2F5E"/>
                  </a:gs>
                  <a:gs pos="50000">
                    <a:srgbClr val="0066CC"/>
                  </a:gs>
                  <a:gs pos="100000">
                    <a:srgbClr val="002F5E"/>
                  </a:gs>
                </a:gsLst>
                <a:lin ang="0"/>
              </a:gradFill>
              <a:ln w="9525">
                <a:solidFill>
                  <a:srgbClr val="819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73080" tIns="36360" rIns="73080" bIns="36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it-IT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grpSp>
            <p:nvGrpSpPr>
              <p:cNvPr id="661" name="Group 82"/>
              <p:cNvGrpSpPr/>
              <p:nvPr/>
            </p:nvGrpSpPr>
            <p:grpSpPr>
              <a:xfrm>
                <a:off x="4144320" y="2592000"/>
                <a:ext cx="303480" cy="120960"/>
                <a:chOff x="4144320" y="2592000"/>
                <a:chExt cx="303480" cy="120960"/>
              </a:xfrm>
            </p:grpSpPr>
            <p:grpSp>
              <p:nvGrpSpPr>
                <p:cNvPr id="662" name="Group 83"/>
                <p:cNvGrpSpPr/>
                <p:nvPr/>
              </p:nvGrpSpPr>
              <p:grpSpPr>
                <a:xfrm>
                  <a:off x="4144320" y="2592000"/>
                  <a:ext cx="300960" cy="118080"/>
                  <a:chOff x="4144320" y="2592000"/>
                  <a:chExt cx="300960" cy="118080"/>
                </a:xfrm>
              </p:grpSpPr>
              <p:sp>
                <p:nvSpPr>
                  <p:cNvPr id="663" name="Freeform 84"/>
                  <p:cNvSpPr/>
                  <p:nvPr/>
                </p:nvSpPr>
                <p:spPr>
                  <a:xfrm>
                    <a:off x="4301640" y="2594880"/>
                    <a:ext cx="143640" cy="5076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0760"/>
                      <a:gd name="textAreaBottom" fmla="*/ 51120 h 5076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6120" rIns="90000" bIns="612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64" name="Freeform 85"/>
                  <p:cNvSpPr/>
                  <p:nvPr/>
                </p:nvSpPr>
                <p:spPr>
                  <a:xfrm>
                    <a:off x="4301640" y="2594880"/>
                    <a:ext cx="143640" cy="5076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0760"/>
                      <a:gd name="textAreaBottom" fmla="*/ 51120 h 5076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6120" rIns="90000" bIns="612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65" name="Freeform 86"/>
                  <p:cNvSpPr/>
                  <p:nvPr/>
                </p:nvSpPr>
                <p:spPr>
                  <a:xfrm>
                    <a:off x="4144320" y="2654280"/>
                    <a:ext cx="143640" cy="5328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3280"/>
                      <a:gd name="textAreaBottom" fmla="*/ 53640 h 5328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8640" rIns="90000" bIns="8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66" name="Freeform 87"/>
                  <p:cNvSpPr/>
                  <p:nvPr/>
                </p:nvSpPr>
                <p:spPr>
                  <a:xfrm>
                    <a:off x="4144320" y="2654280"/>
                    <a:ext cx="143640" cy="5328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3280"/>
                      <a:gd name="textAreaBottom" fmla="*/ 53640 h 5328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8640" rIns="90000" bIns="8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67" name="Freeform 88"/>
                  <p:cNvSpPr/>
                  <p:nvPr/>
                </p:nvSpPr>
                <p:spPr>
                  <a:xfrm>
                    <a:off x="4152240" y="2592000"/>
                    <a:ext cx="143280" cy="50760"/>
                  </a:xfrm>
                  <a:custGeom>
                    <a:avLst/>
                    <a:gdLst>
                      <a:gd name="textAreaLeft" fmla="*/ 0 w 143280"/>
                      <a:gd name="textAreaRight" fmla="*/ 143640 w 143280"/>
                      <a:gd name="textAreaTop" fmla="*/ 0 h 50760"/>
                      <a:gd name="textAreaBottom" fmla="*/ 51120 h 5076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6120" rIns="90000" bIns="612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68" name="Freeform 89"/>
                  <p:cNvSpPr/>
                  <p:nvPr/>
                </p:nvSpPr>
                <p:spPr>
                  <a:xfrm>
                    <a:off x="4152240" y="2592000"/>
                    <a:ext cx="143280" cy="50760"/>
                  </a:xfrm>
                  <a:custGeom>
                    <a:avLst/>
                    <a:gdLst>
                      <a:gd name="textAreaLeft" fmla="*/ 0 w 143280"/>
                      <a:gd name="textAreaRight" fmla="*/ 143640 w 143280"/>
                      <a:gd name="textAreaTop" fmla="*/ 0 h 50760"/>
                      <a:gd name="textAreaBottom" fmla="*/ 51120 h 5076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6120" rIns="90000" bIns="612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69" name="Freeform 90"/>
                  <p:cNvSpPr/>
                  <p:nvPr/>
                </p:nvSpPr>
                <p:spPr>
                  <a:xfrm>
                    <a:off x="4296240" y="2660040"/>
                    <a:ext cx="143640" cy="5004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0040"/>
                      <a:gd name="textAreaBottom" fmla="*/ 50400 h 5004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5400" rIns="90000" bIns="540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70" name="Freeform 91"/>
                  <p:cNvSpPr/>
                  <p:nvPr/>
                </p:nvSpPr>
                <p:spPr>
                  <a:xfrm>
                    <a:off x="4296240" y="2660040"/>
                    <a:ext cx="143640" cy="5004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0040"/>
                      <a:gd name="textAreaBottom" fmla="*/ 50400 h 5004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5400" rIns="90000" bIns="540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671" name="Group 92"/>
                <p:cNvGrpSpPr/>
                <p:nvPr/>
              </p:nvGrpSpPr>
              <p:grpSpPr>
                <a:xfrm>
                  <a:off x="4146840" y="2594880"/>
                  <a:ext cx="300960" cy="118080"/>
                  <a:chOff x="4146840" y="2594880"/>
                  <a:chExt cx="300960" cy="118080"/>
                </a:xfrm>
              </p:grpSpPr>
              <p:sp>
                <p:nvSpPr>
                  <p:cNvPr id="672" name="Freeform 93"/>
                  <p:cNvSpPr/>
                  <p:nvPr/>
                </p:nvSpPr>
                <p:spPr>
                  <a:xfrm>
                    <a:off x="4304160" y="2597760"/>
                    <a:ext cx="143640" cy="5076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0760"/>
                      <a:gd name="textAreaBottom" fmla="*/ 51120 h 5076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6120" rIns="90000" bIns="612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73" name="Freeform 94"/>
                  <p:cNvSpPr/>
                  <p:nvPr/>
                </p:nvSpPr>
                <p:spPr>
                  <a:xfrm>
                    <a:off x="4304160" y="2597760"/>
                    <a:ext cx="143640" cy="5076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0760"/>
                      <a:gd name="textAreaBottom" fmla="*/ 51120 h 5076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6120" rIns="90000" bIns="612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74" name="Freeform 95"/>
                  <p:cNvSpPr/>
                  <p:nvPr/>
                </p:nvSpPr>
                <p:spPr>
                  <a:xfrm>
                    <a:off x="4146840" y="2657160"/>
                    <a:ext cx="143640" cy="5292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2920"/>
                      <a:gd name="textAreaBottom" fmla="*/ 53280 h 5292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8280" rIns="90000" bIns="82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75" name="Freeform 96"/>
                  <p:cNvSpPr/>
                  <p:nvPr/>
                </p:nvSpPr>
                <p:spPr>
                  <a:xfrm>
                    <a:off x="4146840" y="2657160"/>
                    <a:ext cx="143640" cy="5292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2920"/>
                      <a:gd name="textAreaBottom" fmla="*/ 53280 h 5292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8280" rIns="90000" bIns="82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76" name="Freeform 97"/>
                  <p:cNvSpPr/>
                  <p:nvPr/>
                </p:nvSpPr>
                <p:spPr>
                  <a:xfrm>
                    <a:off x="4154760" y="2594880"/>
                    <a:ext cx="143640" cy="5076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0760"/>
                      <a:gd name="textAreaBottom" fmla="*/ 51120 h 5076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6120" rIns="90000" bIns="612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77" name="Freeform 98"/>
                  <p:cNvSpPr/>
                  <p:nvPr/>
                </p:nvSpPr>
                <p:spPr>
                  <a:xfrm>
                    <a:off x="4154760" y="2594880"/>
                    <a:ext cx="143640" cy="5076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0760"/>
                      <a:gd name="textAreaBottom" fmla="*/ 51120 h 5076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6120" rIns="90000" bIns="612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78" name="Freeform 99"/>
                  <p:cNvSpPr/>
                  <p:nvPr/>
                </p:nvSpPr>
                <p:spPr>
                  <a:xfrm>
                    <a:off x="4299120" y="2662920"/>
                    <a:ext cx="143280" cy="50040"/>
                  </a:xfrm>
                  <a:custGeom>
                    <a:avLst/>
                    <a:gdLst>
                      <a:gd name="textAreaLeft" fmla="*/ 0 w 143280"/>
                      <a:gd name="textAreaRight" fmla="*/ 143640 w 143280"/>
                      <a:gd name="textAreaTop" fmla="*/ 0 h 50040"/>
                      <a:gd name="textAreaBottom" fmla="*/ 50400 h 5004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5400" rIns="90000" bIns="540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79" name="Freeform 100"/>
                  <p:cNvSpPr/>
                  <p:nvPr/>
                </p:nvSpPr>
                <p:spPr>
                  <a:xfrm>
                    <a:off x="4299120" y="2662920"/>
                    <a:ext cx="143280" cy="50040"/>
                  </a:xfrm>
                  <a:custGeom>
                    <a:avLst/>
                    <a:gdLst>
                      <a:gd name="textAreaLeft" fmla="*/ 0 w 143280"/>
                      <a:gd name="textAreaRight" fmla="*/ 143640 w 143280"/>
                      <a:gd name="textAreaTop" fmla="*/ 0 h 50040"/>
                      <a:gd name="textAreaBottom" fmla="*/ 50400 h 5004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5400" rIns="90000" bIns="540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680" name="WordArt 101"/>
            <p:cNvSpPr txBox="1"/>
            <p:nvPr/>
          </p:nvSpPr>
          <p:spPr>
            <a:xfrm>
              <a:off x="4079160" y="2699280"/>
              <a:ext cx="438120" cy="151560"/>
            </a:xfrm>
            <a:prstGeom prst="rect">
              <a:avLst/>
            </a:prstGeom>
          </p:spPr>
          <p:txBody>
            <a:bodyPr wrap="none" lIns="94680" tIns="49680" rIns="94680" bIns="49680" anchor="ctr" anchorCtr="1">
              <a:prstTxWarp prst="textCanDown">
                <a:avLst>
                  <a:gd name="adj" fmla="val 33333"/>
                </a:avLst>
              </a:prstTxWarp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GB" sz="1400" b="0" strike="noStrike" spc="-1">
                  <a:ln w="9360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latin typeface="Tahoma"/>
                  <a:ea typeface="Tahoma"/>
                </a:rPr>
                <a:t>    </a:t>
              </a:r>
              <a:endParaRPr lang="it-IT" sz="1400" b="0" strike="noStrike" spc="-1">
                <a:ln w="9360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681" name="!!RouterA"/>
          <p:cNvGrpSpPr/>
          <p:nvPr/>
        </p:nvGrpSpPr>
        <p:grpSpPr>
          <a:xfrm>
            <a:off x="3931200" y="3589200"/>
            <a:ext cx="486720" cy="309600"/>
            <a:chOff x="3931200" y="3589200"/>
            <a:chExt cx="486720" cy="309600"/>
          </a:xfrm>
        </p:grpSpPr>
        <p:grpSp>
          <p:nvGrpSpPr>
            <p:cNvPr id="682" name="Group 80"/>
            <p:cNvGrpSpPr/>
            <p:nvPr/>
          </p:nvGrpSpPr>
          <p:grpSpPr>
            <a:xfrm>
              <a:off x="3931200" y="3589200"/>
              <a:ext cx="486720" cy="309600"/>
              <a:chOff x="3931200" y="3589200"/>
              <a:chExt cx="486720" cy="309600"/>
            </a:xfrm>
          </p:grpSpPr>
          <p:sp>
            <p:nvSpPr>
              <p:cNvPr id="683" name="AutoShape 81"/>
              <p:cNvSpPr/>
              <p:nvPr/>
            </p:nvSpPr>
            <p:spPr>
              <a:xfrm>
                <a:off x="3931200" y="3589200"/>
                <a:ext cx="486720" cy="309600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C00000"/>
                  </a:gs>
                  <a:gs pos="50000">
                    <a:srgbClr val="FF0000"/>
                  </a:gs>
                  <a:gs pos="99000">
                    <a:srgbClr val="C00000"/>
                  </a:gs>
                </a:gsLst>
                <a:lin ang="0"/>
              </a:gradFill>
              <a:ln w="9525">
                <a:solidFill>
                  <a:srgbClr val="FF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73080" tIns="36360" rIns="73080" bIns="36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it-IT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grpSp>
            <p:nvGrpSpPr>
              <p:cNvPr id="684" name="Group 82"/>
              <p:cNvGrpSpPr/>
              <p:nvPr/>
            </p:nvGrpSpPr>
            <p:grpSpPr>
              <a:xfrm>
                <a:off x="4020480" y="3608640"/>
                <a:ext cx="303480" cy="120960"/>
                <a:chOff x="4020480" y="3608640"/>
                <a:chExt cx="303480" cy="120960"/>
              </a:xfrm>
            </p:grpSpPr>
            <p:grpSp>
              <p:nvGrpSpPr>
                <p:cNvPr id="685" name="Group 83"/>
                <p:cNvGrpSpPr/>
                <p:nvPr/>
              </p:nvGrpSpPr>
              <p:grpSpPr>
                <a:xfrm>
                  <a:off x="4020480" y="3608640"/>
                  <a:ext cx="300960" cy="118080"/>
                  <a:chOff x="4020480" y="3608640"/>
                  <a:chExt cx="300960" cy="118080"/>
                </a:xfrm>
              </p:grpSpPr>
              <p:sp>
                <p:nvSpPr>
                  <p:cNvPr id="686" name="Freeform 84"/>
                  <p:cNvSpPr/>
                  <p:nvPr/>
                </p:nvSpPr>
                <p:spPr>
                  <a:xfrm>
                    <a:off x="4177800" y="3611520"/>
                    <a:ext cx="143640" cy="5076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0760"/>
                      <a:gd name="textAreaBottom" fmla="*/ 51120 h 5076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6120" rIns="90000" bIns="612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87" name="Freeform 85"/>
                  <p:cNvSpPr/>
                  <p:nvPr/>
                </p:nvSpPr>
                <p:spPr>
                  <a:xfrm>
                    <a:off x="4177800" y="3611520"/>
                    <a:ext cx="143640" cy="5076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0760"/>
                      <a:gd name="textAreaBottom" fmla="*/ 51120 h 5076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6120" rIns="90000" bIns="612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88" name="Freeform 86"/>
                  <p:cNvSpPr/>
                  <p:nvPr/>
                </p:nvSpPr>
                <p:spPr>
                  <a:xfrm>
                    <a:off x="4020480" y="3670920"/>
                    <a:ext cx="143640" cy="5328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3280"/>
                      <a:gd name="textAreaBottom" fmla="*/ 53640 h 5328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8640" rIns="90000" bIns="8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89" name="Freeform 87"/>
                  <p:cNvSpPr/>
                  <p:nvPr/>
                </p:nvSpPr>
                <p:spPr>
                  <a:xfrm>
                    <a:off x="4020480" y="3670920"/>
                    <a:ext cx="143640" cy="5328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3280"/>
                      <a:gd name="textAreaBottom" fmla="*/ 53640 h 5328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8640" rIns="90000" bIns="8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90" name="Freeform 88"/>
                  <p:cNvSpPr/>
                  <p:nvPr/>
                </p:nvSpPr>
                <p:spPr>
                  <a:xfrm>
                    <a:off x="4028760" y="3608640"/>
                    <a:ext cx="143280" cy="50760"/>
                  </a:xfrm>
                  <a:custGeom>
                    <a:avLst/>
                    <a:gdLst>
                      <a:gd name="textAreaLeft" fmla="*/ 0 w 143280"/>
                      <a:gd name="textAreaRight" fmla="*/ 143640 w 143280"/>
                      <a:gd name="textAreaTop" fmla="*/ 0 h 50760"/>
                      <a:gd name="textAreaBottom" fmla="*/ 51120 h 5076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6120" rIns="90000" bIns="612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91" name="Freeform 89"/>
                  <p:cNvSpPr/>
                  <p:nvPr/>
                </p:nvSpPr>
                <p:spPr>
                  <a:xfrm>
                    <a:off x="4028760" y="3608640"/>
                    <a:ext cx="143280" cy="50760"/>
                  </a:xfrm>
                  <a:custGeom>
                    <a:avLst/>
                    <a:gdLst>
                      <a:gd name="textAreaLeft" fmla="*/ 0 w 143280"/>
                      <a:gd name="textAreaRight" fmla="*/ 143640 w 143280"/>
                      <a:gd name="textAreaTop" fmla="*/ 0 h 50760"/>
                      <a:gd name="textAreaBottom" fmla="*/ 51120 h 5076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6120" rIns="90000" bIns="612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92" name="Freeform 90"/>
                  <p:cNvSpPr/>
                  <p:nvPr/>
                </p:nvSpPr>
                <p:spPr>
                  <a:xfrm>
                    <a:off x="4172400" y="3676680"/>
                    <a:ext cx="143640" cy="5004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0040"/>
                      <a:gd name="textAreaBottom" fmla="*/ 50400 h 5004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5400" rIns="90000" bIns="540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93" name="Freeform 91"/>
                  <p:cNvSpPr/>
                  <p:nvPr/>
                </p:nvSpPr>
                <p:spPr>
                  <a:xfrm>
                    <a:off x="4172400" y="3676680"/>
                    <a:ext cx="143640" cy="5004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0040"/>
                      <a:gd name="textAreaBottom" fmla="*/ 50400 h 5004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5400" rIns="90000" bIns="540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694" name="Group 92"/>
                <p:cNvGrpSpPr/>
                <p:nvPr/>
              </p:nvGrpSpPr>
              <p:grpSpPr>
                <a:xfrm>
                  <a:off x="4023000" y="3611520"/>
                  <a:ext cx="300960" cy="118080"/>
                  <a:chOff x="4023000" y="3611520"/>
                  <a:chExt cx="300960" cy="118080"/>
                </a:xfrm>
              </p:grpSpPr>
              <p:sp>
                <p:nvSpPr>
                  <p:cNvPr id="695" name="Freeform 93"/>
                  <p:cNvSpPr/>
                  <p:nvPr/>
                </p:nvSpPr>
                <p:spPr>
                  <a:xfrm>
                    <a:off x="4180320" y="3614400"/>
                    <a:ext cx="143640" cy="5076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0760"/>
                      <a:gd name="textAreaBottom" fmla="*/ 51120 h 5076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6120" rIns="90000" bIns="612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96" name="Freeform 94"/>
                  <p:cNvSpPr/>
                  <p:nvPr/>
                </p:nvSpPr>
                <p:spPr>
                  <a:xfrm>
                    <a:off x="4180320" y="3614400"/>
                    <a:ext cx="143640" cy="5076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0760"/>
                      <a:gd name="textAreaBottom" fmla="*/ 51120 h 5076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6120" rIns="90000" bIns="612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97" name="Freeform 95"/>
                  <p:cNvSpPr/>
                  <p:nvPr/>
                </p:nvSpPr>
                <p:spPr>
                  <a:xfrm>
                    <a:off x="4023000" y="3673800"/>
                    <a:ext cx="143640" cy="5292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2920"/>
                      <a:gd name="textAreaBottom" fmla="*/ 53280 h 5292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8280" rIns="90000" bIns="82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98" name="Freeform 96"/>
                  <p:cNvSpPr/>
                  <p:nvPr/>
                </p:nvSpPr>
                <p:spPr>
                  <a:xfrm>
                    <a:off x="4023000" y="3673800"/>
                    <a:ext cx="143640" cy="5292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2920"/>
                      <a:gd name="textAreaBottom" fmla="*/ 53280 h 5292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8280" rIns="90000" bIns="82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99" name="Freeform 97"/>
                  <p:cNvSpPr/>
                  <p:nvPr/>
                </p:nvSpPr>
                <p:spPr>
                  <a:xfrm>
                    <a:off x="4031280" y="3611520"/>
                    <a:ext cx="143640" cy="5076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0760"/>
                      <a:gd name="textAreaBottom" fmla="*/ 51120 h 5076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6120" rIns="90000" bIns="612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00" name="Freeform 98"/>
                  <p:cNvSpPr/>
                  <p:nvPr/>
                </p:nvSpPr>
                <p:spPr>
                  <a:xfrm>
                    <a:off x="4031280" y="3611520"/>
                    <a:ext cx="143640" cy="50760"/>
                  </a:xfrm>
                  <a:custGeom>
                    <a:avLst/>
                    <a:gdLst>
                      <a:gd name="textAreaLeft" fmla="*/ 0 w 143640"/>
                      <a:gd name="textAreaRight" fmla="*/ 144000 w 143640"/>
                      <a:gd name="textAreaTop" fmla="*/ 0 h 50760"/>
                      <a:gd name="textAreaBottom" fmla="*/ 51120 h 5076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6120" rIns="90000" bIns="612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01" name="Freeform 99"/>
                  <p:cNvSpPr/>
                  <p:nvPr/>
                </p:nvSpPr>
                <p:spPr>
                  <a:xfrm>
                    <a:off x="4175280" y="3679560"/>
                    <a:ext cx="143280" cy="50040"/>
                  </a:xfrm>
                  <a:custGeom>
                    <a:avLst/>
                    <a:gdLst>
                      <a:gd name="textAreaLeft" fmla="*/ 0 w 143280"/>
                      <a:gd name="textAreaRight" fmla="*/ 143640 w 143280"/>
                      <a:gd name="textAreaTop" fmla="*/ 0 h 50040"/>
                      <a:gd name="textAreaBottom" fmla="*/ 50400 h 5004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5400" rIns="90000" bIns="540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02" name="Freeform 100"/>
                  <p:cNvSpPr/>
                  <p:nvPr/>
                </p:nvSpPr>
                <p:spPr>
                  <a:xfrm>
                    <a:off x="4175280" y="3679560"/>
                    <a:ext cx="143280" cy="50040"/>
                  </a:xfrm>
                  <a:custGeom>
                    <a:avLst/>
                    <a:gdLst>
                      <a:gd name="textAreaLeft" fmla="*/ 0 w 143280"/>
                      <a:gd name="textAreaRight" fmla="*/ 143640 w 143280"/>
                      <a:gd name="textAreaTop" fmla="*/ 0 h 50040"/>
                      <a:gd name="textAreaBottom" fmla="*/ 50400 h 5004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5400" rIns="90000" bIns="540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703" name="WordArt 101"/>
            <p:cNvSpPr txBox="1"/>
            <p:nvPr/>
          </p:nvSpPr>
          <p:spPr>
            <a:xfrm>
              <a:off x="3955680" y="3715920"/>
              <a:ext cx="438120" cy="151560"/>
            </a:xfrm>
            <a:prstGeom prst="rect">
              <a:avLst/>
            </a:prstGeom>
          </p:spPr>
          <p:txBody>
            <a:bodyPr wrap="none" lIns="94680" tIns="49680" rIns="94680" bIns="49680" anchor="ctr" anchorCtr="1">
              <a:prstTxWarp prst="textCanDown">
                <a:avLst>
                  <a:gd name="adj" fmla="val 33333"/>
                </a:avLst>
              </a:prstTxWarp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GB" sz="1400" b="0" strike="noStrike" spc="-1">
                  <a:ln w="9360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latin typeface="Tahoma"/>
                  <a:ea typeface="Tahoma"/>
                </a:rPr>
                <a:t>    </a:t>
              </a:r>
              <a:endParaRPr lang="it-IT" sz="1400" b="0" strike="noStrike" spc="-1">
                <a:ln w="9360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Arial"/>
              </a:endParaRPr>
            </a:p>
          </p:txBody>
        </p:sp>
      </p:grpSp>
      <p:pic>
        <p:nvPicPr>
          <p:cNvPr id="704" name="Graphic 69"/>
          <p:cNvPicPr/>
          <p:nvPr/>
        </p:nvPicPr>
        <p:blipFill>
          <a:blip r:embed="rId4"/>
          <a:stretch/>
        </p:blipFill>
        <p:spPr>
          <a:xfrm>
            <a:off x="3484800" y="2317320"/>
            <a:ext cx="380520" cy="380520"/>
          </a:xfrm>
          <a:prstGeom prst="rect">
            <a:avLst/>
          </a:prstGeom>
          <a:ln w="0">
            <a:noFill/>
          </a:ln>
        </p:spPr>
      </p:pic>
      <p:pic>
        <p:nvPicPr>
          <p:cNvPr id="705" name="Graphic 70"/>
          <p:cNvPicPr/>
          <p:nvPr/>
        </p:nvPicPr>
        <p:blipFill>
          <a:blip r:embed="rId4"/>
          <a:stretch/>
        </p:blipFill>
        <p:spPr>
          <a:xfrm>
            <a:off x="3084120" y="2991240"/>
            <a:ext cx="380520" cy="380520"/>
          </a:xfrm>
          <a:prstGeom prst="rect">
            <a:avLst/>
          </a:prstGeom>
          <a:ln w="0">
            <a:noFill/>
          </a:ln>
        </p:spPr>
      </p:pic>
      <p:pic>
        <p:nvPicPr>
          <p:cNvPr id="706" name="Graphic 73"/>
          <p:cNvPicPr/>
          <p:nvPr/>
        </p:nvPicPr>
        <p:blipFill>
          <a:blip r:embed="rId4"/>
          <a:stretch/>
        </p:blipFill>
        <p:spPr>
          <a:xfrm>
            <a:off x="4883040" y="2926800"/>
            <a:ext cx="380520" cy="380520"/>
          </a:xfrm>
          <a:prstGeom prst="rect">
            <a:avLst/>
          </a:prstGeom>
          <a:ln w="0">
            <a:noFill/>
          </a:ln>
        </p:spPr>
      </p:pic>
      <p:pic>
        <p:nvPicPr>
          <p:cNvPr id="707" name="Graphic 75"/>
          <p:cNvPicPr/>
          <p:nvPr/>
        </p:nvPicPr>
        <p:blipFill>
          <a:blip r:embed="rId4"/>
          <a:stretch/>
        </p:blipFill>
        <p:spPr>
          <a:xfrm>
            <a:off x="3150360" y="4175640"/>
            <a:ext cx="380520" cy="380520"/>
          </a:xfrm>
          <a:prstGeom prst="rect">
            <a:avLst/>
          </a:prstGeom>
          <a:ln w="0">
            <a:noFill/>
          </a:ln>
        </p:spPr>
      </p:pic>
      <p:sp>
        <p:nvSpPr>
          <p:cNvPr id="708" name="Rectangular Callout 80"/>
          <p:cNvSpPr/>
          <p:nvPr/>
        </p:nvSpPr>
        <p:spPr>
          <a:xfrm>
            <a:off x="6455160" y="3893040"/>
            <a:ext cx="2393280" cy="873000"/>
          </a:xfrm>
          <a:prstGeom prst="wedgeRectCallout">
            <a:avLst>
              <a:gd name="adj1" fmla="val -133989"/>
              <a:gd name="adj2" fmla="val -66355"/>
            </a:avLst>
          </a:prstGeom>
          <a:noFill/>
          <a:ln w="158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SE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09" name="TextBox 81"/>
          <p:cNvSpPr/>
          <p:nvPr/>
        </p:nvSpPr>
        <p:spPr>
          <a:xfrm>
            <a:off x="6821280" y="4800960"/>
            <a:ext cx="166104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600" b="1" strike="noStrike" spc="-1">
                <a:solidFill>
                  <a:schemeClr val="dk1"/>
                </a:solidFill>
                <a:latin typeface="Calibri"/>
              </a:rPr>
              <a:t>Vendor Container</a:t>
            </a: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0" name="TextBox 85"/>
          <p:cNvSpPr/>
          <p:nvPr/>
        </p:nvSpPr>
        <p:spPr>
          <a:xfrm>
            <a:off x="6795360" y="4451400"/>
            <a:ext cx="172296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GB" sz="1400" b="0" strike="noStrike" spc="-1">
                <a:solidFill>
                  <a:schemeClr val="dk1"/>
                </a:solidFill>
                <a:latin typeface="Calibri"/>
              </a:rPr>
              <a:t>More to come…</a:t>
            </a: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711" name="Group 86"/>
          <p:cNvGrpSpPr/>
          <p:nvPr/>
        </p:nvGrpSpPr>
        <p:grpSpPr>
          <a:xfrm>
            <a:off x="2417040" y="5786640"/>
            <a:ext cx="7357320" cy="531000"/>
            <a:chOff x="2417040" y="5786640"/>
            <a:chExt cx="7357320" cy="531000"/>
          </a:xfrm>
        </p:grpSpPr>
        <p:sp>
          <p:nvSpPr>
            <p:cNvPr id="712" name="TextBox 87"/>
            <p:cNvSpPr/>
            <p:nvPr/>
          </p:nvSpPr>
          <p:spPr>
            <a:xfrm>
              <a:off x="3016440" y="5846040"/>
              <a:ext cx="675792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en-SE" sz="2000" b="0" strike="noStrike" spc="-1">
                  <a:solidFill>
                    <a:srgbClr val="4DA060"/>
                  </a:solidFill>
                  <a:latin typeface="Calibri"/>
                </a:rPr>
                <a:t>ROSE-T can easily be extended to support other vendors</a:t>
              </a:r>
              <a:endParaRPr lang="it-IT" sz="20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713" name="Graphic 35" descr="Checkmark with solid fill"/>
            <p:cNvPicPr/>
            <p:nvPr/>
          </p:nvPicPr>
          <p:blipFill>
            <a:blip r:embed="rId5"/>
            <a:stretch/>
          </p:blipFill>
          <p:spPr>
            <a:xfrm>
              <a:off x="2417040" y="5786640"/>
              <a:ext cx="531000" cy="53100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714" name="Graphic 154"/>
          <p:cNvPicPr/>
          <p:nvPr/>
        </p:nvPicPr>
        <p:blipFill>
          <a:blip r:embed="rId6"/>
          <a:stretch/>
        </p:blipFill>
        <p:spPr>
          <a:xfrm>
            <a:off x="6623640" y="4011120"/>
            <a:ext cx="758160" cy="397440"/>
          </a:xfrm>
          <a:prstGeom prst="rect">
            <a:avLst/>
          </a:prstGeom>
          <a:ln w="0">
            <a:noFill/>
          </a:ln>
        </p:spPr>
      </p:pic>
      <p:pic>
        <p:nvPicPr>
          <p:cNvPr id="715" name="Picture 156"/>
          <p:cNvPicPr/>
          <p:nvPr/>
        </p:nvPicPr>
        <p:blipFill>
          <a:blip r:embed="rId7"/>
          <a:stretch/>
        </p:blipFill>
        <p:spPr>
          <a:xfrm>
            <a:off x="7509600" y="4022280"/>
            <a:ext cx="1250280" cy="4165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5C71543-5311-497A-BD24-01364424F940}" type="slidenum">
              <a:rPr/>
              <a:t>20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4" dur="3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5" dur="300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300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!!A-B"/>
          <p:cNvSpPr/>
          <p:nvPr/>
        </p:nvSpPr>
        <p:spPr>
          <a:xfrm flipH="1">
            <a:off x="5038200" y="4542480"/>
            <a:ext cx="1027080" cy="13428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17" name="!!A-B"/>
          <p:cNvSpPr/>
          <p:nvPr/>
        </p:nvSpPr>
        <p:spPr>
          <a:xfrm flipH="1" flipV="1">
            <a:off x="4748760" y="2779560"/>
            <a:ext cx="1149840" cy="26244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18" name="PlaceHolder 1"/>
          <p:cNvSpPr>
            <a:spLocks noGrp="1"/>
          </p:cNvSpPr>
          <p:nvPr>
            <p:ph type="title"/>
          </p:nvPr>
        </p:nvSpPr>
        <p:spPr>
          <a:xfrm>
            <a:off x="600120" y="298440"/>
            <a:ext cx="10990080" cy="568080"/>
          </a:xfrm>
          <a:prstGeom prst="rect">
            <a:avLst/>
          </a:prstGeom>
          <a:noFill/>
          <a:ln w="0">
            <a:noFill/>
          </a:ln>
        </p:spPr>
        <p:txBody>
          <a:bodyPr lIns="91440" tIns="108000" rIns="91440" bIns="45720" anchor="t">
            <a:noAutofit/>
          </a:bodyPr>
          <a:lstStyle/>
          <a:p>
            <a:pPr indent="0" defTabSz="914400">
              <a:lnSpc>
                <a:spcPct val="80000"/>
              </a:lnSpc>
              <a:buNone/>
            </a:pPr>
            <a:r>
              <a:rPr lang="en-US" sz="3600" b="1" strike="noStrike" spc="-1">
                <a:solidFill>
                  <a:schemeClr val="dk2"/>
                </a:solidFill>
                <a:latin typeface="Calibri"/>
              </a:rPr>
              <a:t>ROSE-T – Step-by-Step</a:t>
            </a:r>
            <a:endParaRPr lang="en-SE" sz="36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19" name="!!Step4"/>
          <p:cNvSpPr/>
          <p:nvPr/>
        </p:nvSpPr>
        <p:spPr>
          <a:xfrm>
            <a:off x="3756600" y="1365120"/>
            <a:ext cx="4678200" cy="602280"/>
          </a:xfrm>
          <a:prstGeom prst="rect">
            <a:avLst/>
          </a:prstGeom>
          <a:solidFill>
            <a:srgbClr val="4DA060"/>
          </a:solidFill>
          <a:ln>
            <a:solidFill>
              <a:srgbClr val="0D4A2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Verify</a:t>
            </a:r>
            <a:r>
              <a:rPr lang="en-SE" sz="1800" b="0" strike="noStrike" spc="-1">
                <a:solidFill>
                  <a:schemeClr val="lt1"/>
                </a:solidFill>
                <a:latin typeface="Calibri"/>
                <a:ea typeface="Roboto"/>
              </a:rPr>
              <a:t> “Anti-Spoofing” and “Filtering”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GB" sz="1400" b="0" strike="noStrike" spc="-1">
                <a:solidFill>
                  <a:schemeClr val="lt1"/>
                </a:solidFill>
                <a:latin typeface="Calibri"/>
                <a:ea typeface="Roboto"/>
              </a:rPr>
              <a:t>On the Emulated Network</a:t>
            </a: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0" name="!!Step5"/>
          <p:cNvSpPr/>
          <p:nvPr/>
        </p:nvSpPr>
        <p:spPr>
          <a:xfrm>
            <a:off x="10048320" y="2124000"/>
            <a:ext cx="1541880" cy="407520"/>
          </a:xfrm>
          <a:prstGeom prst="rect">
            <a:avLst/>
          </a:prstGeom>
          <a:solidFill>
            <a:srgbClr val="953FDA">
              <a:alpha val="5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Gather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1" name="!!Step1"/>
          <p:cNvSpPr/>
          <p:nvPr/>
        </p:nvSpPr>
        <p:spPr>
          <a:xfrm>
            <a:off x="10060920" y="2676240"/>
            <a:ext cx="1541880" cy="40752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solidFill>
              <a:srgbClr val="0047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Parse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2" name="!!Step2"/>
          <p:cNvSpPr/>
          <p:nvPr/>
        </p:nvSpPr>
        <p:spPr>
          <a:xfrm>
            <a:off x="10048320" y="3227040"/>
            <a:ext cx="1541880" cy="407520"/>
          </a:xfrm>
          <a:prstGeom prst="rect">
            <a:avLst/>
          </a:prstGeom>
          <a:solidFill>
            <a:srgbClr val="E86A58">
              <a:alpha val="50000"/>
            </a:srgbClr>
          </a:solidFill>
          <a:ln>
            <a:solidFill>
              <a:srgbClr val="78001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Analyze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3" name="!!Step3"/>
          <p:cNvSpPr/>
          <p:nvPr/>
        </p:nvSpPr>
        <p:spPr>
          <a:xfrm>
            <a:off x="10048320" y="3777840"/>
            <a:ext cx="1541880" cy="397800"/>
          </a:xfrm>
          <a:prstGeom prst="rect">
            <a:avLst/>
          </a:prstGeom>
          <a:solidFill>
            <a:srgbClr val="FFBE00">
              <a:alpha val="50000"/>
            </a:srgbClr>
          </a:solidFill>
          <a:ln>
            <a:solidFill>
              <a:srgbClr val="A659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Emulate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4" name="!!A-D"/>
          <p:cNvSpPr/>
          <p:nvPr/>
        </p:nvSpPr>
        <p:spPr>
          <a:xfrm flipH="1">
            <a:off x="5774400" y="4528440"/>
            <a:ext cx="316080" cy="95400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25" name="!!A-B"/>
          <p:cNvSpPr/>
          <p:nvPr/>
        </p:nvSpPr>
        <p:spPr>
          <a:xfrm flipH="1" flipV="1">
            <a:off x="4847400" y="3614760"/>
            <a:ext cx="1057320" cy="72504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26" name="!!A-C"/>
          <p:cNvSpPr/>
          <p:nvPr/>
        </p:nvSpPr>
        <p:spPr>
          <a:xfrm flipH="1">
            <a:off x="5921640" y="3867840"/>
            <a:ext cx="1217520" cy="54036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27" name="!!B-Internet"/>
          <p:cNvSpPr/>
          <p:nvPr/>
        </p:nvSpPr>
        <p:spPr>
          <a:xfrm flipH="1">
            <a:off x="4860720" y="3188160"/>
            <a:ext cx="1046880" cy="41292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28" name="!!C-Internet"/>
          <p:cNvSpPr/>
          <p:nvPr/>
        </p:nvSpPr>
        <p:spPr>
          <a:xfrm>
            <a:off x="5914800" y="3159000"/>
            <a:ext cx="1204920" cy="61884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29" name="!!AS-B-Lab"/>
          <p:cNvSpPr/>
          <p:nvPr/>
        </p:nvSpPr>
        <p:spPr>
          <a:xfrm>
            <a:off x="4359240" y="3947400"/>
            <a:ext cx="99576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B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0" name="!!AS-C-Lab"/>
          <p:cNvSpPr/>
          <p:nvPr/>
        </p:nvSpPr>
        <p:spPr>
          <a:xfrm>
            <a:off x="6622560" y="4142160"/>
            <a:ext cx="104976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C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1" name="!!AS-D-Lab"/>
          <p:cNvSpPr/>
          <p:nvPr/>
        </p:nvSpPr>
        <p:spPr>
          <a:xfrm>
            <a:off x="5194080" y="5828040"/>
            <a:ext cx="11700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D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2" name="!!AS-A-Lab"/>
          <p:cNvSpPr/>
          <p:nvPr/>
        </p:nvSpPr>
        <p:spPr>
          <a:xfrm>
            <a:off x="5718960" y="4813920"/>
            <a:ext cx="116784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A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3" name="!!AS-Internet"/>
          <p:cNvSpPr/>
          <p:nvPr/>
        </p:nvSpPr>
        <p:spPr>
          <a:xfrm>
            <a:off x="5170320" y="2499120"/>
            <a:ext cx="152424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«Internet»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734" name="!!RouterD"/>
          <p:cNvGrpSpPr/>
          <p:nvPr/>
        </p:nvGrpSpPr>
        <p:grpSpPr>
          <a:xfrm>
            <a:off x="5386320" y="5290200"/>
            <a:ext cx="776160" cy="493560"/>
            <a:chOff x="5386320" y="5290200"/>
            <a:chExt cx="776160" cy="493560"/>
          </a:xfrm>
        </p:grpSpPr>
        <p:grpSp>
          <p:nvGrpSpPr>
            <p:cNvPr id="735" name="Group 80"/>
            <p:cNvGrpSpPr/>
            <p:nvPr/>
          </p:nvGrpSpPr>
          <p:grpSpPr>
            <a:xfrm>
              <a:off x="5386320" y="5290200"/>
              <a:ext cx="776160" cy="493560"/>
              <a:chOff x="5386320" y="5290200"/>
              <a:chExt cx="776160" cy="493560"/>
            </a:xfrm>
          </p:grpSpPr>
          <p:sp>
            <p:nvSpPr>
              <p:cNvPr id="736" name="AutoShape 81"/>
              <p:cNvSpPr/>
              <p:nvPr/>
            </p:nvSpPr>
            <p:spPr>
              <a:xfrm>
                <a:off x="5386320" y="5290200"/>
                <a:ext cx="776160" cy="493560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2F5E"/>
                  </a:gs>
                  <a:gs pos="50000">
                    <a:srgbClr val="0066CC"/>
                  </a:gs>
                  <a:gs pos="100000">
                    <a:srgbClr val="002F5E"/>
                  </a:gs>
                </a:gsLst>
                <a:lin ang="0"/>
              </a:gradFill>
              <a:ln w="9525">
                <a:solidFill>
                  <a:srgbClr val="819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73080" tIns="36360" rIns="73080" bIns="36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it-IT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grpSp>
            <p:nvGrpSpPr>
              <p:cNvPr id="737" name="Group 82"/>
              <p:cNvGrpSpPr/>
              <p:nvPr/>
            </p:nvGrpSpPr>
            <p:grpSpPr>
              <a:xfrm>
                <a:off x="5528520" y="5321160"/>
                <a:ext cx="484200" cy="193320"/>
                <a:chOff x="5528520" y="5321160"/>
                <a:chExt cx="484200" cy="193320"/>
              </a:xfrm>
            </p:grpSpPr>
            <p:grpSp>
              <p:nvGrpSpPr>
                <p:cNvPr id="738" name="Group 83"/>
                <p:cNvGrpSpPr/>
                <p:nvPr/>
              </p:nvGrpSpPr>
              <p:grpSpPr>
                <a:xfrm>
                  <a:off x="5528520" y="5321160"/>
                  <a:ext cx="480240" cy="188640"/>
                  <a:chOff x="5528520" y="5321160"/>
                  <a:chExt cx="480240" cy="188640"/>
                </a:xfrm>
              </p:grpSpPr>
              <p:sp>
                <p:nvSpPr>
                  <p:cNvPr id="739" name="Freeform 84"/>
                  <p:cNvSpPr/>
                  <p:nvPr/>
                </p:nvSpPr>
                <p:spPr>
                  <a:xfrm>
                    <a:off x="5779440" y="53254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40" name="Freeform 85"/>
                  <p:cNvSpPr/>
                  <p:nvPr/>
                </p:nvSpPr>
                <p:spPr>
                  <a:xfrm>
                    <a:off x="5779440" y="53254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41" name="Freeform 86"/>
                  <p:cNvSpPr/>
                  <p:nvPr/>
                </p:nvSpPr>
                <p:spPr>
                  <a:xfrm>
                    <a:off x="5528520" y="542052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42" name="Freeform 87"/>
                  <p:cNvSpPr/>
                  <p:nvPr/>
                </p:nvSpPr>
                <p:spPr>
                  <a:xfrm>
                    <a:off x="5528520" y="542052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43" name="Freeform 88"/>
                  <p:cNvSpPr/>
                  <p:nvPr/>
                </p:nvSpPr>
                <p:spPr>
                  <a:xfrm>
                    <a:off x="5541480" y="532116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44" name="Freeform 89"/>
                  <p:cNvSpPr/>
                  <p:nvPr/>
                </p:nvSpPr>
                <p:spPr>
                  <a:xfrm>
                    <a:off x="5541480" y="532116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45" name="Freeform 90"/>
                  <p:cNvSpPr/>
                  <p:nvPr/>
                </p:nvSpPr>
                <p:spPr>
                  <a:xfrm>
                    <a:off x="5770440" y="542952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46" name="Freeform 91"/>
                  <p:cNvSpPr/>
                  <p:nvPr/>
                </p:nvSpPr>
                <p:spPr>
                  <a:xfrm>
                    <a:off x="5770440" y="542952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747" name="Group 92"/>
                <p:cNvGrpSpPr/>
                <p:nvPr/>
              </p:nvGrpSpPr>
              <p:grpSpPr>
                <a:xfrm>
                  <a:off x="5532840" y="5325480"/>
                  <a:ext cx="479880" cy="189000"/>
                  <a:chOff x="5532840" y="5325480"/>
                  <a:chExt cx="479880" cy="189000"/>
                </a:xfrm>
              </p:grpSpPr>
              <p:sp>
                <p:nvSpPr>
                  <p:cNvPr id="748" name="Freeform 93"/>
                  <p:cNvSpPr/>
                  <p:nvPr/>
                </p:nvSpPr>
                <p:spPr>
                  <a:xfrm>
                    <a:off x="5783400" y="53301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49" name="Freeform 94"/>
                  <p:cNvSpPr/>
                  <p:nvPr/>
                </p:nvSpPr>
                <p:spPr>
                  <a:xfrm>
                    <a:off x="5783400" y="53301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50" name="Freeform 95"/>
                  <p:cNvSpPr/>
                  <p:nvPr/>
                </p:nvSpPr>
                <p:spPr>
                  <a:xfrm>
                    <a:off x="5532840" y="542484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51" name="Freeform 96"/>
                  <p:cNvSpPr/>
                  <p:nvPr/>
                </p:nvSpPr>
                <p:spPr>
                  <a:xfrm>
                    <a:off x="5532840" y="542484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52" name="Freeform 97"/>
                  <p:cNvSpPr/>
                  <p:nvPr/>
                </p:nvSpPr>
                <p:spPr>
                  <a:xfrm>
                    <a:off x="5545440" y="53254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53" name="Freeform 98"/>
                  <p:cNvSpPr/>
                  <p:nvPr/>
                </p:nvSpPr>
                <p:spPr>
                  <a:xfrm>
                    <a:off x="5545440" y="53254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54" name="Freeform 99"/>
                  <p:cNvSpPr/>
                  <p:nvPr/>
                </p:nvSpPr>
                <p:spPr>
                  <a:xfrm>
                    <a:off x="5775120" y="543420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55" name="Freeform 100"/>
                  <p:cNvSpPr/>
                  <p:nvPr/>
                </p:nvSpPr>
                <p:spPr>
                  <a:xfrm>
                    <a:off x="5775120" y="543420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756" name="WordArt 101"/>
            <p:cNvSpPr txBox="1"/>
            <p:nvPr/>
          </p:nvSpPr>
          <p:spPr>
            <a:xfrm>
              <a:off x="5425200" y="5492160"/>
              <a:ext cx="698400" cy="241920"/>
            </a:xfrm>
            <a:prstGeom prst="rect">
              <a:avLst/>
            </a:prstGeom>
          </p:spPr>
          <p:txBody>
            <a:bodyPr wrap="none" lIns="94680" tIns="49680" rIns="94680" bIns="49680" anchor="ctr" anchorCtr="1">
              <a:prstTxWarp prst="textCanDown">
                <a:avLst>
                  <a:gd name="adj" fmla="val 33333"/>
                </a:avLst>
              </a:prstTxWarp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GB" sz="1400" b="0" strike="noStrike" spc="-1">
                  <a:ln w="9360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latin typeface="Tahoma"/>
                  <a:ea typeface="Tahoma"/>
                </a:rPr>
                <a:t>    </a:t>
              </a:r>
              <a:endParaRPr lang="it-IT" sz="1400" b="0" strike="noStrike" spc="-1">
                <a:ln w="9360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757" name="!!RouterB"/>
          <p:cNvGrpSpPr/>
          <p:nvPr/>
        </p:nvGrpSpPr>
        <p:grpSpPr>
          <a:xfrm>
            <a:off x="4472640" y="3417480"/>
            <a:ext cx="776160" cy="493560"/>
            <a:chOff x="4472640" y="3417480"/>
            <a:chExt cx="776160" cy="493560"/>
          </a:xfrm>
        </p:grpSpPr>
        <p:grpSp>
          <p:nvGrpSpPr>
            <p:cNvPr id="758" name="Group 80"/>
            <p:cNvGrpSpPr/>
            <p:nvPr/>
          </p:nvGrpSpPr>
          <p:grpSpPr>
            <a:xfrm>
              <a:off x="4472640" y="3417480"/>
              <a:ext cx="776160" cy="493560"/>
              <a:chOff x="4472640" y="3417480"/>
              <a:chExt cx="776160" cy="493560"/>
            </a:xfrm>
          </p:grpSpPr>
          <p:sp>
            <p:nvSpPr>
              <p:cNvPr id="759" name="AutoShape 81"/>
              <p:cNvSpPr/>
              <p:nvPr/>
            </p:nvSpPr>
            <p:spPr>
              <a:xfrm>
                <a:off x="4472640" y="3417480"/>
                <a:ext cx="776160" cy="493560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2F5E"/>
                  </a:gs>
                  <a:gs pos="50000">
                    <a:srgbClr val="0066CC"/>
                  </a:gs>
                  <a:gs pos="100000">
                    <a:srgbClr val="002F5E"/>
                  </a:gs>
                </a:gsLst>
                <a:lin ang="0"/>
              </a:gradFill>
              <a:ln w="9525">
                <a:solidFill>
                  <a:srgbClr val="819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73080" tIns="36360" rIns="73080" bIns="36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it-IT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grpSp>
            <p:nvGrpSpPr>
              <p:cNvPr id="760" name="Group 82"/>
              <p:cNvGrpSpPr/>
              <p:nvPr/>
            </p:nvGrpSpPr>
            <p:grpSpPr>
              <a:xfrm>
                <a:off x="4615200" y="3448440"/>
                <a:ext cx="483840" cy="193320"/>
                <a:chOff x="4615200" y="3448440"/>
                <a:chExt cx="483840" cy="193320"/>
              </a:xfrm>
            </p:grpSpPr>
            <p:grpSp>
              <p:nvGrpSpPr>
                <p:cNvPr id="761" name="Group 83"/>
                <p:cNvGrpSpPr/>
                <p:nvPr/>
              </p:nvGrpSpPr>
              <p:grpSpPr>
                <a:xfrm>
                  <a:off x="4615200" y="3448440"/>
                  <a:ext cx="479880" cy="188640"/>
                  <a:chOff x="4615200" y="3448440"/>
                  <a:chExt cx="479880" cy="188640"/>
                </a:xfrm>
              </p:grpSpPr>
              <p:sp>
                <p:nvSpPr>
                  <p:cNvPr id="762" name="Freeform 84"/>
                  <p:cNvSpPr/>
                  <p:nvPr/>
                </p:nvSpPr>
                <p:spPr>
                  <a:xfrm>
                    <a:off x="4865760" y="34527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63" name="Freeform 85"/>
                  <p:cNvSpPr/>
                  <p:nvPr/>
                </p:nvSpPr>
                <p:spPr>
                  <a:xfrm>
                    <a:off x="4865760" y="34527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64" name="Freeform 86"/>
                  <p:cNvSpPr/>
                  <p:nvPr/>
                </p:nvSpPr>
                <p:spPr>
                  <a:xfrm>
                    <a:off x="4615200" y="354780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65" name="Freeform 87"/>
                  <p:cNvSpPr/>
                  <p:nvPr/>
                </p:nvSpPr>
                <p:spPr>
                  <a:xfrm>
                    <a:off x="4615200" y="354780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66" name="Freeform 88"/>
                  <p:cNvSpPr/>
                  <p:nvPr/>
                </p:nvSpPr>
                <p:spPr>
                  <a:xfrm>
                    <a:off x="4627800" y="344844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67" name="Freeform 89"/>
                  <p:cNvSpPr/>
                  <p:nvPr/>
                </p:nvSpPr>
                <p:spPr>
                  <a:xfrm>
                    <a:off x="4627800" y="344844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68" name="Freeform 90"/>
                  <p:cNvSpPr/>
                  <p:nvPr/>
                </p:nvSpPr>
                <p:spPr>
                  <a:xfrm>
                    <a:off x="4857120" y="355680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69" name="Freeform 91"/>
                  <p:cNvSpPr/>
                  <p:nvPr/>
                </p:nvSpPr>
                <p:spPr>
                  <a:xfrm>
                    <a:off x="4857120" y="355680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770" name="Group 92"/>
                <p:cNvGrpSpPr/>
                <p:nvPr/>
              </p:nvGrpSpPr>
              <p:grpSpPr>
                <a:xfrm>
                  <a:off x="4619160" y="3452760"/>
                  <a:ext cx="479880" cy="189000"/>
                  <a:chOff x="4619160" y="3452760"/>
                  <a:chExt cx="479880" cy="189000"/>
                </a:xfrm>
              </p:grpSpPr>
              <p:sp>
                <p:nvSpPr>
                  <p:cNvPr id="771" name="Freeform 93"/>
                  <p:cNvSpPr/>
                  <p:nvPr/>
                </p:nvSpPr>
                <p:spPr>
                  <a:xfrm>
                    <a:off x="4869720" y="345744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72" name="Freeform 94"/>
                  <p:cNvSpPr/>
                  <p:nvPr/>
                </p:nvSpPr>
                <p:spPr>
                  <a:xfrm>
                    <a:off x="4869720" y="345744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73" name="Freeform 95"/>
                  <p:cNvSpPr/>
                  <p:nvPr/>
                </p:nvSpPr>
                <p:spPr>
                  <a:xfrm>
                    <a:off x="4619160" y="355248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74" name="Freeform 96"/>
                  <p:cNvSpPr/>
                  <p:nvPr/>
                </p:nvSpPr>
                <p:spPr>
                  <a:xfrm>
                    <a:off x="4619160" y="355248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75" name="Freeform 97"/>
                  <p:cNvSpPr/>
                  <p:nvPr/>
                </p:nvSpPr>
                <p:spPr>
                  <a:xfrm>
                    <a:off x="4632120" y="34527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76" name="Freeform 98"/>
                  <p:cNvSpPr/>
                  <p:nvPr/>
                </p:nvSpPr>
                <p:spPr>
                  <a:xfrm>
                    <a:off x="4632120" y="34527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77" name="Freeform 99"/>
                  <p:cNvSpPr/>
                  <p:nvPr/>
                </p:nvSpPr>
                <p:spPr>
                  <a:xfrm>
                    <a:off x="4861800" y="356148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78" name="Freeform 100"/>
                  <p:cNvSpPr/>
                  <p:nvPr/>
                </p:nvSpPr>
                <p:spPr>
                  <a:xfrm>
                    <a:off x="4861800" y="356148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779" name="WordArt 101"/>
            <p:cNvSpPr txBox="1"/>
            <p:nvPr/>
          </p:nvSpPr>
          <p:spPr>
            <a:xfrm>
              <a:off x="4511520" y="3619440"/>
              <a:ext cx="698400" cy="241920"/>
            </a:xfrm>
            <a:prstGeom prst="rect">
              <a:avLst/>
            </a:prstGeom>
          </p:spPr>
          <p:txBody>
            <a:bodyPr wrap="none" lIns="94680" tIns="49680" rIns="94680" bIns="49680" anchor="ctr" anchorCtr="1">
              <a:prstTxWarp prst="textCanDown">
                <a:avLst>
                  <a:gd name="adj" fmla="val 33333"/>
                </a:avLst>
              </a:prstTxWarp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GB" sz="1400" b="0" strike="noStrike" spc="-1">
                  <a:ln w="9360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latin typeface="Tahoma"/>
                  <a:ea typeface="Tahoma"/>
                </a:rPr>
                <a:t>    </a:t>
              </a:r>
              <a:endParaRPr lang="it-IT" sz="1400" b="0" strike="noStrike" spc="-1">
                <a:ln w="9360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780" name="!!RouterC"/>
          <p:cNvGrpSpPr/>
          <p:nvPr/>
        </p:nvGrpSpPr>
        <p:grpSpPr>
          <a:xfrm>
            <a:off x="6760440" y="3638520"/>
            <a:ext cx="776160" cy="493560"/>
            <a:chOff x="6760440" y="3638520"/>
            <a:chExt cx="776160" cy="493560"/>
          </a:xfrm>
        </p:grpSpPr>
        <p:grpSp>
          <p:nvGrpSpPr>
            <p:cNvPr id="781" name="Group 80"/>
            <p:cNvGrpSpPr/>
            <p:nvPr/>
          </p:nvGrpSpPr>
          <p:grpSpPr>
            <a:xfrm>
              <a:off x="6760440" y="3638520"/>
              <a:ext cx="776160" cy="493560"/>
              <a:chOff x="6760440" y="3638520"/>
              <a:chExt cx="776160" cy="493560"/>
            </a:xfrm>
          </p:grpSpPr>
          <p:sp>
            <p:nvSpPr>
              <p:cNvPr id="782" name="AutoShape 81"/>
              <p:cNvSpPr/>
              <p:nvPr/>
            </p:nvSpPr>
            <p:spPr>
              <a:xfrm>
                <a:off x="6760440" y="3638520"/>
                <a:ext cx="776160" cy="493560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2F5E"/>
                  </a:gs>
                  <a:gs pos="50000">
                    <a:srgbClr val="0066CC"/>
                  </a:gs>
                  <a:gs pos="100000">
                    <a:srgbClr val="002F5E"/>
                  </a:gs>
                </a:gsLst>
                <a:lin ang="0"/>
              </a:gradFill>
              <a:ln w="9525">
                <a:solidFill>
                  <a:srgbClr val="819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73080" tIns="36360" rIns="73080" bIns="36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it-IT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grpSp>
            <p:nvGrpSpPr>
              <p:cNvPr id="783" name="Group 82"/>
              <p:cNvGrpSpPr/>
              <p:nvPr/>
            </p:nvGrpSpPr>
            <p:grpSpPr>
              <a:xfrm>
                <a:off x="6903000" y="3669480"/>
                <a:ext cx="483840" cy="193320"/>
                <a:chOff x="6903000" y="3669480"/>
                <a:chExt cx="483840" cy="193320"/>
              </a:xfrm>
            </p:grpSpPr>
            <p:grpSp>
              <p:nvGrpSpPr>
                <p:cNvPr id="784" name="Group 83"/>
                <p:cNvGrpSpPr/>
                <p:nvPr/>
              </p:nvGrpSpPr>
              <p:grpSpPr>
                <a:xfrm>
                  <a:off x="6903000" y="3669480"/>
                  <a:ext cx="479880" cy="188640"/>
                  <a:chOff x="6903000" y="3669480"/>
                  <a:chExt cx="479880" cy="188640"/>
                </a:xfrm>
              </p:grpSpPr>
              <p:sp>
                <p:nvSpPr>
                  <p:cNvPr id="785" name="Freeform 84"/>
                  <p:cNvSpPr/>
                  <p:nvPr/>
                </p:nvSpPr>
                <p:spPr>
                  <a:xfrm>
                    <a:off x="7153560" y="367380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86" name="Freeform 85"/>
                  <p:cNvSpPr/>
                  <p:nvPr/>
                </p:nvSpPr>
                <p:spPr>
                  <a:xfrm>
                    <a:off x="7153560" y="367380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87" name="Freeform 86"/>
                  <p:cNvSpPr/>
                  <p:nvPr/>
                </p:nvSpPr>
                <p:spPr>
                  <a:xfrm>
                    <a:off x="6903000" y="376884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88" name="Freeform 87"/>
                  <p:cNvSpPr/>
                  <p:nvPr/>
                </p:nvSpPr>
                <p:spPr>
                  <a:xfrm>
                    <a:off x="6903000" y="376884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89" name="Freeform 88"/>
                  <p:cNvSpPr/>
                  <p:nvPr/>
                </p:nvSpPr>
                <p:spPr>
                  <a:xfrm>
                    <a:off x="6915600" y="366948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90" name="Freeform 89"/>
                  <p:cNvSpPr/>
                  <p:nvPr/>
                </p:nvSpPr>
                <p:spPr>
                  <a:xfrm>
                    <a:off x="6915600" y="366948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91" name="Freeform 90"/>
                  <p:cNvSpPr/>
                  <p:nvPr/>
                </p:nvSpPr>
                <p:spPr>
                  <a:xfrm>
                    <a:off x="7144920" y="377784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92" name="Freeform 91"/>
                  <p:cNvSpPr/>
                  <p:nvPr/>
                </p:nvSpPr>
                <p:spPr>
                  <a:xfrm>
                    <a:off x="7144920" y="377784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793" name="Group 92"/>
                <p:cNvGrpSpPr/>
                <p:nvPr/>
              </p:nvGrpSpPr>
              <p:grpSpPr>
                <a:xfrm>
                  <a:off x="6906960" y="3673800"/>
                  <a:ext cx="479880" cy="189000"/>
                  <a:chOff x="6906960" y="3673800"/>
                  <a:chExt cx="479880" cy="189000"/>
                </a:xfrm>
              </p:grpSpPr>
              <p:sp>
                <p:nvSpPr>
                  <p:cNvPr id="794" name="Freeform 93"/>
                  <p:cNvSpPr/>
                  <p:nvPr/>
                </p:nvSpPr>
                <p:spPr>
                  <a:xfrm>
                    <a:off x="7157520" y="36784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95" name="Freeform 94"/>
                  <p:cNvSpPr/>
                  <p:nvPr/>
                </p:nvSpPr>
                <p:spPr>
                  <a:xfrm>
                    <a:off x="7157520" y="36784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96" name="Freeform 95"/>
                  <p:cNvSpPr/>
                  <p:nvPr/>
                </p:nvSpPr>
                <p:spPr>
                  <a:xfrm>
                    <a:off x="6906960" y="377316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97" name="Freeform 96"/>
                  <p:cNvSpPr/>
                  <p:nvPr/>
                </p:nvSpPr>
                <p:spPr>
                  <a:xfrm>
                    <a:off x="6906960" y="377316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98" name="Freeform 97"/>
                  <p:cNvSpPr/>
                  <p:nvPr/>
                </p:nvSpPr>
                <p:spPr>
                  <a:xfrm>
                    <a:off x="6919920" y="367380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99" name="Freeform 98"/>
                  <p:cNvSpPr/>
                  <p:nvPr/>
                </p:nvSpPr>
                <p:spPr>
                  <a:xfrm>
                    <a:off x="6919920" y="367380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00" name="Freeform 99"/>
                  <p:cNvSpPr/>
                  <p:nvPr/>
                </p:nvSpPr>
                <p:spPr>
                  <a:xfrm>
                    <a:off x="7149600" y="378252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01" name="Freeform 100"/>
                  <p:cNvSpPr/>
                  <p:nvPr/>
                </p:nvSpPr>
                <p:spPr>
                  <a:xfrm>
                    <a:off x="7149600" y="378252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802" name="WordArt 101"/>
            <p:cNvSpPr txBox="1"/>
            <p:nvPr/>
          </p:nvSpPr>
          <p:spPr>
            <a:xfrm>
              <a:off x="6799320" y="3840480"/>
              <a:ext cx="698400" cy="241920"/>
            </a:xfrm>
            <a:prstGeom prst="rect">
              <a:avLst/>
            </a:prstGeom>
          </p:spPr>
          <p:txBody>
            <a:bodyPr wrap="none" lIns="94680" tIns="49680" rIns="94680" bIns="49680" anchor="ctr" anchorCtr="1">
              <a:prstTxWarp prst="textCanDown">
                <a:avLst>
                  <a:gd name="adj" fmla="val 33333"/>
                </a:avLst>
              </a:prstTxWarp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GB" sz="1400" b="0" strike="noStrike" spc="-1">
                  <a:ln w="9360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latin typeface="Tahoma"/>
                  <a:ea typeface="Tahoma"/>
                </a:rPr>
                <a:t>    </a:t>
              </a:r>
              <a:endParaRPr lang="it-IT" sz="1400" b="0" strike="noStrike" spc="-1">
                <a:ln w="9360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803" name="!!RouterInternet"/>
          <p:cNvGrpSpPr/>
          <p:nvPr/>
        </p:nvGrpSpPr>
        <p:grpSpPr>
          <a:xfrm>
            <a:off x="5526720" y="2804400"/>
            <a:ext cx="776160" cy="493560"/>
            <a:chOff x="5526720" y="2804400"/>
            <a:chExt cx="776160" cy="493560"/>
          </a:xfrm>
        </p:grpSpPr>
        <p:grpSp>
          <p:nvGrpSpPr>
            <p:cNvPr id="804" name="Group 80"/>
            <p:cNvGrpSpPr/>
            <p:nvPr/>
          </p:nvGrpSpPr>
          <p:grpSpPr>
            <a:xfrm>
              <a:off x="5526720" y="2804400"/>
              <a:ext cx="776160" cy="493560"/>
              <a:chOff x="5526720" y="2804400"/>
              <a:chExt cx="776160" cy="493560"/>
            </a:xfrm>
          </p:grpSpPr>
          <p:sp>
            <p:nvSpPr>
              <p:cNvPr id="805" name="AutoShape 81"/>
              <p:cNvSpPr/>
              <p:nvPr/>
            </p:nvSpPr>
            <p:spPr>
              <a:xfrm>
                <a:off x="5526720" y="2804400"/>
                <a:ext cx="776160" cy="493560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2F5E"/>
                  </a:gs>
                  <a:gs pos="50000">
                    <a:srgbClr val="0066CC"/>
                  </a:gs>
                  <a:gs pos="100000">
                    <a:srgbClr val="002F5E"/>
                  </a:gs>
                </a:gsLst>
                <a:lin ang="0"/>
              </a:gradFill>
              <a:ln w="9525">
                <a:solidFill>
                  <a:srgbClr val="819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73080" tIns="36360" rIns="73080" bIns="36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it-IT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grpSp>
            <p:nvGrpSpPr>
              <p:cNvPr id="806" name="Group 82"/>
              <p:cNvGrpSpPr/>
              <p:nvPr/>
            </p:nvGrpSpPr>
            <p:grpSpPr>
              <a:xfrm>
                <a:off x="5669280" y="2835360"/>
                <a:ext cx="483840" cy="193320"/>
                <a:chOff x="5669280" y="2835360"/>
                <a:chExt cx="483840" cy="193320"/>
              </a:xfrm>
            </p:grpSpPr>
            <p:grpSp>
              <p:nvGrpSpPr>
                <p:cNvPr id="807" name="Group 83"/>
                <p:cNvGrpSpPr/>
                <p:nvPr/>
              </p:nvGrpSpPr>
              <p:grpSpPr>
                <a:xfrm>
                  <a:off x="5669280" y="2835360"/>
                  <a:ext cx="479880" cy="188640"/>
                  <a:chOff x="5669280" y="2835360"/>
                  <a:chExt cx="479880" cy="188640"/>
                </a:xfrm>
              </p:grpSpPr>
              <p:sp>
                <p:nvSpPr>
                  <p:cNvPr id="808" name="Freeform 84"/>
                  <p:cNvSpPr/>
                  <p:nvPr/>
                </p:nvSpPr>
                <p:spPr>
                  <a:xfrm>
                    <a:off x="5919840" y="28396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09" name="Freeform 85"/>
                  <p:cNvSpPr/>
                  <p:nvPr/>
                </p:nvSpPr>
                <p:spPr>
                  <a:xfrm>
                    <a:off x="5919840" y="28396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10" name="Freeform 86"/>
                  <p:cNvSpPr/>
                  <p:nvPr/>
                </p:nvSpPr>
                <p:spPr>
                  <a:xfrm>
                    <a:off x="5669280" y="293472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11" name="Freeform 87"/>
                  <p:cNvSpPr/>
                  <p:nvPr/>
                </p:nvSpPr>
                <p:spPr>
                  <a:xfrm>
                    <a:off x="5669280" y="293472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12" name="Freeform 88"/>
                  <p:cNvSpPr/>
                  <p:nvPr/>
                </p:nvSpPr>
                <p:spPr>
                  <a:xfrm>
                    <a:off x="5681880" y="283536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13" name="Freeform 89"/>
                  <p:cNvSpPr/>
                  <p:nvPr/>
                </p:nvSpPr>
                <p:spPr>
                  <a:xfrm>
                    <a:off x="5681880" y="283536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14" name="Freeform 90"/>
                  <p:cNvSpPr/>
                  <p:nvPr/>
                </p:nvSpPr>
                <p:spPr>
                  <a:xfrm>
                    <a:off x="5911200" y="294372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15" name="Freeform 91"/>
                  <p:cNvSpPr/>
                  <p:nvPr/>
                </p:nvSpPr>
                <p:spPr>
                  <a:xfrm>
                    <a:off x="5911200" y="294372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816" name="Group 92"/>
                <p:cNvGrpSpPr/>
                <p:nvPr/>
              </p:nvGrpSpPr>
              <p:grpSpPr>
                <a:xfrm>
                  <a:off x="5673240" y="2839680"/>
                  <a:ext cx="479880" cy="189000"/>
                  <a:chOff x="5673240" y="2839680"/>
                  <a:chExt cx="479880" cy="189000"/>
                </a:xfrm>
              </p:grpSpPr>
              <p:sp>
                <p:nvSpPr>
                  <p:cNvPr id="817" name="Freeform 93"/>
                  <p:cNvSpPr/>
                  <p:nvPr/>
                </p:nvSpPr>
                <p:spPr>
                  <a:xfrm>
                    <a:off x="5923800" y="28443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18" name="Freeform 94"/>
                  <p:cNvSpPr/>
                  <p:nvPr/>
                </p:nvSpPr>
                <p:spPr>
                  <a:xfrm>
                    <a:off x="5923800" y="28443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19" name="Freeform 95"/>
                  <p:cNvSpPr/>
                  <p:nvPr/>
                </p:nvSpPr>
                <p:spPr>
                  <a:xfrm>
                    <a:off x="5673240" y="293904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20" name="Freeform 96"/>
                  <p:cNvSpPr/>
                  <p:nvPr/>
                </p:nvSpPr>
                <p:spPr>
                  <a:xfrm>
                    <a:off x="5673240" y="293904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21" name="Freeform 97"/>
                  <p:cNvSpPr/>
                  <p:nvPr/>
                </p:nvSpPr>
                <p:spPr>
                  <a:xfrm>
                    <a:off x="5686200" y="28396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22" name="Freeform 98"/>
                  <p:cNvSpPr/>
                  <p:nvPr/>
                </p:nvSpPr>
                <p:spPr>
                  <a:xfrm>
                    <a:off x="5686200" y="28396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23" name="Freeform 99"/>
                  <p:cNvSpPr/>
                  <p:nvPr/>
                </p:nvSpPr>
                <p:spPr>
                  <a:xfrm>
                    <a:off x="5915880" y="294840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24" name="Freeform 100"/>
                  <p:cNvSpPr/>
                  <p:nvPr/>
                </p:nvSpPr>
                <p:spPr>
                  <a:xfrm>
                    <a:off x="5915880" y="294840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825" name="WordArt 101"/>
            <p:cNvSpPr txBox="1"/>
            <p:nvPr/>
          </p:nvSpPr>
          <p:spPr>
            <a:xfrm>
              <a:off x="5565600" y="3006360"/>
              <a:ext cx="698400" cy="241920"/>
            </a:xfrm>
            <a:prstGeom prst="rect">
              <a:avLst/>
            </a:prstGeom>
          </p:spPr>
          <p:txBody>
            <a:bodyPr wrap="none" lIns="94680" tIns="49680" rIns="94680" bIns="49680" anchor="ctr" anchorCtr="1">
              <a:prstTxWarp prst="textCanDown">
                <a:avLst>
                  <a:gd name="adj" fmla="val 33333"/>
                </a:avLst>
              </a:prstTxWarp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GB" sz="1400" b="0" strike="noStrike" spc="-1">
                  <a:ln w="9360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latin typeface="Tahoma"/>
                  <a:ea typeface="Tahoma"/>
                </a:rPr>
                <a:t>    </a:t>
              </a:r>
              <a:endParaRPr lang="it-IT" sz="1400" b="0" strike="noStrike" spc="-1">
                <a:ln w="9360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826" name="!!RouterA"/>
          <p:cNvGrpSpPr/>
          <p:nvPr/>
        </p:nvGrpSpPr>
        <p:grpSpPr>
          <a:xfrm>
            <a:off x="5693400" y="4313160"/>
            <a:ext cx="776160" cy="493560"/>
            <a:chOff x="5693400" y="4313160"/>
            <a:chExt cx="776160" cy="493560"/>
          </a:xfrm>
        </p:grpSpPr>
        <p:grpSp>
          <p:nvGrpSpPr>
            <p:cNvPr id="827" name="Group 80"/>
            <p:cNvGrpSpPr/>
            <p:nvPr/>
          </p:nvGrpSpPr>
          <p:grpSpPr>
            <a:xfrm>
              <a:off x="5693400" y="4313160"/>
              <a:ext cx="776160" cy="493560"/>
              <a:chOff x="5693400" y="4313160"/>
              <a:chExt cx="776160" cy="493560"/>
            </a:xfrm>
          </p:grpSpPr>
          <p:sp>
            <p:nvSpPr>
              <p:cNvPr id="828" name="AutoShape 81"/>
              <p:cNvSpPr/>
              <p:nvPr/>
            </p:nvSpPr>
            <p:spPr>
              <a:xfrm>
                <a:off x="5693400" y="4313160"/>
                <a:ext cx="776160" cy="493560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C00000"/>
                  </a:gs>
                  <a:gs pos="50000">
                    <a:srgbClr val="FF0000"/>
                  </a:gs>
                  <a:gs pos="99000">
                    <a:srgbClr val="C00000"/>
                  </a:gs>
                </a:gsLst>
                <a:lin ang="0"/>
              </a:gradFill>
              <a:ln w="9525">
                <a:solidFill>
                  <a:srgbClr val="FF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73080" tIns="36360" rIns="73080" bIns="36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it-IT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grpSp>
            <p:nvGrpSpPr>
              <p:cNvPr id="829" name="Group 82"/>
              <p:cNvGrpSpPr/>
              <p:nvPr/>
            </p:nvGrpSpPr>
            <p:grpSpPr>
              <a:xfrm>
                <a:off x="5835960" y="4344120"/>
                <a:ext cx="484200" cy="193320"/>
                <a:chOff x="5835960" y="4344120"/>
                <a:chExt cx="484200" cy="193320"/>
              </a:xfrm>
            </p:grpSpPr>
            <p:grpSp>
              <p:nvGrpSpPr>
                <p:cNvPr id="830" name="Group 83"/>
                <p:cNvGrpSpPr/>
                <p:nvPr/>
              </p:nvGrpSpPr>
              <p:grpSpPr>
                <a:xfrm>
                  <a:off x="5835960" y="4344120"/>
                  <a:ext cx="479880" cy="188640"/>
                  <a:chOff x="5835960" y="4344120"/>
                  <a:chExt cx="479880" cy="188640"/>
                </a:xfrm>
              </p:grpSpPr>
              <p:sp>
                <p:nvSpPr>
                  <p:cNvPr id="831" name="Freeform 84"/>
                  <p:cNvSpPr/>
                  <p:nvPr/>
                </p:nvSpPr>
                <p:spPr>
                  <a:xfrm>
                    <a:off x="6086520" y="434844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32" name="Freeform 85"/>
                  <p:cNvSpPr/>
                  <p:nvPr/>
                </p:nvSpPr>
                <p:spPr>
                  <a:xfrm>
                    <a:off x="6086520" y="434844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33" name="Freeform 86"/>
                  <p:cNvSpPr/>
                  <p:nvPr/>
                </p:nvSpPr>
                <p:spPr>
                  <a:xfrm>
                    <a:off x="5835960" y="444348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34" name="Freeform 87"/>
                  <p:cNvSpPr/>
                  <p:nvPr/>
                </p:nvSpPr>
                <p:spPr>
                  <a:xfrm>
                    <a:off x="5835960" y="444348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35" name="Freeform 88"/>
                  <p:cNvSpPr/>
                  <p:nvPr/>
                </p:nvSpPr>
                <p:spPr>
                  <a:xfrm>
                    <a:off x="5848920" y="434412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36" name="Freeform 89"/>
                  <p:cNvSpPr/>
                  <p:nvPr/>
                </p:nvSpPr>
                <p:spPr>
                  <a:xfrm>
                    <a:off x="5848920" y="434412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37" name="Freeform 90"/>
                  <p:cNvSpPr/>
                  <p:nvPr/>
                </p:nvSpPr>
                <p:spPr>
                  <a:xfrm>
                    <a:off x="6077880" y="445248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38" name="Freeform 91"/>
                  <p:cNvSpPr/>
                  <p:nvPr/>
                </p:nvSpPr>
                <p:spPr>
                  <a:xfrm>
                    <a:off x="6077880" y="445248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839" name="Group 92"/>
                <p:cNvGrpSpPr/>
                <p:nvPr/>
              </p:nvGrpSpPr>
              <p:grpSpPr>
                <a:xfrm>
                  <a:off x="5839920" y="4348440"/>
                  <a:ext cx="480240" cy="189000"/>
                  <a:chOff x="5839920" y="4348440"/>
                  <a:chExt cx="480240" cy="189000"/>
                </a:xfrm>
              </p:grpSpPr>
              <p:sp>
                <p:nvSpPr>
                  <p:cNvPr id="840" name="Freeform 93"/>
                  <p:cNvSpPr/>
                  <p:nvPr/>
                </p:nvSpPr>
                <p:spPr>
                  <a:xfrm>
                    <a:off x="6090840" y="435312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41" name="Freeform 94"/>
                  <p:cNvSpPr/>
                  <p:nvPr/>
                </p:nvSpPr>
                <p:spPr>
                  <a:xfrm>
                    <a:off x="6090840" y="435312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42" name="Freeform 95"/>
                  <p:cNvSpPr/>
                  <p:nvPr/>
                </p:nvSpPr>
                <p:spPr>
                  <a:xfrm>
                    <a:off x="5839920" y="444780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43" name="Freeform 96"/>
                  <p:cNvSpPr/>
                  <p:nvPr/>
                </p:nvSpPr>
                <p:spPr>
                  <a:xfrm>
                    <a:off x="5839920" y="444780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44" name="Freeform 97"/>
                  <p:cNvSpPr/>
                  <p:nvPr/>
                </p:nvSpPr>
                <p:spPr>
                  <a:xfrm>
                    <a:off x="5852880" y="434844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45" name="Freeform 98"/>
                  <p:cNvSpPr/>
                  <p:nvPr/>
                </p:nvSpPr>
                <p:spPr>
                  <a:xfrm>
                    <a:off x="5852880" y="434844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46" name="Freeform 99"/>
                  <p:cNvSpPr/>
                  <p:nvPr/>
                </p:nvSpPr>
                <p:spPr>
                  <a:xfrm>
                    <a:off x="6082560" y="445716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47" name="Freeform 100"/>
                  <p:cNvSpPr/>
                  <p:nvPr/>
                </p:nvSpPr>
                <p:spPr>
                  <a:xfrm>
                    <a:off x="6082560" y="445716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848" name="WordArt 101"/>
            <p:cNvSpPr txBox="1"/>
            <p:nvPr/>
          </p:nvSpPr>
          <p:spPr>
            <a:xfrm>
              <a:off x="5732280" y="4515120"/>
              <a:ext cx="698400" cy="241920"/>
            </a:xfrm>
            <a:prstGeom prst="rect">
              <a:avLst/>
            </a:prstGeom>
          </p:spPr>
          <p:txBody>
            <a:bodyPr wrap="none" lIns="94680" tIns="49680" rIns="94680" bIns="49680" anchor="ctr" anchorCtr="1">
              <a:prstTxWarp prst="textCanDown">
                <a:avLst>
                  <a:gd name="adj" fmla="val 33333"/>
                </a:avLst>
              </a:prstTxWarp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GB" sz="1400" b="0" strike="noStrike" spc="-1">
                  <a:ln w="9360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latin typeface="Tahoma"/>
                  <a:ea typeface="Tahoma"/>
                </a:rPr>
                <a:t>    </a:t>
              </a:r>
              <a:endParaRPr lang="it-IT" sz="1400" b="0" strike="noStrike" spc="-1">
                <a:ln w="9360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Arial"/>
              </a:endParaRPr>
            </a:p>
          </p:txBody>
        </p:sp>
      </p:grpSp>
      <p:pic>
        <p:nvPicPr>
          <p:cNvPr id="849" name="Picture 105"/>
          <p:cNvPicPr/>
          <p:nvPr/>
        </p:nvPicPr>
        <p:blipFill>
          <a:blip r:embed="rId3"/>
          <a:stretch/>
        </p:blipFill>
        <p:spPr>
          <a:xfrm>
            <a:off x="4809960" y="4471200"/>
            <a:ext cx="545040" cy="492480"/>
          </a:xfrm>
          <a:prstGeom prst="rect">
            <a:avLst/>
          </a:prstGeom>
          <a:ln w="0">
            <a:noFill/>
          </a:ln>
        </p:spPr>
      </p:pic>
      <p:pic>
        <p:nvPicPr>
          <p:cNvPr id="850" name="Picture 105"/>
          <p:cNvPicPr/>
          <p:nvPr/>
        </p:nvPicPr>
        <p:blipFill>
          <a:blip r:embed="rId3"/>
          <a:stretch/>
        </p:blipFill>
        <p:spPr>
          <a:xfrm>
            <a:off x="4512240" y="2575080"/>
            <a:ext cx="545040" cy="49248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DDCF4D1-967D-4503-940A-96E0A8A8CB79}" type="slidenum">
              <a:rPr/>
              <a:t>21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5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!!A-B"/>
          <p:cNvSpPr/>
          <p:nvPr/>
        </p:nvSpPr>
        <p:spPr>
          <a:xfrm flipH="1">
            <a:off x="2542320" y="4542480"/>
            <a:ext cx="1027080" cy="13428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52" name="!!A-B"/>
          <p:cNvSpPr/>
          <p:nvPr/>
        </p:nvSpPr>
        <p:spPr>
          <a:xfrm flipH="1" flipV="1">
            <a:off x="2252520" y="2779560"/>
            <a:ext cx="1150200" cy="26244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53" name="PlaceHolder 1"/>
          <p:cNvSpPr>
            <a:spLocks noGrp="1"/>
          </p:cNvSpPr>
          <p:nvPr>
            <p:ph type="title"/>
          </p:nvPr>
        </p:nvSpPr>
        <p:spPr>
          <a:xfrm>
            <a:off x="600120" y="298440"/>
            <a:ext cx="10990080" cy="568080"/>
          </a:xfrm>
          <a:prstGeom prst="rect">
            <a:avLst/>
          </a:prstGeom>
          <a:noFill/>
          <a:ln w="0">
            <a:noFill/>
          </a:ln>
        </p:spPr>
        <p:txBody>
          <a:bodyPr lIns="91440" tIns="108000" rIns="91440" bIns="45720" anchor="t">
            <a:noAutofit/>
          </a:bodyPr>
          <a:lstStyle/>
          <a:p>
            <a:pPr indent="0" defTabSz="914400">
              <a:lnSpc>
                <a:spcPct val="80000"/>
              </a:lnSpc>
              <a:buNone/>
            </a:pPr>
            <a:r>
              <a:rPr lang="en-US" sz="3600" b="1" strike="noStrike" spc="-1">
                <a:solidFill>
                  <a:schemeClr val="dk2"/>
                </a:solidFill>
                <a:latin typeface="Calibri"/>
              </a:rPr>
              <a:t>ROSE-T – Step-by-Step</a:t>
            </a:r>
            <a:endParaRPr lang="en-SE" sz="36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54" name="!!Step4"/>
          <p:cNvSpPr/>
          <p:nvPr/>
        </p:nvSpPr>
        <p:spPr>
          <a:xfrm>
            <a:off x="3756600" y="1365120"/>
            <a:ext cx="4678200" cy="602280"/>
          </a:xfrm>
          <a:prstGeom prst="rect">
            <a:avLst/>
          </a:prstGeom>
          <a:solidFill>
            <a:srgbClr val="4DA060"/>
          </a:solidFill>
          <a:ln>
            <a:solidFill>
              <a:srgbClr val="0D4A2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Verify</a:t>
            </a:r>
            <a:r>
              <a:rPr lang="en-SE" sz="1800" b="0" strike="noStrike" spc="-1">
                <a:solidFill>
                  <a:schemeClr val="lt1"/>
                </a:solidFill>
                <a:latin typeface="Calibri"/>
                <a:ea typeface="Roboto"/>
              </a:rPr>
              <a:t> “Anti-Spoofing” and “Filtering”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GB" sz="1400" b="0" strike="noStrike" spc="-1">
                <a:solidFill>
                  <a:schemeClr val="lt1"/>
                </a:solidFill>
                <a:latin typeface="Calibri"/>
                <a:ea typeface="Roboto"/>
              </a:rPr>
              <a:t>On the Emulated Network</a:t>
            </a: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5" name="!!Step5"/>
          <p:cNvSpPr/>
          <p:nvPr/>
        </p:nvSpPr>
        <p:spPr>
          <a:xfrm>
            <a:off x="10048320" y="2124000"/>
            <a:ext cx="1541880" cy="407520"/>
          </a:xfrm>
          <a:prstGeom prst="rect">
            <a:avLst/>
          </a:prstGeom>
          <a:solidFill>
            <a:srgbClr val="953FDA">
              <a:alpha val="5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Gather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6" name="!!Step1"/>
          <p:cNvSpPr/>
          <p:nvPr/>
        </p:nvSpPr>
        <p:spPr>
          <a:xfrm>
            <a:off x="10060920" y="2676240"/>
            <a:ext cx="1541880" cy="40752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solidFill>
              <a:srgbClr val="0047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Parse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7" name="!!Step2"/>
          <p:cNvSpPr/>
          <p:nvPr/>
        </p:nvSpPr>
        <p:spPr>
          <a:xfrm>
            <a:off x="10048320" y="3227040"/>
            <a:ext cx="1541880" cy="407520"/>
          </a:xfrm>
          <a:prstGeom prst="rect">
            <a:avLst/>
          </a:prstGeom>
          <a:solidFill>
            <a:srgbClr val="E86A58">
              <a:alpha val="50000"/>
            </a:srgbClr>
          </a:solidFill>
          <a:ln>
            <a:solidFill>
              <a:srgbClr val="78001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Analyze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8" name="!!Step3"/>
          <p:cNvSpPr/>
          <p:nvPr/>
        </p:nvSpPr>
        <p:spPr>
          <a:xfrm>
            <a:off x="10048320" y="3777840"/>
            <a:ext cx="1541880" cy="397800"/>
          </a:xfrm>
          <a:prstGeom prst="rect">
            <a:avLst/>
          </a:prstGeom>
          <a:solidFill>
            <a:srgbClr val="FFBE00">
              <a:alpha val="50000"/>
            </a:srgbClr>
          </a:solidFill>
          <a:ln>
            <a:solidFill>
              <a:srgbClr val="A659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Emulate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9" name="!!A-D"/>
          <p:cNvSpPr/>
          <p:nvPr/>
        </p:nvSpPr>
        <p:spPr>
          <a:xfrm flipH="1">
            <a:off x="3278160" y="4528440"/>
            <a:ext cx="316440" cy="95400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60" name="!!A-B"/>
          <p:cNvSpPr/>
          <p:nvPr/>
        </p:nvSpPr>
        <p:spPr>
          <a:xfrm flipH="1" flipV="1">
            <a:off x="2351160" y="3614760"/>
            <a:ext cx="1057680" cy="72504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61" name="!!A-C"/>
          <p:cNvSpPr/>
          <p:nvPr/>
        </p:nvSpPr>
        <p:spPr>
          <a:xfrm flipH="1">
            <a:off x="3425760" y="3867840"/>
            <a:ext cx="1217520" cy="54036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62" name="!!B-Internet"/>
          <p:cNvSpPr/>
          <p:nvPr/>
        </p:nvSpPr>
        <p:spPr>
          <a:xfrm flipH="1">
            <a:off x="2364840" y="3188160"/>
            <a:ext cx="1046520" cy="41292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63" name="!!C-Internet"/>
          <p:cNvSpPr/>
          <p:nvPr/>
        </p:nvSpPr>
        <p:spPr>
          <a:xfrm>
            <a:off x="3418920" y="3159000"/>
            <a:ext cx="1204920" cy="61884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64" name="!!AS-B-Lab"/>
          <p:cNvSpPr/>
          <p:nvPr/>
        </p:nvSpPr>
        <p:spPr>
          <a:xfrm>
            <a:off x="1863360" y="3947400"/>
            <a:ext cx="99576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B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5" name="!!AS-C-Lab"/>
          <p:cNvSpPr/>
          <p:nvPr/>
        </p:nvSpPr>
        <p:spPr>
          <a:xfrm>
            <a:off x="4126680" y="4142160"/>
            <a:ext cx="104976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C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6" name="!!AS-D-Lab"/>
          <p:cNvSpPr/>
          <p:nvPr/>
        </p:nvSpPr>
        <p:spPr>
          <a:xfrm>
            <a:off x="2698200" y="5828040"/>
            <a:ext cx="11700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D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7" name="!!AS-A-Lab"/>
          <p:cNvSpPr/>
          <p:nvPr/>
        </p:nvSpPr>
        <p:spPr>
          <a:xfrm>
            <a:off x="3222720" y="4813920"/>
            <a:ext cx="116784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A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8" name="!!AS-Internet"/>
          <p:cNvSpPr/>
          <p:nvPr/>
        </p:nvSpPr>
        <p:spPr>
          <a:xfrm>
            <a:off x="2674080" y="2499120"/>
            <a:ext cx="152424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«Internet»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869" name="!!RouterD"/>
          <p:cNvGrpSpPr/>
          <p:nvPr/>
        </p:nvGrpSpPr>
        <p:grpSpPr>
          <a:xfrm>
            <a:off x="2890080" y="5290200"/>
            <a:ext cx="776160" cy="493560"/>
            <a:chOff x="2890080" y="5290200"/>
            <a:chExt cx="776160" cy="493560"/>
          </a:xfrm>
        </p:grpSpPr>
        <p:grpSp>
          <p:nvGrpSpPr>
            <p:cNvPr id="870" name="Group 80"/>
            <p:cNvGrpSpPr/>
            <p:nvPr/>
          </p:nvGrpSpPr>
          <p:grpSpPr>
            <a:xfrm>
              <a:off x="2890080" y="5290200"/>
              <a:ext cx="776160" cy="493560"/>
              <a:chOff x="2890080" y="5290200"/>
              <a:chExt cx="776160" cy="493560"/>
            </a:xfrm>
          </p:grpSpPr>
          <p:sp>
            <p:nvSpPr>
              <p:cNvPr id="871" name="AutoShape 81"/>
              <p:cNvSpPr/>
              <p:nvPr/>
            </p:nvSpPr>
            <p:spPr>
              <a:xfrm>
                <a:off x="2890080" y="5290200"/>
                <a:ext cx="776160" cy="493560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2F5E"/>
                  </a:gs>
                  <a:gs pos="50000">
                    <a:srgbClr val="0066CC"/>
                  </a:gs>
                  <a:gs pos="100000">
                    <a:srgbClr val="002F5E"/>
                  </a:gs>
                </a:gsLst>
                <a:lin ang="0"/>
              </a:gradFill>
              <a:ln w="9525">
                <a:solidFill>
                  <a:srgbClr val="819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73080" tIns="36360" rIns="73080" bIns="36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it-IT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grpSp>
            <p:nvGrpSpPr>
              <p:cNvPr id="872" name="Group 82"/>
              <p:cNvGrpSpPr/>
              <p:nvPr/>
            </p:nvGrpSpPr>
            <p:grpSpPr>
              <a:xfrm>
                <a:off x="3032640" y="5321160"/>
                <a:ext cx="483840" cy="193320"/>
                <a:chOff x="3032640" y="5321160"/>
                <a:chExt cx="483840" cy="193320"/>
              </a:xfrm>
            </p:grpSpPr>
            <p:grpSp>
              <p:nvGrpSpPr>
                <p:cNvPr id="873" name="Group 83"/>
                <p:cNvGrpSpPr/>
                <p:nvPr/>
              </p:nvGrpSpPr>
              <p:grpSpPr>
                <a:xfrm>
                  <a:off x="3032640" y="5321160"/>
                  <a:ext cx="479880" cy="188640"/>
                  <a:chOff x="3032640" y="5321160"/>
                  <a:chExt cx="479880" cy="188640"/>
                </a:xfrm>
              </p:grpSpPr>
              <p:sp>
                <p:nvSpPr>
                  <p:cNvPr id="874" name="Freeform 84"/>
                  <p:cNvSpPr/>
                  <p:nvPr/>
                </p:nvSpPr>
                <p:spPr>
                  <a:xfrm>
                    <a:off x="3283200" y="53254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75" name="Freeform 85"/>
                  <p:cNvSpPr/>
                  <p:nvPr/>
                </p:nvSpPr>
                <p:spPr>
                  <a:xfrm>
                    <a:off x="3283200" y="53254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76" name="Freeform 86"/>
                  <p:cNvSpPr/>
                  <p:nvPr/>
                </p:nvSpPr>
                <p:spPr>
                  <a:xfrm>
                    <a:off x="3032640" y="542052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77" name="Freeform 87"/>
                  <p:cNvSpPr/>
                  <p:nvPr/>
                </p:nvSpPr>
                <p:spPr>
                  <a:xfrm>
                    <a:off x="3032640" y="542052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78" name="Freeform 88"/>
                  <p:cNvSpPr/>
                  <p:nvPr/>
                </p:nvSpPr>
                <p:spPr>
                  <a:xfrm>
                    <a:off x="3045240" y="532116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79" name="Freeform 89"/>
                  <p:cNvSpPr/>
                  <p:nvPr/>
                </p:nvSpPr>
                <p:spPr>
                  <a:xfrm>
                    <a:off x="3045240" y="532116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80" name="Freeform 90"/>
                  <p:cNvSpPr/>
                  <p:nvPr/>
                </p:nvSpPr>
                <p:spPr>
                  <a:xfrm>
                    <a:off x="3274560" y="542952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81" name="Freeform 91"/>
                  <p:cNvSpPr/>
                  <p:nvPr/>
                </p:nvSpPr>
                <p:spPr>
                  <a:xfrm>
                    <a:off x="3274560" y="542952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882" name="Group 92"/>
                <p:cNvGrpSpPr/>
                <p:nvPr/>
              </p:nvGrpSpPr>
              <p:grpSpPr>
                <a:xfrm>
                  <a:off x="3036600" y="5325480"/>
                  <a:ext cx="479880" cy="189000"/>
                  <a:chOff x="3036600" y="5325480"/>
                  <a:chExt cx="479880" cy="189000"/>
                </a:xfrm>
              </p:grpSpPr>
              <p:sp>
                <p:nvSpPr>
                  <p:cNvPr id="883" name="Freeform 93"/>
                  <p:cNvSpPr/>
                  <p:nvPr/>
                </p:nvSpPr>
                <p:spPr>
                  <a:xfrm>
                    <a:off x="3287160" y="53301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84" name="Freeform 94"/>
                  <p:cNvSpPr/>
                  <p:nvPr/>
                </p:nvSpPr>
                <p:spPr>
                  <a:xfrm>
                    <a:off x="3287160" y="53301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85" name="Freeform 95"/>
                  <p:cNvSpPr/>
                  <p:nvPr/>
                </p:nvSpPr>
                <p:spPr>
                  <a:xfrm>
                    <a:off x="3036600" y="542484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86" name="Freeform 96"/>
                  <p:cNvSpPr/>
                  <p:nvPr/>
                </p:nvSpPr>
                <p:spPr>
                  <a:xfrm>
                    <a:off x="3036600" y="542484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87" name="Freeform 97"/>
                  <p:cNvSpPr/>
                  <p:nvPr/>
                </p:nvSpPr>
                <p:spPr>
                  <a:xfrm>
                    <a:off x="3049560" y="53254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88" name="Freeform 98"/>
                  <p:cNvSpPr/>
                  <p:nvPr/>
                </p:nvSpPr>
                <p:spPr>
                  <a:xfrm>
                    <a:off x="3049560" y="53254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89" name="Freeform 99"/>
                  <p:cNvSpPr/>
                  <p:nvPr/>
                </p:nvSpPr>
                <p:spPr>
                  <a:xfrm>
                    <a:off x="3279240" y="543420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90" name="Freeform 100"/>
                  <p:cNvSpPr/>
                  <p:nvPr/>
                </p:nvSpPr>
                <p:spPr>
                  <a:xfrm>
                    <a:off x="3279240" y="543420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891" name="WordArt 101"/>
            <p:cNvSpPr txBox="1"/>
            <p:nvPr/>
          </p:nvSpPr>
          <p:spPr>
            <a:xfrm>
              <a:off x="2928960" y="5492160"/>
              <a:ext cx="698400" cy="241920"/>
            </a:xfrm>
            <a:prstGeom prst="rect">
              <a:avLst/>
            </a:prstGeom>
          </p:spPr>
          <p:txBody>
            <a:bodyPr wrap="none" lIns="94680" tIns="49680" rIns="94680" bIns="49680" anchor="ctr" anchorCtr="1">
              <a:prstTxWarp prst="textCanDown">
                <a:avLst>
                  <a:gd name="adj" fmla="val 33333"/>
                </a:avLst>
              </a:prstTxWarp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GB" sz="1400" b="0" strike="noStrike" spc="-1">
                  <a:ln w="9360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latin typeface="Tahoma"/>
                  <a:ea typeface="Tahoma"/>
                </a:rPr>
                <a:t>    </a:t>
              </a:r>
              <a:endParaRPr lang="it-IT" sz="1400" b="0" strike="noStrike" spc="-1">
                <a:ln w="9360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892" name="!!RouterB"/>
          <p:cNvGrpSpPr/>
          <p:nvPr/>
        </p:nvGrpSpPr>
        <p:grpSpPr>
          <a:xfrm>
            <a:off x="1976760" y="3417480"/>
            <a:ext cx="776160" cy="493560"/>
            <a:chOff x="1976760" y="3417480"/>
            <a:chExt cx="776160" cy="493560"/>
          </a:xfrm>
        </p:grpSpPr>
        <p:grpSp>
          <p:nvGrpSpPr>
            <p:cNvPr id="893" name="Group 80"/>
            <p:cNvGrpSpPr/>
            <p:nvPr/>
          </p:nvGrpSpPr>
          <p:grpSpPr>
            <a:xfrm>
              <a:off x="1976760" y="3417480"/>
              <a:ext cx="776160" cy="493560"/>
              <a:chOff x="1976760" y="3417480"/>
              <a:chExt cx="776160" cy="493560"/>
            </a:xfrm>
          </p:grpSpPr>
          <p:sp>
            <p:nvSpPr>
              <p:cNvPr id="894" name="AutoShape 81"/>
              <p:cNvSpPr/>
              <p:nvPr/>
            </p:nvSpPr>
            <p:spPr>
              <a:xfrm>
                <a:off x="1976760" y="3417480"/>
                <a:ext cx="776160" cy="493560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2F5E"/>
                  </a:gs>
                  <a:gs pos="50000">
                    <a:srgbClr val="0066CC"/>
                  </a:gs>
                  <a:gs pos="100000">
                    <a:srgbClr val="002F5E"/>
                  </a:gs>
                </a:gsLst>
                <a:lin ang="0"/>
              </a:gradFill>
              <a:ln w="9525">
                <a:solidFill>
                  <a:srgbClr val="819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73080" tIns="36360" rIns="73080" bIns="36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it-IT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grpSp>
            <p:nvGrpSpPr>
              <p:cNvPr id="895" name="Group 82"/>
              <p:cNvGrpSpPr/>
              <p:nvPr/>
            </p:nvGrpSpPr>
            <p:grpSpPr>
              <a:xfrm>
                <a:off x="2118960" y="3448440"/>
                <a:ext cx="484200" cy="193320"/>
                <a:chOff x="2118960" y="3448440"/>
                <a:chExt cx="484200" cy="193320"/>
              </a:xfrm>
            </p:grpSpPr>
            <p:grpSp>
              <p:nvGrpSpPr>
                <p:cNvPr id="896" name="Group 83"/>
                <p:cNvGrpSpPr/>
                <p:nvPr/>
              </p:nvGrpSpPr>
              <p:grpSpPr>
                <a:xfrm>
                  <a:off x="2118960" y="3448440"/>
                  <a:ext cx="479880" cy="188640"/>
                  <a:chOff x="2118960" y="3448440"/>
                  <a:chExt cx="479880" cy="188640"/>
                </a:xfrm>
              </p:grpSpPr>
              <p:sp>
                <p:nvSpPr>
                  <p:cNvPr id="897" name="Freeform 84"/>
                  <p:cNvSpPr/>
                  <p:nvPr/>
                </p:nvSpPr>
                <p:spPr>
                  <a:xfrm>
                    <a:off x="2369520" y="34527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98" name="Freeform 85"/>
                  <p:cNvSpPr/>
                  <p:nvPr/>
                </p:nvSpPr>
                <p:spPr>
                  <a:xfrm>
                    <a:off x="2369520" y="34527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99" name="Freeform 86"/>
                  <p:cNvSpPr/>
                  <p:nvPr/>
                </p:nvSpPr>
                <p:spPr>
                  <a:xfrm>
                    <a:off x="2118960" y="354780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00" name="Freeform 87"/>
                  <p:cNvSpPr/>
                  <p:nvPr/>
                </p:nvSpPr>
                <p:spPr>
                  <a:xfrm>
                    <a:off x="2118960" y="354780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01" name="Freeform 88"/>
                  <p:cNvSpPr/>
                  <p:nvPr/>
                </p:nvSpPr>
                <p:spPr>
                  <a:xfrm>
                    <a:off x="2131920" y="344844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02" name="Freeform 89"/>
                  <p:cNvSpPr/>
                  <p:nvPr/>
                </p:nvSpPr>
                <p:spPr>
                  <a:xfrm>
                    <a:off x="2131920" y="344844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03" name="Freeform 90"/>
                  <p:cNvSpPr/>
                  <p:nvPr/>
                </p:nvSpPr>
                <p:spPr>
                  <a:xfrm>
                    <a:off x="2360880" y="355680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04" name="Freeform 91"/>
                  <p:cNvSpPr/>
                  <p:nvPr/>
                </p:nvSpPr>
                <p:spPr>
                  <a:xfrm>
                    <a:off x="2360880" y="355680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905" name="Group 92"/>
                <p:cNvGrpSpPr/>
                <p:nvPr/>
              </p:nvGrpSpPr>
              <p:grpSpPr>
                <a:xfrm>
                  <a:off x="2122920" y="3452760"/>
                  <a:ext cx="480240" cy="189000"/>
                  <a:chOff x="2122920" y="3452760"/>
                  <a:chExt cx="480240" cy="189000"/>
                </a:xfrm>
              </p:grpSpPr>
              <p:sp>
                <p:nvSpPr>
                  <p:cNvPr id="906" name="Freeform 93"/>
                  <p:cNvSpPr/>
                  <p:nvPr/>
                </p:nvSpPr>
                <p:spPr>
                  <a:xfrm>
                    <a:off x="2373840" y="345744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07" name="Freeform 94"/>
                  <p:cNvSpPr/>
                  <p:nvPr/>
                </p:nvSpPr>
                <p:spPr>
                  <a:xfrm>
                    <a:off x="2373840" y="345744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08" name="Freeform 95"/>
                  <p:cNvSpPr/>
                  <p:nvPr/>
                </p:nvSpPr>
                <p:spPr>
                  <a:xfrm>
                    <a:off x="2122920" y="355248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09" name="Freeform 96"/>
                  <p:cNvSpPr/>
                  <p:nvPr/>
                </p:nvSpPr>
                <p:spPr>
                  <a:xfrm>
                    <a:off x="2122920" y="355248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10" name="Freeform 97"/>
                  <p:cNvSpPr/>
                  <p:nvPr/>
                </p:nvSpPr>
                <p:spPr>
                  <a:xfrm>
                    <a:off x="2135880" y="34527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11" name="Freeform 98"/>
                  <p:cNvSpPr/>
                  <p:nvPr/>
                </p:nvSpPr>
                <p:spPr>
                  <a:xfrm>
                    <a:off x="2135880" y="34527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12" name="Freeform 99"/>
                  <p:cNvSpPr/>
                  <p:nvPr/>
                </p:nvSpPr>
                <p:spPr>
                  <a:xfrm>
                    <a:off x="2365560" y="356148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13" name="Freeform 100"/>
                  <p:cNvSpPr/>
                  <p:nvPr/>
                </p:nvSpPr>
                <p:spPr>
                  <a:xfrm>
                    <a:off x="2365560" y="356148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914" name="WordArt 101"/>
            <p:cNvSpPr txBox="1"/>
            <p:nvPr/>
          </p:nvSpPr>
          <p:spPr>
            <a:xfrm>
              <a:off x="2015280" y="3619440"/>
              <a:ext cx="698400" cy="241920"/>
            </a:xfrm>
            <a:prstGeom prst="rect">
              <a:avLst/>
            </a:prstGeom>
          </p:spPr>
          <p:txBody>
            <a:bodyPr wrap="none" lIns="94680" tIns="49680" rIns="94680" bIns="49680" anchor="ctr" anchorCtr="1">
              <a:prstTxWarp prst="textCanDown">
                <a:avLst>
                  <a:gd name="adj" fmla="val 33333"/>
                </a:avLst>
              </a:prstTxWarp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GB" sz="1400" b="0" strike="noStrike" spc="-1">
                  <a:ln w="9360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latin typeface="Tahoma"/>
                  <a:ea typeface="Tahoma"/>
                </a:rPr>
                <a:t>    </a:t>
              </a:r>
              <a:endParaRPr lang="it-IT" sz="1400" b="0" strike="noStrike" spc="-1">
                <a:ln w="9360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915" name="!!RouterC"/>
          <p:cNvGrpSpPr/>
          <p:nvPr/>
        </p:nvGrpSpPr>
        <p:grpSpPr>
          <a:xfrm>
            <a:off x="4264560" y="3638520"/>
            <a:ext cx="776160" cy="493560"/>
            <a:chOff x="4264560" y="3638520"/>
            <a:chExt cx="776160" cy="493560"/>
          </a:xfrm>
        </p:grpSpPr>
        <p:grpSp>
          <p:nvGrpSpPr>
            <p:cNvPr id="916" name="Group 80"/>
            <p:cNvGrpSpPr/>
            <p:nvPr/>
          </p:nvGrpSpPr>
          <p:grpSpPr>
            <a:xfrm>
              <a:off x="4264560" y="3638520"/>
              <a:ext cx="776160" cy="493560"/>
              <a:chOff x="4264560" y="3638520"/>
              <a:chExt cx="776160" cy="493560"/>
            </a:xfrm>
          </p:grpSpPr>
          <p:sp>
            <p:nvSpPr>
              <p:cNvPr id="917" name="AutoShape 81"/>
              <p:cNvSpPr/>
              <p:nvPr/>
            </p:nvSpPr>
            <p:spPr>
              <a:xfrm>
                <a:off x="4264560" y="3638520"/>
                <a:ext cx="776160" cy="493560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2F5E"/>
                  </a:gs>
                  <a:gs pos="50000">
                    <a:srgbClr val="0066CC"/>
                  </a:gs>
                  <a:gs pos="100000">
                    <a:srgbClr val="002F5E"/>
                  </a:gs>
                </a:gsLst>
                <a:lin ang="0"/>
              </a:gradFill>
              <a:ln w="9525">
                <a:solidFill>
                  <a:srgbClr val="819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73080" tIns="36360" rIns="73080" bIns="36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it-IT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grpSp>
            <p:nvGrpSpPr>
              <p:cNvPr id="918" name="Group 82"/>
              <p:cNvGrpSpPr/>
              <p:nvPr/>
            </p:nvGrpSpPr>
            <p:grpSpPr>
              <a:xfrm>
                <a:off x="4406760" y="3669480"/>
                <a:ext cx="484200" cy="193320"/>
                <a:chOff x="4406760" y="3669480"/>
                <a:chExt cx="484200" cy="193320"/>
              </a:xfrm>
            </p:grpSpPr>
            <p:grpSp>
              <p:nvGrpSpPr>
                <p:cNvPr id="919" name="Group 83"/>
                <p:cNvGrpSpPr/>
                <p:nvPr/>
              </p:nvGrpSpPr>
              <p:grpSpPr>
                <a:xfrm>
                  <a:off x="4406760" y="3669480"/>
                  <a:ext cx="480240" cy="188640"/>
                  <a:chOff x="4406760" y="3669480"/>
                  <a:chExt cx="480240" cy="188640"/>
                </a:xfrm>
              </p:grpSpPr>
              <p:sp>
                <p:nvSpPr>
                  <p:cNvPr id="920" name="Freeform 84"/>
                  <p:cNvSpPr/>
                  <p:nvPr/>
                </p:nvSpPr>
                <p:spPr>
                  <a:xfrm>
                    <a:off x="4657680" y="367380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21" name="Freeform 85"/>
                  <p:cNvSpPr/>
                  <p:nvPr/>
                </p:nvSpPr>
                <p:spPr>
                  <a:xfrm>
                    <a:off x="4657680" y="367380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22" name="Freeform 86"/>
                  <p:cNvSpPr/>
                  <p:nvPr/>
                </p:nvSpPr>
                <p:spPr>
                  <a:xfrm>
                    <a:off x="4406760" y="376884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23" name="Freeform 87"/>
                  <p:cNvSpPr/>
                  <p:nvPr/>
                </p:nvSpPr>
                <p:spPr>
                  <a:xfrm>
                    <a:off x="4406760" y="376884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24" name="Freeform 88"/>
                  <p:cNvSpPr/>
                  <p:nvPr/>
                </p:nvSpPr>
                <p:spPr>
                  <a:xfrm>
                    <a:off x="4419720" y="366948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25" name="Freeform 89"/>
                  <p:cNvSpPr/>
                  <p:nvPr/>
                </p:nvSpPr>
                <p:spPr>
                  <a:xfrm>
                    <a:off x="4419720" y="366948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26" name="Freeform 90"/>
                  <p:cNvSpPr/>
                  <p:nvPr/>
                </p:nvSpPr>
                <p:spPr>
                  <a:xfrm>
                    <a:off x="4648680" y="377784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27" name="Freeform 91"/>
                  <p:cNvSpPr/>
                  <p:nvPr/>
                </p:nvSpPr>
                <p:spPr>
                  <a:xfrm>
                    <a:off x="4648680" y="377784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928" name="Group 92"/>
                <p:cNvGrpSpPr/>
                <p:nvPr/>
              </p:nvGrpSpPr>
              <p:grpSpPr>
                <a:xfrm>
                  <a:off x="4410720" y="3673800"/>
                  <a:ext cx="480240" cy="189000"/>
                  <a:chOff x="4410720" y="3673800"/>
                  <a:chExt cx="480240" cy="189000"/>
                </a:xfrm>
              </p:grpSpPr>
              <p:sp>
                <p:nvSpPr>
                  <p:cNvPr id="929" name="Freeform 93"/>
                  <p:cNvSpPr/>
                  <p:nvPr/>
                </p:nvSpPr>
                <p:spPr>
                  <a:xfrm>
                    <a:off x="4661640" y="36784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30" name="Freeform 94"/>
                  <p:cNvSpPr/>
                  <p:nvPr/>
                </p:nvSpPr>
                <p:spPr>
                  <a:xfrm>
                    <a:off x="4661640" y="36784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31" name="Freeform 95"/>
                  <p:cNvSpPr/>
                  <p:nvPr/>
                </p:nvSpPr>
                <p:spPr>
                  <a:xfrm>
                    <a:off x="4410720" y="377316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32" name="Freeform 96"/>
                  <p:cNvSpPr/>
                  <p:nvPr/>
                </p:nvSpPr>
                <p:spPr>
                  <a:xfrm>
                    <a:off x="4410720" y="377316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33" name="Freeform 97"/>
                  <p:cNvSpPr/>
                  <p:nvPr/>
                </p:nvSpPr>
                <p:spPr>
                  <a:xfrm>
                    <a:off x="4423680" y="367380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34" name="Freeform 98"/>
                  <p:cNvSpPr/>
                  <p:nvPr/>
                </p:nvSpPr>
                <p:spPr>
                  <a:xfrm>
                    <a:off x="4423680" y="367380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35" name="Freeform 99"/>
                  <p:cNvSpPr/>
                  <p:nvPr/>
                </p:nvSpPr>
                <p:spPr>
                  <a:xfrm>
                    <a:off x="4653360" y="378252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36" name="Freeform 100"/>
                  <p:cNvSpPr/>
                  <p:nvPr/>
                </p:nvSpPr>
                <p:spPr>
                  <a:xfrm>
                    <a:off x="4653360" y="378252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937" name="WordArt 101"/>
            <p:cNvSpPr txBox="1"/>
            <p:nvPr/>
          </p:nvSpPr>
          <p:spPr>
            <a:xfrm>
              <a:off x="4303440" y="3840480"/>
              <a:ext cx="698400" cy="241920"/>
            </a:xfrm>
            <a:prstGeom prst="rect">
              <a:avLst/>
            </a:prstGeom>
          </p:spPr>
          <p:txBody>
            <a:bodyPr wrap="none" lIns="94680" tIns="49680" rIns="94680" bIns="49680" anchor="ctr" anchorCtr="1">
              <a:prstTxWarp prst="textCanDown">
                <a:avLst>
                  <a:gd name="adj" fmla="val 33333"/>
                </a:avLst>
              </a:prstTxWarp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GB" sz="1400" b="0" strike="noStrike" spc="-1">
                  <a:ln w="9360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latin typeface="Tahoma"/>
                  <a:ea typeface="Tahoma"/>
                </a:rPr>
                <a:t>    </a:t>
              </a:r>
              <a:endParaRPr lang="it-IT" sz="1400" b="0" strike="noStrike" spc="-1">
                <a:ln w="9360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938" name="!!RouterInternet"/>
          <p:cNvGrpSpPr/>
          <p:nvPr/>
        </p:nvGrpSpPr>
        <p:grpSpPr>
          <a:xfrm>
            <a:off x="3030840" y="2804400"/>
            <a:ext cx="776160" cy="493560"/>
            <a:chOff x="3030840" y="2804400"/>
            <a:chExt cx="776160" cy="493560"/>
          </a:xfrm>
        </p:grpSpPr>
        <p:grpSp>
          <p:nvGrpSpPr>
            <p:cNvPr id="939" name="Group 80"/>
            <p:cNvGrpSpPr/>
            <p:nvPr/>
          </p:nvGrpSpPr>
          <p:grpSpPr>
            <a:xfrm>
              <a:off x="3030840" y="2804400"/>
              <a:ext cx="776160" cy="493560"/>
              <a:chOff x="3030840" y="2804400"/>
              <a:chExt cx="776160" cy="493560"/>
            </a:xfrm>
          </p:grpSpPr>
          <p:sp>
            <p:nvSpPr>
              <p:cNvPr id="940" name="AutoShape 81"/>
              <p:cNvSpPr/>
              <p:nvPr/>
            </p:nvSpPr>
            <p:spPr>
              <a:xfrm>
                <a:off x="3030840" y="2804400"/>
                <a:ext cx="776160" cy="493560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2F5E"/>
                  </a:gs>
                  <a:gs pos="50000">
                    <a:srgbClr val="0066CC"/>
                  </a:gs>
                  <a:gs pos="100000">
                    <a:srgbClr val="002F5E"/>
                  </a:gs>
                </a:gsLst>
                <a:lin ang="0"/>
              </a:gradFill>
              <a:ln w="9525">
                <a:solidFill>
                  <a:srgbClr val="819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73080" tIns="36360" rIns="73080" bIns="36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it-IT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grpSp>
            <p:nvGrpSpPr>
              <p:cNvPr id="941" name="Group 82"/>
              <p:cNvGrpSpPr/>
              <p:nvPr/>
            </p:nvGrpSpPr>
            <p:grpSpPr>
              <a:xfrm>
                <a:off x="3173040" y="2835360"/>
                <a:ext cx="484200" cy="193320"/>
                <a:chOff x="3173040" y="2835360"/>
                <a:chExt cx="484200" cy="193320"/>
              </a:xfrm>
            </p:grpSpPr>
            <p:grpSp>
              <p:nvGrpSpPr>
                <p:cNvPr id="942" name="Group 83"/>
                <p:cNvGrpSpPr/>
                <p:nvPr/>
              </p:nvGrpSpPr>
              <p:grpSpPr>
                <a:xfrm>
                  <a:off x="3173040" y="2835360"/>
                  <a:ext cx="480240" cy="188640"/>
                  <a:chOff x="3173040" y="2835360"/>
                  <a:chExt cx="480240" cy="188640"/>
                </a:xfrm>
              </p:grpSpPr>
              <p:sp>
                <p:nvSpPr>
                  <p:cNvPr id="943" name="Freeform 84"/>
                  <p:cNvSpPr/>
                  <p:nvPr/>
                </p:nvSpPr>
                <p:spPr>
                  <a:xfrm>
                    <a:off x="3423960" y="28396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44" name="Freeform 85"/>
                  <p:cNvSpPr/>
                  <p:nvPr/>
                </p:nvSpPr>
                <p:spPr>
                  <a:xfrm>
                    <a:off x="3423960" y="28396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45" name="Freeform 86"/>
                  <p:cNvSpPr/>
                  <p:nvPr/>
                </p:nvSpPr>
                <p:spPr>
                  <a:xfrm>
                    <a:off x="3173040" y="293472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46" name="Freeform 87"/>
                  <p:cNvSpPr/>
                  <p:nvPr/>
                </p:nvSpPr>
                <p:spPr>
                  <a:xfrm>
                    <a:off x="3173040" y="293472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47" name="Freeform 88"/>
                  <p:cNvSpPr/>
                  <p:nvPr/>
                </p:nvSpPr>
                <p:spPr>
                  <a:xfrm>
                    <a:off x="3186000" y="283536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48" name="Freeform 89"/>
                  <p:cNvSpPr/>
                  <p:nvPr/>
                </p:nvSpPr>
                <p:spPr>
                  <a:xfrm>
                    <a:off x="3186000" y="283536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49" name="Freeform 90"/>
                  <p:cNvSpPr/>
                  <p:nvPr/>
                </p:nvSpPr>
                <p:spPr>
                  <a:xfrm>
                    <a:off x="3414960" y="294372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50" name="Freeform 91"/>
                  <p:cNvSpPr/>
                  <p:nvPr/>
                </p:nvSpPr>
                <p:spPr>
                  <a:xfrm>
                    <a:off x="3414960" y="294372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951" name="Group 92"/>
                <p:cNvGrpSpPr/>
                <p:nvPr/>
              </p:nvGrpSpPr>
              <p:grpSpPr>
                <a:xfrm>
                  <a:off x="3177000" y="2839680"/>
                  <a:ext cx="480240" cy="189000"/>
                  <a:chOff x="3177000" y="2839680"/>
                  <a:chExt cx="480240" cy="189000"/>
                </a:xfrm>
              </p:grpSpPr>
              <p:sp>
                <p:nvSpPr>
                  <p:cNvPr id="952" name="Freeform 93"/>
                  <p:cNvSpPr/>
                  <p:nvPr/>
                </p:nvSpPr>
                <p:spPr>
                  <a:xfrm>
                    <a:off x="3427920" y="28443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53" name="Freeform 94"/>
                  <p:cNvSpPr/>
                  <p:nvPr/>
                </p:nvSpPr>
                <p:spPr>
                  <a:xfrm>
                    <a:off x="3427920" y="28443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54" name="Freeform 95"/>
                  <p:cNvSpPr/>
                  <p:nvPr/>
                </p:nvSpPr>
                <p:spPr>
                  <a:xfrm>
                    <a:off x="3177000" y="293904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55" name="Freeform 96"/>
                  <p:cNvSpPr/>
                  <p:nvPr/>
                </p:nvSpPr>
                <p:spPr>
                  <a:xfrm>
                    <a:off x="3177000" y="293904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56" name="Freeform 97"/>
                  <p:cNvSpPr/>
                  <p:nvPr/>
                </p:nvSpPr>
                <p:spPr>
                  <a:xfrm>
                    <a:off x="3189960" y="28396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57" name="Freeform 98"/>
                  <p:cNvSpPr/>
                  <p:nvPr/>
                </p:nvSpPr>
                <p:spPr>
                  <a:xfrm>
                    <a:off x="3189960" y="28396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58" name="Freeform 99"/>
                  <p:cNvSpPr/>
                  <p:nvPr/>
                </p:nvSpPr>
                <p:spPr>
                  <a:xfrm>
                    <a:off x="3419640" y="294840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59" name="Freeform 100"/>
                  <p:cNvSpPr/>
                  <p:nvPr/>
                </p:nvSpPr>
                <p:spPr>
                  <a:xfrm>
                    <a:off x="3419640" y="294840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960" name="WordArt 101"/>
            <p:cNvSpPr txBox="1"/>
            <p:nvPr/>
          </p:nvSpPr>
          <p:spPr>
            <a:xfrm>
              <a:off x="3069360" y="3006360"/>
              <a:ext cx="698400" cy="241920"/>
            </a:xfrm>
            <a:prstGeom prst="rect">
              <a:avLst/>
            </a:prstGeom>
          </p:spPr>
          <p:txBody>
            <a:bodyPr wrap="none" lIns="94680" tIns="49680" rIns="94680" bIns="49680" anchor="ctr" anchorCtr="1">
              <a:prstTxWarp prst="textCanDown">
                <a:avLst>
                  <a:gd name="adj" fmla="val 33333"/>
                </a:avLst>
              </a:prstTxWarp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GB" sz="1400" b="0" strike="noStrike" spc="-1">
                  <a:ln w="9360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latin typeface="Tahoma"/>
                  <a:ea typeface="Tahoma"/>
                </a:rPr>
                <a:t>    </a:t>
              </a:r>
              <a:endParaRPr lang="it-IT" sz="1400" b="0" strike="noStrike" spc="-1">
                <a:ln w="9360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961" name="!!RouterA"/>
          <p:cNvGrpSpPr/>
          <p:nvPr/>
        </p:nvGrpSpPr>
        <p:grpSpPr>
          <a:xfrm>
            <a:off x="3197520" y="4313160"/>
            <a:ext cx="776160" cy="493560"/>
            <a:chOff x="3197520" y="4313160"/>
            <a:chExt cx="776160" cy="493560"/>
          </a:xfrm>
        </p:grpSpPr>
        <p:grpSp>
          <p:nvGrpSpPr>
            <p:cNvPr id="962" name="Group 80"/>
            <p:cNvGrpSpPr/>
            <p:nvPr/>
          </p:nvGrpSpPr>
          <p:grpSpPr>
            <a:xfrm>
              <a:off x="3197520" y="4313160"/>
              <a:ext cx="776160" cy="493560"/>
              <a:chOff x="3197520" y="4313160"/>
              <a:chExt cx="776160" cy="493560"/>
            </a:xfrm>
          </p:grpSpPr>
          <p:sp>
            <p:nvSpPr>
              <p:cNvPr id="963" name="AutoShape 81"/>
              <p:cNvSpPr/>
              <p:nvPr/>
            </p:nvSpPr>
            <p:spPr>
              <a:xfrm>
                <a:off x="3197520" y="4313160"/>
                <a:ext cx="776160" cy="493560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C00000"/>
                  </a:gs>
                  <a:gs pos="50000">
                    <a:srgbClr val="FF0000"/>
                  </a:gs>
                  <a:gs pos="99000">
                    <a:srgbClr val="C00000"/>
                  </a:gs>
                </a:gsLst>
                <a:lin ang="0"/>
              </a:gradFill>
              <a:ln w="9525">
                <a:solidFill>
                  <a:srgbClr val="FF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73080" tIns="36360" rIns="73080" bIns="36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it-IT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grpSp>
            <p:nvGrpSpPr>
              <p:cNvPr id="964" name="Group 82"/>
              <p:cNvGrpSpPr/>
              <p:nvPr/>
            </p:nvGrpSpPr>
            <p:grpSpPr>
              <a:xfrm>
                <a:off x="3339720" y="4344120"/>
                <a:ext cx="484200" cy="193320"/>
                <a:chOff x="3339720" y="4344120"/>
                <a:chExt cx="484200" cy="193320"/>
              </a:xfrm>
            </p:grpSpPr>
            <p:grpSp>
              <p:nvGrpSpPr>
                <p:cNvPr id="965" name="Group 83"/>
                <p:cNvGrpSpPr/>
                <p:nvPr/>
              </p:nvGrpSpPr>
              <p:grpSpPr>
                <a:xfrm>
                  <a:off x="3339720" y="4344120"/>
                  <a:ext cx="480240" cy="188640"/>
                  <a:chOff x="3339720" y="4344120"/>
                  <a:chExt cx="480240" cy="188640"/>
                </a:xfrm>
              </p:grpSpPr>
              <p:sp>
                <p:nvSpPr>
                  <p:cNvPr id="966" name="Freeform 84"/>
                  <p:cNvSpPr/>
                  <p:nvPr/>
                </p:nvSpPr>
                <p:spPr>
                  <a:xfrm>
                    <a:off x="3590640" y="434844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67" name="Freeform 85"/>
                  <p:cNvSpPr/>
                  <p:nvPr/>
                </p:nvSpPr>
                <p:spPr>
                  <a:xfrm>
                    <a:off x="3590640" y="434844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68" name="Freeform 86"/>
                  <p:cNvSpPr/>
                  <p:nvPr/>
                </p:nvSpPr>
                <p:spPr>
                  <a:xfrm>
                    <a:off x="3339720" y="444348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69" name="Freeform 87"/>
                  <p:cNvSpPr/>
                  <p:nvPr/>
                </p:nvSpPr>
                <p:spPr>
                  <a:xfrm>
                    <a:off x="3339720" y="444348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70" name="Freeform 88"/>
                  <p:cNvSpPr/>
                  <p:nvPr/>
                </p:nvSpPr>
                <p:spPr>
                  <a:xfrm>
                    <a:off x="3352680" y="434412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71" name="Freeform 89"/>
                  <p:cNvSpPr/>
                  <p:nvPr/>
                </p:nvSpPr>
                <p:spPr>
                  <a:xfrm>
                    <a:off x="3352680" y="434412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72" name="Freeform 90"/>
                  <p:cNvSpPr/>
                  <p:nvPr/>
                </p:nvSpPr>
                <p:spPr>
                  <a:xfrm>
                    <a:off x="3581640" y="445248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73" name="Freeform 91"/>
                  <p:cNvSpPr/>
                  <p:nvPr/>
                </p:nvSpPr>
                <p:spPr>
                  <a:xfrm>
                    <a:off x="3581640" y="445248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974" name="Group 92"/>
                <p:cNvGrpSpPr/>
                <p:nvPr/>
              </p:nvGrpSpPr>
              <p:grpSpPr>
                <a:xfrm>
                  <a:off x="3344040" y="4348440"/>
                  <a:ext cx="479880" cy="189000"/>
                  <a:chOff x="3344040" y="4348440"/>
                  <a:chExt cx="479880" cy="189000"/>
                </a:xfrm>
              </p:grpSpPr>
              <p:sp>
                <p:nvSpPr>
                  <p:cNvPr id="975" name="Freeform 93"/>
                  <p:cNvSpPr/>
                  <p:nvPr/>
                </p:nvSpPr>
                <p:spPr>
                  <a:xfrm>
                    <a:off x="3594600" y="435312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76" name="Freeform 94"/>
                  <p:cNvSpPr/>
                  <p:nvPr/>
                </p:nvSpPr>
                <p:spPr>
                  <a:xfrm>
                    <a:off x="3594600" y="435312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77" name="Freeform 95"/>
                  <p:cNvSpPr/>
                  <p:nvPr/>
                </p:nvSpPr>
                <p:spPr>
                  <a:xfrm>
                    <a:off x="3344040" y="444780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78" name="Freeform 96"/>
                  <p:cNvSpPr/>
                  <p:nvPr/>
                </p:nvSpPr>
                <p:spPr>
                  <a:xfrm>
                    <a:off x="3344040" y="444780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79" name="Freeform 97"/>
                  <p:cNvSpPr/>
                  <p:nvPr/>
                </p:nvSpPr>
                <p:spPr>
                  <a:xfrm>
                    <a:off x="3356640" y="434844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80" name="Freeform 98"/>
                  <p:cNvSpPr/>
                  <p:nvPr/>
                </p:nvSpPr>
                <p:spPr>
                  <a:xfrm>
                    <a:off x="3356640" y="434844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81" name="Freeform 99"/>
                  <p:cNvSpPr/>
                  <p:nvPr/>
                </p:nvSpPr>
                <p:spPr>
                  <a:xfrm>
                    <a:off x="3586320" y="445716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82" name="Freeform 100"/>
                  <p:cNvSpPr/>
                  <p:nvPr/>
                </p:nvSpPr>
                <p:spPr>
                  <a:xfrm>
                    <a:off x="3586320" y="445716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983" name="WordArt 101"/>
            <p:cNvSpPr txBox="1"/>
            <p:nvPr/>
          </p:nvSpPr>
          <p:spPr>
            <a:xfrm>
              <a:off x="3236400" y="4515120"/>
              <a:ext cx="698400" cy="241920"/>
            </a:xfrm>
            <a:prstGeom prst="rect">
              <a:avLst/>
            </a:prstGeom>
          </p:spPr>
          <p:txBody>
            <a:bodyPr wrap="none" lIns="94680" tIns="49680" rIns="94680" bIns="49680" anchor="ctr" anchorCtr="1">
              <a:prstTxWarp prst="textCanDown">
                <a:avLst>
                  <a:gd name="adj" fmla="val 33333"/>
                </a:avLst>
              </a:prstTxWarp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GB" sz="1400" b="0" strike="noStrike" spc="-1">
                  <a:ln w="9360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latin typeface="Tahoma"/>
                  <a:ea typeface="Tahoma"/>
                </a:rPr>
                <a:t>    </a:t>
              </a:r>
              <a:endParaRPr lang="it-IT" sz="1400" b="0" strike="noStrike" spc="-1">
                <a:ln w="9360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Arial"/>
              </a:endParaRPr>
            </a:p>
          </p:txBody>
        </p:sp>
      </p:grpSp>
      <p:pic>
        <p:nvPicPr>
          <p:cNvPr id="984" name="Picture 105"/>
          <p:cNvPicPr/>
          <p:nvPr/>
        </p:nvPicPr>
        <p:blipFill>
          <a:blip r:embed="rId3"/>
          <a:stretch/>
        </p:blipFill>
        <p:spPr>
          <a:xfrm>
            <a:off x="2314080" y="4471200"/>
            <a:ext cx="545040" cy="492480"/>
          </a:xfrm>
          <a:prstGeom prst="rect">
            <a:avLst/>
          </a:prstGeom>
          <a:ln w="0">
            <a:noFill/>
          </a:ln>
        </p:spPr>
      </p:pic>
      <p:pic>
        <p:nvPicPr>
          <p:cNvPr id="985" name="Picture 105"/>
          <p:cNvPicPr/>
          <p:nvPr/>
        </p:nvPicPr>
        <p:blipFill>
          <a:blip r:embed="rId3"/>
          <a:stretch/>
        </p:blipFill>
        <p:spPr>
          <a:xfrm>
            <a:off x="2016360" y="2575080"/>
            <a:ext cx="545040" cy="492480"/>
          </a:xfrm>
          <a:prstGeom prst="rect">
            <a:avLst/>
          </a:prstGeom>
          <a:ln w="0">
            <a:noFill/>
          </a:ln>
        </p:spPr>
      </p:pic>
      <p:sp>
        <p:nvSpPr>
          <p:cNvPr id="986" name="TextBox 137"/>
          <p:cNvSpPr/>
          <p:nvPr/>
        </p:nvSpPr>
        <p:spPr>
          <a:xfrm>
            <a:off x="5943960" y="2498040"/>
            <a:ext cx="219276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SE" sz="2800" b="1" strike="noStrike" spc="-1">
                <a:solidFill>
                  <a:schemeClr val="dk1"/>
                </a:solidFill>
                <a:latin typeface="Calibri"/>
              </a:rPr>
              <a:t>Anti-Spoofing</a:t>
            </a: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15A6578-4FFA-4BA8-95A1-FC542FF0E254}" type="slidenum">
              <a:rPr/>
              <a:t>22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!!A-B"/>
          <p:cNvSpPr/>
          <p:nvPr/>
        </p:nvSpPr>
        <p:spPr>
          <a:xfrm flipH="1">
            <a:off x="2542320" y="4542480"/>
            <a:ext cx="1027080" cy="13428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88" name="!!A-B"/>
          <p:cNvSpPr/>
          <p:nvPr/>
        </p:nvSpPr>
        <p:spPr>
          <a:xfrm flipH="1" flipV="1">
            <a:off x="2252520" y="2779560"/>
            <a:ext cx="1150200" cy="26244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89" name="PlaceHolder 1"/>
          <p:cNvSpPr>
            <a:spLocks noGrp="1"/>
          </p:cNvSpPr>
          <p:nvPr>
            <p:ph type="title"/>
          </p:nvPr>
        </p:nvSpPr>
        <p:spPr>
          <a:xfrm>
            <a:off x="600120" y="298440"/>
            <a:ext cx="10990080" cy="568080"/>
          </a:xfrm>
          <a:prstGeom prst="rect">
            <a:avLst/>
          </a:prstGeom>
          <a:noFill/>
          <a:ln w="0">
            <a:noFill/>
          </a:ln>
        </p:spPr>
        <p:txBody>
          <a:bodyPr lIns="91440" tIns="108000" rIns="91440" bIns="45720" anchor="t">
            <a:noAutofit/>
          </a:bodyPr>
          <a:lstStyle/>
          <a:p>
            <a:pPr indent="0" defTabSz="914400">
              <a:lnSpc>
                <a:spcPct val="80000"/>
              </a:lnSpc>
              <a:buNone/>
            </a:pPr>
            <a:r>
              <a:rPr lang="en-US" sz="3600" b="1" strike="noStrike" spc="-1">
                <a:solidFill>
                  <a:schemeClr val="dk2"/>
                </a:solidFill>
                <a:latin typeface="Calibri"/>
              </a:rPr>
              <a:t>ROSE-T – Step-by-Step</a:t>
            </a:r>
            <a:endParaRPr lang="en-SE" sz="36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90" name="!!Step4"/>
          <p:cNvSpPr/>
          <p:nvPr/>
        </p:nvSpPr>
        <p:spPr>
          <a:xfrm>
            <a:off x="3756600" y="1365120"/>
            <a:ext cx="4678200" cy="602280"/>
          </a:xfrm>
          <a:prstGeom prst="rect">
            <a:avLst/>
          </a:prstGeom>
          <a:solidFill>
            <a:srgbClr val="4DA060"/>
          </a:solidFill>
          <a:ln>
            <a:solidFill>
              <a:srgbClr val="0D4A2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Verify</a:t>
            </a:r>
            <a:r>
              <a:rPr lang="en-SE" sz="1800" b="0" strike="noStrike" spc="-1">
                <a:solidFill>
                  <a:schemeClr val="lt1"/>
                </a:solidFill>
                <a:latin typeface="Calibri"/>
                <a:ea typeface="Roboto"/>
              </a:rPr>
              <a:t> “Anti-Spoofing” and “Filtering”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GB" sz="1400" b="0" strike="noStrike" spc="-1">
                <a:solidFill>
                  <a:schemeClr val="lt1"/>
                </a:solidFill>
                <a:latin typeface="Calibri"/>
                <a:ea typeface="Roboto"/>
              </a:rPr>
              <a:t>On the Emulated Network</a:t>
            </a: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1" name="!!Step5"/>
          <p:cNvSpPr/>
          <p:nvPr/>
        </p:nvSpPr>
        <p:spPr>
          <a:xfrm>
            <a:off x="10048320" y="2124000"/>
            <a:ext cx="1541880" cy="407520"/>
          </a:xfrm>
          <a:prstGeom prst="rect">
            <a:avLst/>
          </a:prstGeom>
          <a:solidFill>
            <a:srgbClr val="953FDA">
              <a:alpha val="5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Gather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2" name="!!Step1"/>
          <p:cNvSpPr/>
          <p:nvPr/>
        </p:nvSpPr>
        <p:spPr>
          <a:xfrm>
            <a:off x="10060920" y="2676240"/>
            <a:ext cx="1541880" cy="40752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solidFill>
              <a:srgbClr val="0047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Parse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3" name="!!Step2"/>
          <p:cNvSpPr/>
          <p:nvPr/>
        </p:nvSpPr>
        <p:spPr>
          <a:xfrm>
            <a:off x="10048320" y="3227040"/>
            <a:ext cx="1541880" cy="407520"/>
          </a:xfrm>
          <a:prstGeom prst="rect">
            <a:avLst/>
          </a:prstGeom>
          <a:solidFill>
            <a:srgbClr val="E86A58">
              <a:alpha val="50000"/>
            </a:srgbClr>
          </a:solidFill>
          <a:ln>
            <a:solidFill>
              <a:srgbClr val="78001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Analyze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4" name="!!Step3"/>
          <p:cNvSpPr/>
          <p:nvPr/>
        </p:nvSpPr>
        <p:spPr>
          <a:xfrm>
            <a:off x="10048320" y="3777840"/>
            <a:ext cx="1541880" cy="397800"/>
          </a:xfrm>
          <a:prstGeom prst="rect">
            <a:avLst/>
          </a:prstGeom>
          <a:solidFill>
            <a:srgbClr val="FFBE00">
              <a:alpha val="50000"/>
            </a:srgbClr>
          </a:solidFill>
          <a:ln>
            <a:solidFill>
              <a:srgbClr val="A659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Emulate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5" name="!!A-D"/>
          <p:cNvSpPr/>
          <p:nvPr/>
        </p:nvSpPr>
        <p:spPr>
          <a:xfrm flipH="1">
            <a:off x="3278160" y="4528440"/>
            <a:ext cx="316440" cy="95400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96" name="!!A-B"/>
          <p:cNvSpPr/>
          <p:nvPr/>
        </p:nvSpPr>
        <p:spPr>
          <a:xfrm flipH="1" flipV="1">
            <a:off x="2351160" y="3614760"/>
            <a:ext cx="1057680" cy="72504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97" name="!!A-C"/>
          <p:cNvSpPr/>
          <p:nvPr/>
        </p:nvSpPr>
        <p:spPr>
          <a:xfrm flipH="1">
            <a:off x="3425760" y="3867840"/>
            <a:ext cx="1217520" cy="54036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98" name="!!B-Internet"/>
          <p:cNvSpPr/>
          <p:nvPr/>
        </p:nvSpPr>
        <p:spPr>
          <a:xfrm flipH="1">
            <a:off x="2364840" y="3188160"/>
            <a:ext cx="1046520" cy="41292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99" name="!!C-Internet"/>
          <p:cNvSpPr/>
          <p:nvPr/>
        </p:nvSpPr>
        <p:spPr>
          <a:xfrm>
            <a:off x="3418920" y="3159000"/>
            <a:ext cx="1204920" cy="61884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00" name="!!AS-B-Lab"/>
          <p:cNvSpPr/>
          <p:nvPr/>
        </p:nvSpPr>
        <p:spPr>
          <a:xfrm>
            <a:off x="1863360" y="3947400"/>
            <a:ext cx="99576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B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1" name="!!AS-C-Lab"/>
          <p:cNvSpPr/>
          <p:nvPr/>
        </p:nvSpPr>
        <p:spPr>
          <a:xfrm>
            <a:off x="4126680" y="4142160"/>
            <a:ext cx="104976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C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2" name="!!AS-D-Lab"/>
          <p:cNvSpPr/>
          <p:nvPr/>
        </p:nvSpPr>
        <p:spPr>
          <a:xfrm>
            <a:off x="2698200" y="5828040"/>
            <a:ext cx="11700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D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3" name="!!AS-A-Lab"/>
          <p:cNvSpPr/>
          <p:nvPr/>
        </p:nvSpPr>
        <p:spPr>
          <a:xfrm>
            <a:off x="3222720" y="4813920"/>
            <a:ext cx="116784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A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4" name="!!AS-Internet"/>
          <p:cNvSpPr/>
          <p:nvPr/>
        </p:nvSpPr>
        <p:spPr>
          <a:xfrm>
            <a:off x="2674080" y="2499120"/>
            <a:ext cx="152424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«Internet»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005" name="!!RouterD"/>
          <p:cNvGrpSpPr/>
          <p:nvPr/>
        </p:nvGrpSpPr>
        <p:grpSpPr>
          <a:xfrm>
            <a:off x="2890080" y="5290200"/>
            <a:ext cx="776160" cy="493560"/>
            <a:chOff x="2890080" y="5290200"/>
            <a:chExt cx="776160" cy="493560"/>
          </a:xfrm>
        </p:grpSpPr>
        <p:grpSp>
          <p:nvGrpSpPr>
            <p:cNvPr id="1006" name="Group 80"/>
            <p:cNvGrpSpPr/>
            <p:nvPr/>
          </p:nvGrpSpPr>
          <p:grpSpPr>
            <a:xfrm>
              <a:off x="2890080" y="5290200"/>
              <a:ext cx="776160" cy="493560"/>
              <a:chOff x="2890080" y="5290200"/>
              <a:chExt cx="776160" cy="493560"/>
            </a:xfrm>
          </p:grpSpPr>
          <p:sp>
            <p:nvSpPr>
              <p:cNvPr id="1007" name="AutoShape 81"/>
              <p:cNvSpPr/>
              <p:nvPr/>
            </p:nvSpPr>
            <p:spPr>
              <a:xfrm>
                <a:off x="2890080" y="5290200"/>
                <a:ext cx="776160" cy="493560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2F5E"/>
                  </a:gs>
                  <a:gs pos="50000">
                    <a:srgbClr val="0066CC"/>
                  </a:gs>
                  <a:gs pos="100000">
                    <a:srgbClr val="002F5E"/>
                  </a:gs>
                </a:gsLst>
                <a:lin ang="0"/>
              </a:gradFill>
              <a:ln w="9525">
                <a:solidFill>
                  <a:srgbClr val="819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73080" tIns="36360" rIns="73080" bIns="36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it-IT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grpSp>
            <p:nvGrpSpPr>
              <p:cNvPr id="1008" name="Group 82"/>
              <p:cNvGrpSpPr/>
              <p:nvPr/>
            </p:nvGrpSpPr>
            <p:grpSpPr>
              <a:xfrm>
                <a:off x="3032640" y="5321160"/>
                <a:ext cx="483840" cy="193320"/>
                <a:chOff x="3032640" y="5321160"/>
                <a:chExt cx="483840" cy="193320"/>
              </a:xfrm>
            </p:grpSpPr>
            <p:grpSp>
              <p:nvGrpSpPr>
                <p:cNvPr id="1009" name="Group 83"/>
                <p:cNvGrpSpPr/>
                <p:nvPr/>
              </p:nvGrpSpPr>
              <p:grpSpPr>
                <a:xfrm>
                  <a:off x="3032640" y="5321160"/>
                  <a:ext cx="479880" cy="188640"/>
                  <a:chOff x="3032640" y="5321160"/>
                  <a:chExt cx="479880" cy="188640"/>
                </a:xfrm>
              </p:grpSpPr>
              <p:sp>
                <p:nvSpPr>
                  <p:cNvPr id="1010" name="Freeform 84"/>
                  <p:cNvSpPr/>
                  <p:nvPr/>
                </p:nvSpPr>
                <p:spPr>
                  <a:xfrm>
                    <a:off x="3283200" y="53254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11" name="Freeform 85"/>
                  <p:cNvSpPr/>
                  <p:nvPr/>
                </p:nvSpPr>
                <p:spPr>
                  <a:xfrm>
                    <a:off x="3283200" y="53254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12" name="Freeform 86"/>
                  <p:cNvSpPr/>
                  <p:nvPr/>
                </p:nvSpPr>
                <p:spPr>
                  <a:xfrm>
                    <a:off x="3032640" y="542052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13" name="Freeform 87"/>
                  <p:cNvSpPr/>
                  <p:nvPr/>
                </p:nvSpPr>
                <p:spPr>
                  <a:xfrm>
                    <a:off x="3032640" y="542052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14" name="Freeform 88"/>
                  <p:cNvSpPr/>
                  <p:nvPr/>
                </p:nvSpPr>
                <p:spPr>
                  <a:xfrm>
                    <a:off x="3045240" y="532116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15" name="Freeform 89"/>
                  <p:cNvSpPr/>
                  <p:nvPr/>
                </p:nvSpPr>
                <p:spPr>
                  <a:xfrm>
                    <a:off x="3045240" y="532116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16" name="Freeform 90"/>
                  <p:cNvSpPr/>
                  <p:nvPr/>
                </p:nvSpPr>
                <p:spPr>
                  <a:xfrm>
                    <a:off x="3274560" y="542952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17" name="Freeform 91"/>
                  <p:cNvSpPr/>
                  <p:nvPr/>
                </p:nvSpPr>
                <p:spPr>
                  <a:xfrm>
                    <a:off x="3274560" y="542952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018" name="Group 92"/>
                <p:cNvGrpSpPr/>
                <p:nvPr/>
              </p:nvGrpSpPr>
              <p:grpSpPr>
                <a:xfrm>
                  <a:off x="3036600" y="5325480"/>
                  <a:ext cx="479880" cy="189000"/>
                  <a:chOff x="3036600" y="5325480"/>
                  <a:chExt cx="479880" cy="189000"/>
                </a:xfrm>
              </p:grpSpPr>
              <p:sp>
                <p:nvSpPr>
                  <p:cNvPr id="1019" name="Freeform 93"/>
                  <p:cNvSpPr/>
                  <p:nvPr/>
                </p:nvSpPr>
                <p:spPr>
                  <a:xfrm>
                    <a:off x="3287160" y="53301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20" name="Freeform 94"/>
                  <p:cNvSpPr/>
                  <p:nvPr/>
                </p:nvSpPr>
                <p:spPr>
                  <a:xfrm>
                    <a:off x="3287160" y="53301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21" name="Freeform 95"/>
                  <p:cNvSpPr/>
                  <p:nvPr/>
                </p:nvSpPr>
                <p:spPr>
                  <a:xfrm>
                    <a:off x="3036600" y="542484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22" name="Freeform 96"/>
                  <p:cNvSpPr/>
                  <p:nvPr/>
                </p:nvSpPr>
                <p:spPr>
                  <a:xfrm>
                    <a:off x="3036600" y="542484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23" name="Freeform 97"/>
                  <p:cNvSpPr/>
                  <p:nvPr/>
                </p:nvSpPr>
                <p:spPr>
                  <a:xfrm>
                    <a:off x="3049560" y="53254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24" name="Freeform 98"/>
                  <p:cNvSpPr/>
                  <p:nvPr/>
                </p:nvSpPr>
                <p:spPr>
                  <a:xfrm>
                    <a:off x="3049560" y="53254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25" name="Freeform 99"/>
                  <p:cNvSpPr/>
                  <p:nvPr/>
                </p:nvSpPr>
                <p:spPr>
                  <a:xfrm>
                    <a:off x="3279240" y="543420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26" name="Freeform 100"/>
                  <p:cNvSpPr/>
                  <p:nvPr/>
                </p:nvSpPr>
                <p:spPr>
                  <a:xfrm>
                    <a:off x="3279240" y="543420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1027" name="WordArt 101"/>
            <p:cNvSpPr txBox="1"/>
            <p:nvPr/>
          </p:nvSpPr>
          <p:spPr>
            <a:xfrm>
              <a:off x="2928960" y="5492160"/>
              <a:ext cx="698400" cy="241920"/>
            </a:xfrm>
            <a:prstGeom prst="rect">
              <a:avLst/>
            </a:prstGeom>
          </p:spPr>
          <p:txBody>
            <a:bodyPr wrap="none" lIns="94680" tIns="49680" rIns="94680" bIns="49680" anchor="ctr" anchorCtr="1">
              <a:prstTxWarp prst="textCanDown">
                <a:avLst>
                  <a:gd name="adj" fmla="val 33333"/>
                </a:avLst>
              </a:prstTxWarp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GB" sz="1400" b="0" strike="noStrike" spc="-1">
                  <a:ln w="9360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latin typeface="Tahoma"/>
                  <a:ea typeface="Tahoma"/>
                </a:rPr>
                <a:t>    </a:t>
              </a:r>
              <a:endParaRPr lang="it-IT" sz="1400" b="0" strike="noStrike" spc="-1">
                <a:ln w="9360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028" name="!!RouterB"/>
          <p:cNvGrpSpPr/>
          <p:nvPr/>
        </p:nvGrpSpPr>
        <p:grpSpPr>
          <a:xfrm>
            <a:off x="1976760" y="3417480"/>
            <a:ext cx="776160" cy="493560"/>
            <a:chOff x="1976760" y="3417480"/>
            <a:chExt cx="776160" cy="493560"/>
          </a:xfrm>
        </p:grpSpPr>
        <p:grpSp>
          <p:nvGrpSpPr>
            <p:cNvPr id="1029" name="Group 80"/>
            <p:cNvGrpSpPr/>
            <p:nvPr/>
          </p:nvGrpSpPr>
          <p:grpSpPr>
            <a:xfrm>
              <a:off x="1976760" y="3417480"/>
              <a:ext cx="776160" cy="493560"/>
              <a:chOff x="1976760" y="3417480"/>
              <a:chExt cx="776160" cy="493560"/>
            </a:xfrm>
          </p:grpSpPr>
          <p:sp>
            <p:nvSpPr>
              <p:cNvPr id="1030" name="AutoShape 81"/>
              <p:cNvSpPr/>
              <p:nvPr/>
            </p:nvSpPr>
            <p:spPr>
              <a:xfrm>
                <a:off x="1976760" y="3417480"/>
                <a:ext cx="776160" cy="493560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D4A21"/>
                  </a:gs>
                  <a:gs pos="50000">
                    <a:srgbClr val="4DA060"/>
                  </a:gs>
                  <a:gs pos="100000">
                    <a:srgbClr val="0D4A21"/>
                  </a:gs>
                </a:gsLst>
                <a:lin ang="0"/>
              </a:gradFill>
              <a:ln w="9525">
                <a:solidFill>
                  <a:srgbClr val="4DA06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73080" tIns="36360" rIns="73080" bIns="36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it-IT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grpSp>
            <p:nvGrpSpPr>
              <p:cNvPr id="1031" name="Group 82"/>
              <p:cNvGrpSpPr/>
              <p:nvPr/>
            </p:nvGrpSpPr>
            <p:grpSpPr>
              <a:xfrm>
                <a:off x="2118960" y="3448440"/>
                <a:ext cx="484200" cy="193320"/>
                <a:chOff x="2118960" y="3448440"/>
                <a:chExt cx="484200" cy="193320"/>
              </a:xfrm>
            </p:grpSpPr>
            <p:grpSp>
              <p:nvGrpSpPr>
                <p:cNvPr id="1032" name="Group 83"/>
                <p:cNvGrpSpPr/>
                <p:nvPr/>
              </p:nvGrpSpPr>
              <p:grpSpPr>
                <a:xfrm>
                  <a:off x="2118960" y="3448440"/>
                  <a:ext cx="479880" cy="188640"/>
                  <a:chOff x="2118960" y="3448440"/>
                  <a:chExt cx="479880" cy="188640"/>
                </a:xfrm>
              </p:grpSpPr>
              <p:sp>
                <p:nvSpPr>
                  <p:cNvPr id="1033" name="Freeform 84"/>
                  <p:cNvSpPr/>
                  <p:nvPr/>
                </p:nvSpPr>
                <p:spPr>
                  <a:xfrm>
                    <a:off x="2369520" y="34527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34" name="Freeform 85"/>
                  <p:cNvSpPr/>
                  <p:nvPr/>
                </p:nvSpPr>
                <p:spPr>
                  <a:xfrm>
                    <a:off x="2369520" y="34527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35" name="Freeform 86"/>
                  <p:cNvSpPr/>
                  <p:nvPr/>
                </p:nvSpPr>
                <p:spPr>
                  <a:xfrm>
                    <a:off x="2118960" y="354780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36" name="Freeform 87"/>
                  <p:cNvSpPr/>
                  <p:nvPr/>
                </p:nvSpPr>
                <p:spPr>
                  <a:xfrm>
                    <a:off x="2118960" y="354780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37" name="Freeform 88"/>
                  <p:cNvSpPr/>
                  <p:nvPr/>
                </p:nvSpPr>
                <p:spPr>
                  <a:xfrm>
                    <a:off x="2131920" y="344844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38" name="Freeform 89"/>
                  <p:cNvSpPr/>
                  <p:nvPr/>
                </p:nvSpPr>
                <p:spPr>
                  <a:xfrm>
                    <a:off x="2131920" y="344844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39" name="Freeform 90"/>
                  <p:cNvSpPr/>
                  <p:nvPr/>
                </p:nvSpPr>
                <p:spPr>
                  <a:xfrm>
                    <a:off x="2360880" y="355680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40" name="Freeform 91"/>
                  <p:cNvSpPr/>
                  <p:nvPr/>
                </p:nvSpPr>
                <p:spPr>
                  <a:xfrm>
                    <a:off x="2360880" y="355680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041" name="Group 92"/>
                <p:cNvGrpSpPr/>
                <p:nvPr/>
              </p:nvGrpSpPr>
              <p:grpSpPr>
                <a:xfrm>
                  <a:off x="2122920" y="3452760"/>
                  <a:ext cx="480240" cy="189000"/>
                  <a:chOff x="2122920" y="3452760"/>
                  <a:chExt cx="480240" cy="189000"/>
                </a:xfrm>
              </p:grpSpPr>
              <p:sp>
                <p:nvSpPr>
                  <p:cNvPr id="1042" name="Freeform 93"/>
                  <p:cNvSpPr/>
                  <p:nvPr/>
                </p:nvSpPr>
                <p:spPr>
                  <a:xfrm>
                    <a:off x="2373840" y="345744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43" name="Freeform 94"/>
                  <p:cNvSpPr/>
                  <p:nvPr/>
                </p:nvSpPr>
                <p:spPr>
                  <a:xfrm>
                    <a:off x="2373840" y="345744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44" name="Freeform 95"/>
                  <p:cNvSpPr/>
                  <p:nvPr/>
                </p:nvSpPr>
                <p:spPr>
                  <a:xfrm>
                    <a:off x="2122920" y="355248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45" name="Freeform 96"/>
                  <p:cNvSpPr/>
                  <p:nvPr/>
                </p:nvSpPr>
                <p:spPr>
                  <a:xfrm>
                    <a:off x="2122920" y="355248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46" name="Freeform 97"/>
                  <p:cNvSpPr/>
                  <p:nvPr/>
                </p:nvSpPr>
                <p:spPr>
                  <a:xfrm>
                    <a:off x="2135880" y="34527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47" name="Freeform 98"/>
                  <p:cNvSpPr/>
                  <p:nvPr/>
                </p:nvSpPr>
                <p:spPr>
                  <a:xfrm>
                    <a:off x="2135880" y="34527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48" name="Freeform 99"/>
                  <p:cNvSpPr/>
                  <p:nvPr/>
                </p:nvSpPr>
                <p:spPr>
                  <a:xfrm>
                    <a:off x="2365560" y="356148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49" name="Freeform 100"/>
                  <p:cNvSpPr/>
                  <p:nvPr/>
                </p:nvSpPr>
                <p:spPr>
                  <a:xfrm>
                    <a:off x="2365560" y="356148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1050" name="WordArt 101"/>
            <p:cNvSpPr txBox="1"/>
            <p:nvPr/>
          </p:nvSpPr>
          <p:spPr>
            <a:xfrm>
              <a:off x="2015280" y="3619440"/>
              <a:ext cx="698400" cy="241920"/>
            </a:xfrm>
            <a:prstGeom prst="rect">
              <a:avLst/>
            </a:prstGeom>
          </p:spPr>
          <p:txBody>
            <a:bodyPr wrap="none" lIns="94680" tIns="49680" rIns="94680" bIns="49680" anchor="ctr" anchorCtr="1">
              <a:prstTxWarp prst="textCanDown">
                <a:avLst>
                  <a:gd name="adj" fmla="val 33333"/>
                </a:avLst>
              </a:prstTxWarp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GB" sz="1400" b="0" strike="noStrike" spc="-1">
                  <a:ln w="9360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latin typeface="Tahoma"/>
                  <a:ea typeface="Tahoma"/>
                </a:rPr>
                <a:t>    </a:t>
              </a:r>
              <a:endParaRPr lang="it-IT" sz="1400" b="0" strike="noStrike" spc="-1">
                <a:ln w="9360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051" name="!!RouterC"/>
          <p:cNvGrpSpPr/>
          <p:nvPr/>
        </p:nvGrpSpPr>
        <p:grpSpPr>
          <a:xfrm>
            <a:off x="4264560" y="3638520"/>
            <a:ext cx="776160" cy="493560"/>
            <a:chOff x="4264560" y="3638520"/>
            <a:chExt cx="776160" cy="493560"/>
          </a:xfrm>
        </p:grpSpPr>
        <p:grpSp>
          <p:nvGrpSpPr>
            <p:cNvPr id="1052" name="Group 80"/>
            <p:cNvGrpSpPr/>
            <p:nvPr/>
          </p:nvGrpSpPr>
          <p:grpSpPr>
            <a:xfrm>
              <a:off x="4264560" y="3638520"/>
              <a:ext cx="776160" cy="493560"/>
              <a:chOff x="4264560" y="3638520"/>
              <a:chExt cx="776160" cy="493560"/>
            </a:xfrm>
          </p:grpSpPr>
          <p:sp>
            <p:nvSpPr>
              <p:cNvPr id="1053" name="AutoShape 81"/>
              <p:cNvSpPr/>
              <p:nvPr/>
            </p:nvSpPr>
            <p:spPr>
              <a:xfrm>
                <a:off x="4264560" y="3638520"/>
                <a:ext cx="776160" cy="493560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2F5E"/>
                  </a:gs>
                  <a:gs pos="50000">
                    <a:srgbClr val="0066CC"/>
                  </a:gs>
                  <a:gs pos="100000">
                    <a:srgbClr val="002F5E"/>
                  </a:gs>
                </a:gsLst>
                <a:lin ang="0"/>
              </a:gradFill>
              <a:ln w="9525">
                <a:solidFill>
                  <a:srgbClr val="819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73080" tIns="36360" rIns="73080" bIns="36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it-IT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grpSp>
            <p:nvGrpSpPr>
              <p:cNvPr id="1054" name="Group 82"/>
              <p:cNvGrpSpPr/>
              <p:nvPr/>
            </p:nvGrpSpPr>
            <p:grpSpPr>
              <a:xfrm>
                <a:off x="4406760" y="3669480"/>
                <a:ext cx="484200" cy="193320"/>
                <a:chOff x="4406760" y="3669480"/>
                <a:chExt cx="484200" cy="193320"/>
              </a:xfrm>
            </p:grpSpPr>
            <p:grpSp>
              <p:nvGrpSpPr>
                <p:cNvPr id="1055" name="Group 83"/>
                <p:cNvGrpSpPr/>
                <p:nvPr/>
              </p:nvGrpSpPr>
              <p:grpSpPr>
                <a:xfrm>
                  <a:off x="4406760" y="3669480"/>
                  <a:ext cx="480240" cy="188640"/>
                  <a:chOff x="4406760" y="3669480"/>
                  <a:chExt cx="480240" cy="188640"/>
                </a:xfrm>
              </p:grpSpPr>
              <p:sp>
                <p:nvSpPr>
                  <p:cNvPr id="1056" name="Freeform 84"/>
                  <p:cNvSpPr/>
                  <p:nvPr/>
                </p:nvSpPr>
                <p:spPr>
                  <a:xfrm>
                    <a:off x="4657680" y="367380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57" name="Freeform 85"/>
                  <p:cNvSpPr/>
                  <p:nvPr/>
                </p:nvSpPr>
                <p:spPr>
                  <a:xfrm>
                    <a:off x="4657680" y="367380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58" name="Freeform 86"/>
                  <p:cNvSpPr/>
                  <p:nvPr/>
                </p:nvSpPr>
                <p:spPr>
                  <a:xfrm>
                    <a:off x="4406760" y="376884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59" name="Freeform 87"/>
                  <p:cNvSpPr/>
                  <p:nvPr/>
                </p:nvSpPr>
                <p:spPr>
                  <a:xfrm>
                    <a:off x="4406760" y="376884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60" name="Freeform 88"/>
                  <p:cNvSpPr/>
                  <p:nvPr/>
                </p:nvSpPr>
                <p:spPr>
                  <a:xfrm>
                    <a:off x="4419720" y="366948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61" name="Freeform 89"/>
                  <p:cNvSpPr/>
                  <p:nvPr/>
                </p:nvSpPr>
                <p:spPr>
                  <a:xfrm>
                    <a:off x="4419720" y="366948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62" name="Freeform 90"/>
                  <p:cNvSpPr/>
                  <p:nvPr/>
                </p:nvSpPr>
                <p:spPr>
                  <a:xfrm>
                    <a:off x="4648680" y="377784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63" name="Freeform 91"/>
                  <p:cNvSpPr/>
                  <p:nvPr/>
                </p:nvSpPr>
                <p:spPr>
                  <a:xfrm>
                    <a:off x="4648680" y="377784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064" name="Group 92"/>
                <p:cNvGrpSpPr/>
                <p:nvPr/>
              </p:nvGrpSpPr>
              <p:grpSpPr>
                <a:xfrm>
                  <a:off x="4410720" y="3673800"/>
                  <a:ext cx="480240" cy="189000"/>
                  <a:chOff x="4410720" y="3673800"/>
                  <a:chExt cx="480240" cy="189000"/>
                </a:xfrm>
              </p:grpSpPr>
              <p:sp>
                <p:nvSpPr>
                  <p:cNvPr id="1065" name="Freeform 93"/>
                  <p:cNvSpPr/>
                  <p:nvPr/>
                </p:nvSpPr>
                <p:spPr>
                  <a:xfrm>
                    <a:off x="4661640" y="36784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66" name="Freeform 94"/>
                  <p:cNvSpPr/>
                  <p:nvPr/>
                </p:nvSpPr>
                <p:spPr>
                  <a:xfrm>
                    <a:off x="4661640" y="36784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67" name="Freeform 95"/>
                  <p:cNvSpPr/>
                  <p:nvPr/>
                </p:nvSpPr>
                <p:spPr>
                  <a:xfrm>
                    <a:off x="4410720" y="377316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68" name="Freeform 96"/>
                  <p:cNvSpPr/>
                  <p:nvPr/>
                </p:nvSpPr>
                <p:spPr>
                  <a:xfrm>
                    <a:off x="4410720" y="377316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69" name="Freeform 97"/>
                  <p:cNvSpPr/>
                  <p:nvPr/>
                </p:nvSpPr>
                <p:spPr>
                  <a:xfrm>
                    <a:off x="4423680" y="367380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70" name="Freeform 98"/>
                  <p:cNvSpPr/>
                  <p:nvPr/>
                </p:nvSpPr>
                <p:spPr>
                  <a:xfrm>
                    <a:off x="4423680" y="367380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71" name="Freeform 99"/>
                  <p:cNvSpPr/>
                  <p:nvPr/>
                </p:nvSpPr>
                <p:spPr>
                  <a:xfrm>
                    <a:off x="4653360" y="378252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72" name="Freeform 100"/>
                  <p:cNvSpPr/>
                  <p:nvPr/>
                </p:nvSpPr>
                <p:spPr>
                  <a:xfrm>
                    <a:off x="4653360" y="378252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1073" name="WordArt 101"/>
            <p:cNvSpPr txBox="1"/>
            <p:nvPr/>
          </p:nvSpPr>
          <p:spPr>
            <a:xfrm>
              <a:off x="4303440" y="3840480"/>
              <a:ext cx="698400" cy="241920"/>
            </a:xfrm>
            <a:prstGeom prst="rect">
              <a:avLst/>
            </a:prstGeom>
          </p:spPr>
          <p:txBody>
            <a:bodyPr wrap="none" lIns="94680" tIns="49680" rIns="94680" bIns="49680" anchor="ctr" anchorCtr="1">
              <a:prstTxWarp prst="textCanDown">
                <a:avLst>
                  <a:gd name="adj" fmla="val 33333"/>
                </a:avLst>
              </a:prstTxWarp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GB" sz="1400" b="0" strike="noStrike" spc="-1">
                  <a:ln w="9360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latin typeface="Tahoma"/>
                  <a:ea typeface="Tahoma"/>
                </a:rPr>
                <a:t>    </a:t>
              </a:r>
              <a:endParaRPr lang="it-IT" sz="1400" b="0" strike="noStrike" spc="-1">
                <a:ln w="9360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074" name="!!RouterInternet"/>
          <p:cNvGrpSpPr/>
          <p:nvPr/>
        </p:nvGrpSpPr>
        <p:grpSpPr>
          <a:xfrm>
            <a:off x="3030840" y="2804400"/>
            <a:ext cx="776160" cy="493560"/>
            <a:chOff x="3030840" y="2804400"/>
            <a:chExt cx="776160" cy="493560"/>
          </a:xfrm>
        </p:grpSpPr>
        <p:grpSp>
          <p:nvGrpSpPr>
            <p:cNvPr id="1075" name="Group 80"/>
            <p:cNvGrpSpPr/>
            <p:nvPr/>
          </p:nvGrpSpPr>
          <p:grpSpPr>
            <a:xfrm>
              <a:off x="3030840" y="2804400"/>
              <a:ext cx="776160" cy="493560"/>
              <a:chOff x="3030840" y="2804400"/>
              <a:chExt cx="776160" cy="493560"/>
            </a:xfrm>
          </p:grpSpPr>
          <p:sp>
            <p:nvSpPr>
              <p:cNvPr id="1076" name="AutoShape 81"/>
              <p:cNvSpPr/>
              <p:nvPr/>
            </p:nvSpPr>
            <p:spPr>
              <a:xfrm>
                <a:off x="3030840" y="2804400"/>
                <a:ext cx="776160" cy="493560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2F5E"/>
                  </a:gs>
                  <a:gs pos="50000">
                    <a:srgbClr val="0066CC"/>
                  </a:gs>
                  <a:gs pos="100000">
                    <a:srgbClr val="002F5E"/>
                  </a:gs>
                </a:gsLst>
                <a:lin ang="0"/>
              </a:gradFill>
              <a:ln w="9525">
                <a:solidFill>
                  <a:srgbClr val="819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73080" tIns="36360" rIns="73080" bIns="36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it-IT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grpSp>
            <p:nvGrpSpPr>
              <p:cNvPr id="1077" name="Group 82"/>
              <p:cNvGrpSpPr/>
              <p:nvPr/>
            </p:nvGrpSpPr>
            <p:grpSpPr>
              <a:xfrm>
                <a:off x="3173040" y="2835360"/>
                <a:ext cx="484200" cy="193320"/>
                <a:chOff x="3173040" y="2835360"/>
                <a:chExt cx="484200" cy="193320"/>
              </a:xfrm>
            </p:grpSpPr>
            <p:grpSp>
              <p:nvGrpSpPr>
                <p:cNvPr id="1078" name="Group 83"/>
                <p:cNvGrpSpPr/>
                <p:nvPr/>
              </p:nvGrpSpPr>
              <p:grpSpPr>
                <a:xfrm>
                  <a:off x="3173040" y="2835360"/>
                  <a:ext cx="480240" cy="188640"/>
                  <a:chOff x="3173040" y="2835360"/>
                  <a:chExt cx="480240" cy="188640"/>
                </a:xfrm>
              </p:grpSpPr>
              <p:sp>
                <p:nvSpPr>
                  <p:cNvPr id="1079" name="Freeform 84"/>
                  <p:cNvSpPr/>
                  <p:nvPr/>
                </p:nvSpPr>
                <p:spPr>
                  <a:xfrm>
                    <a:off x="3423960" y="28396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80" name="Freeform 85"/>
                  <p:cNvSpPr/>
                  <p:nvPr/>
                </p:nvSpPr>
                <p:spPr>
                  <a:xfrm>
                    <a:off x="3423960" y="28396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81" name="Freeform 86"/>
                  <p:cNvSpPr/>
                  <p:nvPr/>
                </p:nvSpPr>
                <p:spPr>
                  <a:xfrm>
                    <a:off x="3173040" y="293472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82" name="Freeform 87"/>
                  <p:cNvSpPr/>
                  <p:nvPr/>
                </p:nvSpPr>
                <p:spPr>
                  <a:xfrm>
                    <a:off x="3173040" y="293472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83" name="Freeform 88"/>
                  <p:cNvSpPr/>
                  <p:nvPr/>
                </p:nvSpPr>
                <p:spPr>
                  <a:xfrm>
                    <a:off x="3186000" y="283536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84" name="Freeform 89"/>
                  <p:cNvSpPr/>
                  <p:nvPr/>
                </p:nvSpPr>
                <p:spPr>
                  <a:xfrm>
                    <a:off x="3186000" y="283536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85" name="Freeform 90"/>
                  <p:cNvSpPr/>
                  <p:nvPr/>
                </p:nvSpPr>
                <p:spPr>
                  <a:xfrm>
                    <a:off x="3414960" y="294372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86" name="Freeform 91"/>
                  <p:cNvSpPr/>
                  <p:nvPr/>
                </p:nvSpPr>
                <p:spPr>
                  <a:xfrm>
                    <a:off x="3414960" y="294372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087" name="Group 92"/>
                <p:cNvGrpSpPr/>
                <p:nvPr/>
              </p:nvGrpSpPr>
              <p:grpSpPr>
                <a:xfrm>
                  <a:off x="3177000" y="2839680"/>
                  <a:ext cx="480240" cy="189000"/>
                  <a:chOff x="3177000" y="2839680"/>
                  <a:chExt cx="480240" cy="189000"/>
                </a:xfrm>
              </p:grpSpPr>
              <p:sp>
                <p:nvSpPr>
                  <p:cNvPr id="1088" name="Freeform 93"/>
                  <p:cNvSpPr/>
                  <p:nvPr/>
                </p:nvSpPr>
                <p:spPr>
                  <a:xfrm>
                    <a:off x="3427920" y="28443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89" name="Freeform 94"/>
                  <p:cNvSpPr/>
                  <p:nvPr/>
                </p:nvSpPr>
                <p:spPr>
                  <a:xfrm>
                    <a:off x="3427920" y="28443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90" name="Freeform 95"/>
                  <p:cNvSpPr/>
                  <p:nvPr/>
                </p:nvSpPr>
                <p:spPr>
                  <a:xfrm>
                    <a:off x="3177000" y="293904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91" name="Freeform 96"/>
                  <p:cNvSpPr/>
                  <p:nvPr/>
                </p:nvSpPr>
                <p:spPr>
                  <a:xfrm>
                    <a:off x="3177000" y="293904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92" name="Freeform 97"/>
                  <p:cNvSpPr/>
                  <p:nvPr/>
                </p:nvSpPr>
                <p:spPr>
                  <a:xfrm>
                    <a:off x="3189960" y="28396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93" name="Freeform 98"/>
                  <p:cNvSpPr/>
                  <p:nvPr/>
                </p:nvSpPr>
                <p:spPr>
                  <a:xfrm>
                    <a:off x="3189960" y="28396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94" name="Freeform 99"/>
                  <p:cNvSpPr/>
                  <p:nvPr/>
                </p:nvSpPr>
                <p:spPr>
                  <a:xfrm>
                    <a:off x="3419640" y="294840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95" name="Freeform 100"/>
                  <p:cNvSpPr/>
                  <p:nvPr/>
                </p:nvSpPr>
                <p:spPr>
                  <a:xfrm>
                    <a:off x="3419640" y="294840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1096" name="WordArt 101"/>
            <p:cNvSpPr txBox="1"/>
            <p:nvPr/>
          </p:nvSpPr>
          <p:spPr>
            <a:xfrm>
              <a:off x="3069360" y="3006360"/>
              <a:ext cx="698400" cy="241920"/>
            </a:xfrm>
            <a:prstGeom prst="rect">
              <a:avLst/>
            </a:prstGeom>
          </p:spPr>
          <p:txBody>
            <a:bodyPr wrap="none" lIns="94680" tIns="49680" rIns="94680" bIns="49680" anchor="ctr" anchorCtr="1">
              <a:prstTxWarp prst="textCanDown">
                <a:avLst>
                  <a:gd name="adj" fmla="val 33333"/>
                </a:avLst>
              </a:prstTxWarp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GB" sz="1400" b="0" strike="noStrike" spc="-1">
                  <a:ln w="9360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latin typeface="Tahoma"/>
                  <a:ea typeface="Tahoma"/>
                </a:rPr>
                <a:t>    </a:t>
              </a:r>
              <a:endParaRPr lang="it-IT" sz="1400" b="0" strike="noStrike" spc="-1">
                <a:ln w="9360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097" name="!!RouterA"/>
          <p:cNvGrpSpPr/>
          <p:nvPr/>
        </p:nvGrpSpPr>
        <p:grpSpPr>
          <a:xfrm>
            <a:off x="3197520" y="4313160"/>
            <a:ext cx="776160" cy="493560"/>
            <a:chOff x="3197520" y="4313160"/>
            <a:chExt cx="776160" cy="493560"/>
          </a:xfrm>
        </p:grpSpPr>
        <p:grpSp>
          <p:nvGrpSpPr>
            <p:cNvPr id="1098" name="Group 80"/>
            <p:cNvGrpSpPr/>
            <p:nvPr/>
          </p:nvGrpSpPr>
          <p:grpSpPr>
            <a:xfrm>
              <a:off x="3197520" y="4313160"/>
              <a:ext cx="776160" cy="493560"/>
              <a:chOff x="3197520" y="4313160"/>
              <a:chExt cx="776160" cy="493560"/>
            </a:xfrm>
          </p:grpSpPr>
          <p:sp>
            <p:nvSpPr>
              <p:cNvPr id="1099" name="AutoShape 81"/>
              <p:cNvSpPr/>
              <p:nvPr/>
            </p:nvSpPr>
            <p:spPr>
              <a:xfrm>
                <a:off x="3197520" y="4313160"/>
                <a:ext cx="776160" cy="493560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C00000"/>
                  </a:gs>
                  <a:gs pos="50000">
                    <a:srgbClr val="FF0000"/>
                  </a:gs>
                  <a:gs pos="99000">
                    <a:srgbClr val="C00000"/>
                  </a:gs>
                </a:gsLst>
                <a:lin ang="0"/>
              </a:gradFill>
              <a:ln w="9525">
                <a:solidFill>
                  <a:srgbClr val="FF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73080" tIns="36360" rIns="73080" bIns="36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it-IT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grpSp>
            <p:nvGrpSpPr>
              <p:cNvPr id="1100" name="Group 82"/>
              <p:cNvGrpSpPr/>
              <p:nvPr/>
            </p:nvGrpSpPr>
            <p:grpSpPr>
              <a:xfrm>
                <a:off x="3339720" y="4344120"/>
                <a:ext cx="484200" cy="193320"/>
                <a:chOff x="3339720" y="4344120"/>
                <a:chExt cx="484200" cy="193320"/>
              </a:xfrm>
            </p:grpSpPr>
            <p:grpSp>
              <p:nvGrpSpPr>
                <p:cNvPr id="1101" name="Group 83"/>
                <p:cNvGrpSpPr/>
                <p:nvPr/>
              </p:nvGrpSpPr>
              <p:grpSpPr>
                <a:xfrm>
                  <a:off x="3339720" y="4344120"/>
                  <a:ext cx="480240" cy="188640"/>
                  <a:chOff x="3339720" y="4344120"/>
                  <a:chExt cx="480240" cy="188640"/>
                </a:xfrm>
              </p:grpSpPr>
              <p:sp>
                <p:nvSpPr>
                  <p:cNvPr id="1102" name="Freeform 84"/>
                  <p:cNvSpPr/>
                  <p:nvPr/>
                </p:nvSpPr>
                <p:spPr>
                  <a:xfrm>
                    <a:off x="3590640" y="434844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03" name="Freeform 85"/>
                  <p:cNvSpPr/>
                  <p:nvPr/>
                </p:nvSpPr>
                <p:spPr>
                  <a:xfrm>
                    <a:off x="3590640" y="434844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04" name="Freeform 86"/>
                  <p:cNvSpPr/>
                  <p:nvPr/>
                </p:nvSpPr>
                <p:spPr>
                  <a:xfrm>
                    <a:off x="3339720" y="444348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05" name="Freeform 87"/>
                  <p:cNvSpPr/>
                  <p:nvPr/>
                </p:nvSpPr>
                <p:spPr>
                  <a:xfrm>
                    <a:off x="3339720" y="444348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06" name="Freeform 88"/>
                  <p:cNvSpPr/>
                  <p:nvPr/>
                </p:nvSpPr>
                <p:spPr>
                  <a:xfrm>
                    <a:off x="3352680" y="434412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07" name="Freeform 89"/>
                  <p:cNvSpPr/>
                  <p:nvPr/>
                </p:nvSpPr>
                <p:spPr>
                  <a:xfrm>
                    <a:off x="3352680" y="434412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08" name="Freeform 90"/>
                  <p:cNvSpPr/>
                  <p:nvPr/>
                </p:nvSpPr>
                <p:spPr>
                  <a:xfrm>
                    <a:off x="3581640" y="445248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09" name="Freeform 91"/>
                  <p:cNvSpPr/>
                  <p:nvPr/>
                </p:nvSpPr>
                <p:spPr>
                  <a:xfrm>
                    <a:off x="3581640" y="445248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110" name="Group 92"/>
                <p:cNvGrpSpPr/>
                <p:nvPr/>
              </p:nvGrpSpPr>
              <p:grpSpPr>
                <a:xfrm>
                  <a:off x="3344040" y="4348440"/>
                  <a:ext cx="479880" cy="189000"/>
                  <a:chOff x="3344040" y="4348440"/>
                  <a:chExt cx="479880" cy="189000"/>
                </a:xfrm>
              </p:grpSpPr>
              <p:sp>
                <p:nvSpPr>
                  <p:cNvPr id="1111" name="Freeform 93"/>
                  <p:cNvSpPr/>
                  <p:nvPr/>
                </p:nvSpPr>
                <p:spPr>
                  <a:xfrm>
                    <a:off x="3594600" y="435312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12" name="Freeform 94"/>
                  <p:cNvSpPr/>
                  <p:nvPr/>
                </p:nvSpPr>
                <p:spPr>
                  <a:xfrm>
                    <a:off x="3594600" y="435312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13" name="Freeform 95"/>
                  <p:cNvSpPr/>
                  <p:nvPr/>
                </p:nvSpPr>
                <p:spPr>
                  <a:xfrm>
                    <a:off x="3344040" y="444780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14" name="Freeform 96"/>
                  <p:cNvSpPr/>
                  <p:nvPr/>
                </p:nvSpPr>
                <p:spPr>
                  <a:xfrm>
                    <a:off x="3344040" y="444780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15" name="Freeform 97"/>
                  <p:cNvSpPr/>
                  <p:nvPr/>
                </p:nvSpPr>
                <p:spPr>
                  <a:xfrm>
                    <a:off x="3356640" y="434844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16" name="Freeform 98"/>
                  <p:cNvSpPr/>
                  <p:nvPr/>
                </p:nvSpPr>
                <p:spPr>
                  <a:xfrm>
                    <a:off x="3356640" y="434844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17" name="Freeform 99"/>
                  <p:cNvSpPr/>
                  <p:nvPr/>
                </p:nvSpPr>
                <p:spPr>
                  <a:xfrm>
                    <a:off x="3586320" y="445716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18" name="Freeform 100"/>
                  <p:cNvSpPr/>
                  <p:nvPr/>
                </p:nvSpPr>
                <p:spPr>
                  <a:xfrm>
                    <a:off x="3586320" y="445716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1119" name="WordArt 101"/>
            <p:cNvSpPr txBox="1"/>
            <p:nvPr/>
          </p:nvSpPr>
          <p:spPr>
            <a:xfrm>
              <a:off x="3236400" y="4515120"/>
              <a:ext cx="698400" cy="241920"/>
            </a:xfrm>
            <a:prstGeom prst="rect">
              <a:avLst/>
            </a:prstGeom>
          </p:spPr>
          <p:txBody>
            <a:bodyPr wrap="none" lIns="94680" tIns="49680" rIns="94680" bIns="49680" anchor="ctr" anchorCtr="1">
              <a:prstTxWarp prst="textCanDown">
                <a:avLst>
                  <a:gd name="adj" fmla="val 33333"/>
                </a:avLst>
              </a:prstTxWarp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GB" sz="1400" b="0" strike="noStrike" spc="-1">
                  <a:ln w="9360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latin typeface="Tahoma"/>
                  <a:ea typeface="Tahoma"/>
                </a:rPr>
                <a:t>    </a:t>
              </a:r>
              <a:endParaRPr lang="it-IT" sz="1400" b="0" strike="noStrike" spc="-1">
                <a:ln w="9360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Arial"/>
              </a:endParaRPr>
            </a:p>
          </p:txBody>
        </p:sp>
      </p:grpSp>
      <p:pic>
        <p:nvPicPr>
          <p:cNvPr id="1120" name="Picture 105"/>
          <p:cNvPicPr/>
          <p:nvPr/>
        </p:nvPicPr>
        <p:blipFill>
          <a:blip r:embed="rId3"/>
          <a:stretch/>
        </p:blipFill>
        <p:spPr>
          <a:xfrm>
            <a:off x="2314080" y="4471200"/>
            <a:ext cx="545040" cy="492480"/>
          </a:xfrm>
          <a:prstGeom prst="rect">
            <a:avLst/>
          </a:prstGeom>
          <a:ln w="0">
            <a:noFill/>
          </a:ln>
        </p:spPr>
      </p:pic>
      <p:pic>
        <p:nvPicPr>
          <p:cNvPr id="1121" name="Picture 105"/>
          <p:cNvPicPr/>
          <p:nvPr/>
        </p:nvPicPr>
        <p:blipFill>
          <a:blip r:embed="rId3"/>
          <a:stretch/>
        </p:blipFill>
        <p:spPr>
          <a:xfrm>
            <a:off x="2016360" y="2575080"/>
            <a:ext cx="545040" cy="492480"/>
          </a:xfrm>
          <a:prstGeom prst="rect">
            <a:avLst/>
          </a:prstGeom>
          <a:ln w="0">
            <a:noFill/>
          </a:ln>
        </p:spPr>
      </p:pic>
      <p:sp>
        <p:nvSpPr>
          <p:cNvPr id="1122" name="TextBox 140"/>
          <p:cNvSpPr/>
          <p:nvPr/>
        </p:nvSpPr>
        <p:spPr>
          <a:xfrm>
            <a:off x="5943960" y="2498040"/>
            <a:ext cx="219276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SE" sz="2800" b="1" strike="noStrike" spc="-1">
                <a:solidFill>
                  <a:schemeClr val="dk1"/>
                </a:solidFill>
                <a:latin typeface="Calibri"/>
              </a:rPr>
              <a:t>Anti-Spoofing</a:t>
            </a: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3" name="TextBox 141"/>
          <p:cNvSpPr/>
          <p:nvPr/>
        </p:nvSpPr>
        <p:spPr>
          <a:xfrm>
            <a:off x="5924520" y="3033360"/>
            <a:ext cx="37648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SE" sz="1800" b="0" strike="noStrike" spc="-1">
                <a:solidFill>
                  <a:schemeClr val="dk1"/>
                </a:solidFill>
                <a:latin typeface="Calibri"/>
              </a:rPr>
              <a:t>For each Provider: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9D38D58-7110-4EF5-B573-C5AD0A6524F2}" type="slidenum">
              <a:rPr/>
              <a:t>23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!!A-B"/>
          <p:cNvSpPr/>
          <p:nvPr/>
        </p:nvSpPr>
        <p:spPr>
          <a:xfrm flipH="1" flipV="1">
            <a:off x="1156680" y="3652560"/>
            <a:ext cx="1191600" cy="1656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8280" rIns="90000" bIns="828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25" name="!!A-B"/>
          <p:cNvSpPr/>
          <p:nvPr/>
        </p:nvSpPr>
        <p:spPr>
          <a:xfrm flipH="1">
            <a:off x="2542320" y="4542480"/>
            <a:ext cx="1027080" cy="13428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26" name="!!A-B"/>
          <p:cNvSpPr/>
          <p:nvPr/>
        </p:nvSpPr>
        <p:spPr>
          <a:xfrm flipH="1" flipV="1">
            <a:off x="2252520" y="2779560"/>
            <a:ext cx="1150200" cy="26244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27" name="PlaceHolder 1"/>
          <p:cNvSpPr>
            <a:spLocks noGrp="1"/>
          </p:cNvSpPr>
          <p:nvPr>
            <p:ph type="title"/>
          </p:nvPr>
        </p:nvSpPr>
        <p:spPr>
          <a:xfrm>
            <a:off x="600120" y="298440"/>
            <a:ext cx="10990080" cy="568080"/>
          </a:xfrm>
          <a:prstGeom prst="rect">
            <a:avLst/>
          </a:prstGeom>
          <a:noFill/>
          <a:ln w="0">
            <a:noFill/>
          </a:ln>
        </p:spPr>
        <p:txBody>
          <a:bodyPr lIns="91440" tIns="108000" rIns="91440" bIns="45720" anchor="t">
            <a:noAutofit/>
          </a:bodyPr>
          <a:lstStyle/>
          <a:p>
            <a:pPr indent="0" defTabSz="914400">
              <a:lnSpc>
                <a:spcPct val="80000"/>
              </a:lnSpc>
              <a:buNone/>
            </a:pPr>
            <a:r>
              <a:rPr lang="en-US" sz="3600" b="1" strike="noStrike" spc="-1">
                <a:solidFill>
                  <a:schemeClr val="dk2"/>
                </a:solidFill>
                <a:latin typeface="Calibri"/>
              </a:rPr>
              <a:t>ROSE-T – Step-by-Step</a:t>
            </a:r>
            <a:endParaRPr lang="en-SE" sz="36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28" name="!!Step4"/>
          <p:cNvSpPr/>
          <p:nvPr/>
        </p:nvSpPr>
        <p:spPr>
          <a:xfrm>
            <a:off x="3756600" y="1365120"/>
            <a:ext cx="4678200" cy="602280"/>
          </a:xfrm>
          <a:prstGeom prst="rect">
            <a:avLst/>
          </a:prstGeom>
          <a:solidFill>
            <a:srgbClr val="4DA060"/>
          </a:solidFill>
          <a:ln>
            <a:solidFill>
              <a:srgbClr val="0D4A2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Verify</a:t>
            </a:r>
            <a:r>
              <a:rPr lang="en-SE" sz="1800" b="0" strike="noStrike" spc="-1">
                <a:solidFill>
                  <a:schemeClr val="lt1"/>
                </a:solidFill>
                <a:latin typeface="Calibri"/>
                <a:ea typeface="Roboto"/>
              </a:rPr>
              <a:t> “Anti-Spoofing” and “Filtering”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GB" sz="1400" b="0" strike="noStrike" spc="-1">
                <a:solidFill>
                  <a:schemeClr val="lt1"/>
                </a:solidFill>
                <a:latin typeface="Calibri"/>
                <a:ea typeface="Roboto"/>
              </a:rPr>
              <a:t>On the Emulated Network</a:t>
            </a: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9" name="!!Step5"/>
          <p:cNvSpPr/>
          <p:nvPr/>
        </p:nvSpPr>
        <p:spPr>
          <a:xfrm>
            <a:off x="10048320" y="2124000"/>
            <a:ext cx="1541880" cy="407520"/>
          </a:xfrm>
          <a:prstGeom prst="rect">
            <a:avLst/>
          </a:prstGeom>
          <a:solidFill>
            <a:srgbClr val="953FDA">
              <a:alpha val="5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Gather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0" name="!!Step1"/>
          <p:cNvSpPr/>
          <p:nvPr/>
        </p:nvSpPr>
        <p:spPr>
          <a:xfrm>
            <a:off x="10060920" y="2676240"/>
            <a:ext cx="1541880" cy="40752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solidFill>
              <a:srgbClr val="0047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Parse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1" name="!!Step2"/>
          <p:cNvSpPr/>
          <p:nvPr/>
        </p:nvSpPr>
        <p:spPr>
          <a:xfrm>
            <a:off x="10048320" y="3227040"/>
            <a:ext cx="1541880" cy="407520"/>
          </a:xfrm>
          <a:prstGeom prst="rect">
            <a:avLst/>
          </a:prstGeom>
          <a:solidFill>
            <a:srgbClr val="E86A58">
              <a:alpha val="50000"/>
            </a:srgbClr>
          </a:solidFill>
          <a:ln>
            <a:solidFill>
              <a:srgbClr val="78001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Analyze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2" name="!!Step3"/>
          <p:cNvSpPr/>
          <p:nvPr/>
        </p:nvSpPr>
        <p:spPr>
          <a:xfrm>
            <a:off x="10048320" y="3777840"/>
            <a:ext cx="1541880" cy="397800"/>
          </a:xfrm>
          <a:prstGeom prst="rect">
            <a:avLst/>
          </a:prstGeom>
          <a:solidFill>
            <a:srgbClr val="FFBE00">
              <a:alpha val="50000"/>
            </a:srgbClr>
          </a:solidFill>
          <a:ln>
            <a:solidFill>
              <a:srgbClr val="A659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Emulate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3" name="!!A-D"/>
          <p:cNvSpPr/>
          <p:nvPr/>
        </p:nvSpPr>
        <p:spPr>
          <a:xfrm flipH="1">
            <a:off x="3278160" y="4528440"/>
            <a:ext cx="316440" cy="95400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34" name="!!A-B"/>
          <p:cNvSpPr/>
          <p:nvPr/>
        </p:nvSpPr>
        <p:spPr>
          <a:xfrm flipH="1" flipV="1">
            <a:off x="2351160" y="3614760"/>
            <a:ext cx="1057680" cy="72504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35" name="!!A-C"/>
          <p:cNvSpPr/>
          <p:nvPr/>
        </p:nvSpPr>
        <p:spPr>
          <a:xfrm flipH="1">
            <a:off x="3425760" y="3867840"/>
            <a:ext cx="1217520" cy="54036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36" name="!!B-Internet"/>
          <p:cNvSpPr/>
          <p:nvPr/>
        </p:nvSpPr>
        <p:spPr>
          <a:xfrm flipH="1">
            <a:off x="2364840" y="3188160"/>
            <a:ext cx="1046520" cy="41292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37" name="!!C-Internet"/>
          <p:cNvSpPr/>
          <p:nvPr/>
        </p:nvSpPr>
        <p:spPr>
          <a:xfrm>
            <a:off x="3418920" y="3159000"/>
            <a:ext cx="1204920" cy="61884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38" name="!!AS-B-Lab"/>
          <p:cNvSpPr/>
          <p:nvPr/>
        </p:nvSpPr>
        <p:spPr>
          <a:xfrm>
            <a:off x="1863360" y="3947400"/>
            <a:ext cx="99576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B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9" name="!!AS-C-Lab"/>
          <p:cNvSpPr/>
          <p:nvPr/>
        </p:nvSpPr>
        <p:spPr>
          <a:xfrm>
            <a:off x="4126680" y="4142160"/>
            <a:ext cx="104976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C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0" name="!!AS-D-Lab"/>
          <p:cNvSpPr/>
          <p:nvPr/>
        </p:nvSpPr>
        <p:spPr>
          <a:xfrm>
            <a:off x="2698200" y="5828040"/>
            <a:ext cx="11700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D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1" name="!!AS-A-Lab"/>
          <p:cNvSpPr/>
          <p:nvPr/>
        </p:nvSpPr>
        <p:spPr>
          <a:xfrm>
            <a:off x="3222720" y="4813920"/>
            <a:ext cx="116784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A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2" name="!!AS-Internet"/>
          <p:cNvSpPr/>
          <p:nvPr/>
        </p:nvSpPr>
        <p:spPr>
          <a:xfrm>
            <a:off x="2674080" y="2499120"/>
            <a:ext cx="152424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«Internet»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143" name="!!RouterD"/>
          <p:cNvGrpSpPr/>
          <p:nvPr/>
        </p:nvGrpSpPr>
        <p:grpSpPr>
          <a:xfrm>
            <a:off x="2890080" y="5290200"/>
            <a:ext cx="776160" cy="493560"/>
            <a:chOff x="2890080" y="5290200"/>
            <a:chExt cx="776160" cy="493560"/>
          </a:xfrm>
        </p:grpSpPr>
        <p:grpSp>
          <p:nvGrpSpPr>
            <p:cNvPr id="1144" name="Group 80"/>
            <p:cNvGrpSpPr/>
            <p:nvPr/>
          </p:nvGrpSpPr>
          <p:grpSpPr>
            <a:xfrm>
              <a:off x="2890080" y="5290200"/>
              <a:ext cx="776160" cy="493560"/>
              <a:chOff x="2890080" y="5290200"/>
              <a:chExt cx="776160" cy="493560"/>
            </a:xfrm>
          </p:grpSpPr>
          <p:sp>
            <p:nvSpPr>
              <p:cNvPr id="1145" name="AutoShape 81"/>
              <p:cNvSpPr/>
              <p:nvPr/>
            </p:nvSpPr>
            <p:spPr>
              <a:xfrm>
                <a:off x="2890080" y="5290200"/>
                <a:ext cx="776160" cy="493560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2F5E"/>
                  </a:gs>
                  <a:gs pos="50000">
                    <a:srgbClr val="0066CC"/>
                  </a:gs>
                  <a:gs pos="100000">
                    <a:srgbClr val="002F5E"/>
                  </a:gs>
                </a:gsLst>
                <a:lin ang="0"/>
              </a:gradFill>
              <a:ln w="9525">
                <a:solidFill>
                  <a:srgbClr val="819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73080" tIns="36360" rIns="73080" bIns="36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it-IT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grpSp>
            <p:nvGrpSpPr>
              <p:cNvPr id="1146" name="Group 82"/>
              <p:cNvGrpSpPr/>
              <p:nvPr/>
            </p:nvGrpSpPr>
            <p:grpSpPr>
              <a:xfrm>
                <a:off x="3032640" y="5321160"/>
                <a:ext cx="483840" cy="193320"/>
                <a:chOff x="3032640" y="5321160"/>
                <a:chExt cx="483840" cy="193320"/>
              </a:xfrm>
            </p:grpSpPr>
            <p:grpSp>
              <p:nvGrpSpPr>
                <p:cNvPr id="1147" name="Group 83"/>
                <p:cNvGrpSpPr/>
                <p:nvPr/>
              </p:nvGrpSpPr>
              <p:grpSpPr>
                <a:xfrm>
                  <a:off x="3032640" y="5321160"/>
                  <a:ext cx="479880" cy="188640"/>
                  <a:chOff x="3032640" y="5321160"/>
                  <a:chExt cx="479880" cy="188640"/>
                </a:xfrm>
              </p:grpSpPr>
              <p:sp>
                <p:nvSpPr>
                  <p:cNvPr id="1148" name="Freeform 84"/>
                  <p:cNvSpPr/>
                  <p:nvPr/>
                </p:nvSpPr>
                <p:spPr>
                  <a:xfrm>
                    <a:off x="3283200" y="53254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49" name="Freeform 85"/>
                  <p:cNvSpPr/>
                  <p:nvPr/>
                </p:nvSpPr>
                <p:spPr>
                  <a:xfrm>
                    <a:off x="3283200" y="53254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50" name="Freeform 86"/>
                  <p:cNvSpPr/>
                  <p:nvPr/>
                </p:nvSpPr>
                <p:spPr>
                  <a:xfrm>
                    <a:off x="3032640" y="542052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51" name="Freeform 87"/>
                  <p:cNvSpPr/>
                  <p:nvPr/>
                </p:nvSpPr>
                <p:spPr>
                  <a:xfrm>
                    <a:off x="3032640" y="542052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52" name="Freeform 88"/>
                  <p:cNvSpPr/>
                  <p:nvPr/>
                </p:nvSpPr>
                <p:spPr>
                  <a:xfrm>
                    <a:off x="3045240" y="532116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53" name="Freeform 89"/>
                  <p:cNvSpPr/>
                  <p:nvPr/>
                </p:nvSpPr>
                <p:spPr>
                  <a:xfrm>
                    <a:off x="3045240" y="532116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54" name="Freeform 90"/>
                  <p:cNvSpPr/>
                  <p:nvPr/>
                </p:nvSpPr>
                <p:spPr>
                  <a:xfrm>
                    <a:off x="3274560" y="542952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55" name="Freeform 91"/>
                  <p:cNvSpPr/>
                  <p:nvPr/>
                </p:nvSpPr>
                <p:spPr>
                  <a:xfrm>
                    <a:off x="3274560" y="542952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156" name="Group 92"/>
                <p:cNvGrpSpPr/>
                <p:nvPr/>
              </p:nvGrpSpPr>
              <p:grpSpPr>
                <a:xfrm>
                  <a:off x="3036600" y="5325480"/>
                  <a:ext cx="479880" cy="189000"/>
                  <a:chOff x="3036600" y="5325480"/>
                  <a:chExt cx="479880" cy="189000"/>
                </a:xfrm>
              </p:grpSpPr>
              <p:sp>
                <p:nvSpPr>
                  <p:cNvPr id="1157" name="Freeform 93"/>
                  <p:cNvSpPr/>
                  <p:nvPr/>
                </p:nvSpPr>
                <p:spPr>
                  <a:xfrm>
                    <a:off x="3287160" y="53301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58" name="Freeform 94"/>
                  <p:cNvSpPr/>
                  <p:nvPr/>
                </p:nvSpPr>
                <p:spPr>
                  <a:xfrm>
                    <a:off x="3287160" y="53301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59" name="Freeform 95"/>
                  <p:cNvSpPr/>
                  <p:nvPr/>
                </p:nvSpPr>
                <p:spPr>
                  <a:xfrm>
                    <a:off x="3036600" y="542484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60" name="Freeform 96"/>
                  <p:cNvSpPr/>
                  <p:nvPr/>
                </p:nvSpPr>
                <p:spPr>
                  <a:xfrm>
                    <a:off x="3036600" y="542484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61" name="Freeform 97"/>
                  <p:cNvSpPr/>
                  <p:nvPr/>
                </p:nvSpPr>
                <p:spPr>
                  <a:xfrm>
                    <a:off x="3049560" y="53254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62" name="Freeform 98"/>
                  <p:cNvSpPr/>
                  <p:nvPr/>
                </p:nvSpPr>
                <p:spPr>
                  <a:xfrm>
                    <a:off x="3049560" y="53254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63" name="Freeform 99"/>
                  <p:cNvSpPr/>
                  <p:nvPr/>
                </p:nvSpPr>
                <p:spPr>
                  <a:xfrm>
                    <a:off x="3279240" y="543420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64" name="Freeform 100"/>
                  <p:cNvSpPr/>
                  <p:nvPr/>
                </p:nvSpPr>
                <p:spPr>
                  <a:xfrm>
                    <a:off x="3279240" y="543420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1165" name="WordArt 101"/>
            <p:cNvSpPr txBox="1"/>
            <p:nvPr/>
          </p:nvSpPr>
          <p:spPr>
            <a:xfrm>
              <a:off x="2928960" y="5492160"/>
              <a:ext cx="698400" cy="241920"/>
            </a:xfrm>
            <a:prstGeom prst="rect">
              <a:avLst/>
            </a:prstGeom>
          </p:spPr>
          <p:txBody>
            <a:bodyPr wrap="none" lIns="94680" tIns="49680" rIns="94680" bIns="49680" anchor="ctr" anchorCtr="1">
              <a:prstTxWarp prst="textCanDown">
                <a:avLst>
                  <a:gd name="adj" fmla="val 33333"/>
                </a:avLst>
              </a:prstTxWarp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GB" sz="1400" b="0" strike="noStrike" spc="-1">
                  <a:ln w="9360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latin typeface="Tahoma"/>
                  <a:ea typeface="Tahoma"/>
                </a:rPr>
                <a:t>    </a:t>
              </a:r>
              <a:endParaRPr lang="it-IT" sz="1400" b="0" strike="noStrike" spc="-1">
                <a:ln w="9360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166" name="!!RouterB"/>
          <p:cNvGrpSpPr/>
          <p:nvPr/>
        </p:nvGrpSpPr>
        <p:grpSpPr>
          <a:xfrm>
            <a:off x="1976760" y="3417480"/>
            <a:ext cx="776160" cy="493560"/>
            <a:chOff x="1976760" y="3417480"/>
            <a:chExt cx="776160" cy="493560"/>
          </a:xfrm>
        </p:grpSpPr>
        <p:grpSp>
          <p:nvGrpSpPr>
            <p:cNvPr id="1167" name="Group 80"/>
            <p:cNvGrpSpPr/>
            <p:nvPr/>
          </p:nvGrpSpPr>
          <p:grpSpPr>
            <a:xfrm>
              <a:off x="1976760" y="3417480"/>
              <a:ext cx="776160" cy="493560"/>
              <a:chOff x="1976760" y="3417480"/>
              <a:chExt cx="776160" cy="493560"/>
            </a:xfrm>
          </p:grpSpPr>
          <p:sp>
            <p:nvSpPr>
              <p:cNvPr id="1168" name="AutoShape 81"/>
              <p:cNvSpPr/>
              <p:nvPr/>
            </p:nvSpPr>
            <p:spPr>
              <a:xfrm>
                <a:off x="1976760" y="3417480"/>
                <a:ext cx="776160" cy="493560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D4A21"/>
                  </a:gs>
                  <a:gs pos="50000">
                    <a:srgbClr val="4DA060"/>
                  </a:gs>
                  <a:gs pos="100000">
                    <a:srgbClr val="0D4A21"/>
                  </a:gs>
                </a:gsLst>
                <a:lin ang="0"/>
              </a:gradFill>
              <a:ln w="9525">
                <a:solidFill>
                  <a:srgbClr val="4DA06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73080" tIns="36360" rIns="73080" bIns="36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it-IT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grpSp>
            <p:nvGrpSpPr>
              <p:cNvPr id="1169" name="Group 82"/>
              <p:cNvGrpSpPr/>
              <p:nvPr/>
            </p:nvGrpSpPr>
            <p:grpSpPr>
              <a:xfrm>
                <a:off x="2118960" y="3448440"/>
                <a:ext cx="484200" cy="193320"/>
                <a:chOff x="2118960" y="3448440"/>
                <a:chExt cx="484200" cy="193320"/>
              </a:xfrm>
            </p:grpSpPr>
            <p:grpSp>
              <p:nvGrpSpPr>
                <p:cNvPr id="1170" name="Group 83"/>
                <p:cNvGrpSpPr/>
                <p:nvPr/>
              </p:nvGrpSpPr>
              <p:grpSpPr>
                <a:xfrm>
                  <a:off x="2118960" y="3448440"/>
                  <a:ext cx="479880" cy="188640"/>
                  <a:chOff x="2118960" y="3448440"/>
                  <a:chExt cx="479880" cy="188640"/>
                </a:xfrm>
              </p:grpSpPr>
              <p:sp>
                <p:nvSpPr>
                  <p:cNvPr id="1171" name="Freeform 84"/>
                  <p:cNvSpPr/>
                  <p:nvPr/>
                </p:nvSpPr>
                <p:spPr>
                  <a:xfrm>
                    <a:off x="2369520" y="34527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72" name="Freeform 85"/>
                  <p:cNvSpPr/>
                  <p:nvPr/>
                </p:nvSpPr>
                <p:spPr>
                  <a:xfrm>
                    <a:off x="2369520" y="34527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73" name="Freeform 86"/>
                  <p:cNvSpPr/>
                  <p:nvPr/>
                </p:nvSpPr>
                <p:spPr>
                  <a:xfrm>
                    <a:off x="2118960" y="354780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74" name="Freeform 87"/>
                  <p:cNvSpPr/>
                  <p:nvPr/>
                </p:nvSpPr>
                <p:spPr>
                  <a:xfrm>
                    <a:off x="2118960" y="354780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75" name="Freeform 88"/>
                  <p:cNvSpPr/>
                  <p:nvPr/>
                </p:nvSpPr>
                <p:spPr>
                  <a:xfrm>
                    <a:off x="2131920" y="344844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76" name="Freeform 89"/>
                  <p:cNvSpPr/>
                  <p:nvPr/>
                </p:nvSpPr>
                <p:spPr>
                  <a:xfrm>
                    <a:off x="2131920" y="344844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77" name="Freeform 90"/>
                  <p:cNvSpPr/>
                  <p:nvPr/>
                </p:nvSpPr>
                <p:spPr>
                  <a:xfrm>
                    <a:off x="2360880" y="355680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78" name="Freeform 91"/>
                  <p:cNvSpPr/>
                  <p:nvPr/>
                </p:nvSpPr>
                <p:spPr>
                  <a:xfrm>
                    <a:off x="2360880" y="355680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179" name="Group 92"/>
                <p:cNvGrpSpPr/>
                <p:nvPr/>
              </p:nvGrpSpPr>
              <p:grpSpPr>
                <a:xfrm>
                  <a:off x="2122920" y="3452760"/>
                  <a:ext cx="480240" cy="189000"/>
                  <a:chOff x="2122920" y="3452760"/>
                  <a:chExt cx="480240" cy="189000"/>
                </a:xfrm>
              </p:grpSpPr>
              <p:sp>
                <p:nvSpPr>
                  <p:cNvPr id="1180" name="Freeform 93"/>
                  <p:cNvSpPr/>
                  <p:nvPr/>
                </p:nvSpPr>
                <p:spPr>
                  <a:xfrm>
                    <a:off x="2373840" y="345744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81" name="Freeform 94"/>
                  <p:cNvSpPr/>
                  <p:nvPr/>
                </p:nvSpPr>
                <p:spPr>
                  <a:xfrm>
                    <a:off x="2373840" y="345744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82" name="Freeform 95"/>
                  <p:cNvSpPr/>
                  <p:nvPr/>
                </p:nvSpPr>
                <p:spPr>
                  <a:xfrm>
                    <a:off x="2122920" y="355248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83" name="Freeform 96"/>
                  <p:cNvSpPr/>
                  <p:nvPr/>
                </p:nvSpPr>
                <p:spPr>
                  <a:xfrm>
                    <a:off x="2122920" y="355248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84" name="Freeform 97"/>
                  <p:cNvSpPr/>
                  <p:nvPr/>
                </p:nvSpPr>
                <p:spPr>
                  <a:xfrm>
                    <a:off x="2135880" y="34527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85" name="Freeform 98"/>
                  <p:cNvSpPr/>
                  <p:nvPr/>
                </p:nvSpPr>
                <p:spPr>
                  <a:xfrm>
                    <a:off x="2135880" y="34527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86" name="Freeform 99"/>
                  <p:cNvSpPr/>
                  <p:nvPr/>
                </p:nvSpPr>
                <p:spPr>
                  <a:xfrm>
                    <a:off x="2365560" y="356148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87" name="Freeform 100"/>
                  <p:cNvSpPr/>
                  <p:nvPr/>
                </p:nvSpPr>
                <p:spPr>
                  <a:xfrm>
                    <a:off x="2365560" y="356148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1188" name="WordArt 101"/>
            <p:cNvSpPr txBox="1"/>
            <p:nvPr/>
          </p:nvSpPr>
          <p:spPr>
            <a:xfrm>
              <a:off x="2015280" y="3619440"/>
              <a:ext cx="698400" cy="241920"/>
            </a:xfrm>
            <a:prstGeom prst="rect">
              <a:avLst/>
            </a:prstGeom>
          </p:spPr>
          <p:txBody>
            <a:bodyPr wrap="none" lIns="94680" tIns="49680" rIns="94680" bIns="49680" anchor="ctr" anchorCtr="1">
              <a:prstTxWarp prst="textCanDown">
                <a:avLst>
                  <a:gd name="adj" fmla="val 33333"/>
                </a:avLst>
              </a:prstTxWarp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GB" sz="1400" b="0" strike="noStrike" spc="-1">
                  <a:ln w="9360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latin typeface="Tahoma"/>
                  <a:ea typeface="Tahoma"/>
                </a:rPr>
                <a:t>    </a:t>
              </a:r>
              <a:endParaRPr lang="it-IT" sz="1400" b="0" strike="noStrike" spc="-1">
                <a:ln w="9360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189" name="!!RouterC"/>
          <p:cNvGrpSpPr/>
          <p:nvPr/>
        </p:nvGrpSpPr>
        <p:grpSpPr>
          <a:xfrm>
            <a:off x="4264560" y="3638520"/>
            <a:ext cx="776160" cy="493560"/>
            <a:chOff x="4264560" y="3638520"/>
            <a:chExt cx="776160" cy="493560"/>
          </a:xfrm>
        </p:grpSpPr>
        <p:grpSp>
          <p:nvGrpSpPr>
            <p:cNvPr id="1190" name="Group 80"/>
            <p:cNvGrpSpPr/>
            <p:nvPr/>
          </p:nvGrpSpPr>
          <p:grpSpPr>
            <a:xfrm>
              <a:off x="4264560" y="3638520"/>
              <a:ext cx="776160" cy="493560"/>
              <a:chOff x="4264560" y="3638520"/>
              <a:chExt cx="776160" cy="493560"/>
            </a:xfrm>
          </p:grpSpPr>
          <p:sp>
            <p:nvSpPr>
              <p:cNvPr id="1191" name="AutoShape 81"/>
              <p:cNvSpPr/>
              <p:nvPr/>
            </p:nvSpPr>
            <p:spPr>
              <a:xfrm>
                <a:off x="4264560" y="3638520"/>
                <a:ext cx="776160" cy="493560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2F5E"/>
                  </a:gs>
                  <a:gs pos="50000">
                    <a:srgbClr val="0066CC"/>
                  </a:gs>
                  <a:gs pos="100000">
                    <a:srgbClr val="002F5E"/>
                  </a:gs>
                </a:gsLst>
                <a:lin ang="0"/>
              </a:gradFill>
              <a:ln w="9525">
                <a:solidFill>
                  <a:srgbClr val="819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73080" tIns="36360" rIns="73080" bIns="36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it-IT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grpSp>
            <p:nvGrpSpPr>
              <p:cNvPr id="1192" name="Group 82"/>
              <p:cNvGrpSpPr/>
              <p:nvPr/>
            </p:nvGrpSpPr>
            <p:grpSpPr>
              <a:xfrm>
                <a:off x="4406760" y="3669480"/>
                <a:ext cx="484200" cy="193320"/>
                <a:chOff x="4406760" y="3669480"/>
                <a:chExt cx="484200" cy="193320"/>
              </a:xfrm>
            </p:grpSpPr>
            <p:grpSp>
              <p:nvGrpSpPr>
                <p:cNvPr id="1193" name="Group 83"/>
                <p:cNvGrpSpPr/>
                <p:nvPr/>
              </p:nvGrpSpPr>
              <p:grpSpPr>
                <a:xfrm>
                  <a:off x="4406760" y="3669480"/>
                  <a:ext cx="480240" cy="188640"/>
                  <a:chOff x="4406760" y="3669480"/>
                  <a:chExt cx="480240" cy="188640"/>
                </a:xfrm>
              </p:grpSpPr>
              <p:sp>
                <p:nvSpPr>
                  <p:cNvPr id="1194" name="Freeform 84"/>
                  <p:cNvSpPr/>
                  <p:nvPr/>
                </p:nvSpPr>
                <p:spPr>
                  <a:xfrm>
                    <a:off x="4657680" y="367380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95" name="Freeform 85"/>
                  <p:cNvSpPr/>
                  <p:nvPr/>
                </p:nvSpPr>
                <p:spPr>
                  <a:xfrm>
                    <a:off x="4657680" y="367380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96" name="Freeform 86"/>
                  <p:cNvSpPr/>
                  <p:nvPr/>
                </p:nvSpPr>
                <p:spPr>
                  <a:xfrm>
                    <a:off x="4406760" y="376884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97" name="Freeform 87"/>
                  <p:cNvSpPr/>
                  <p:nvPr/>
                </p:nvSpPr>
                <p:spPr>
                  <a:xfrm>
                    <a:off x="4406760" y="376884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98" name="Freeform 88"/>
                  <p:cNvSpPr/>
                  <p:nvPr/>
                </p:nvSpPr>
                <p:spPr>
                  <a:xfrm>
                    <a:off x="4419720" y="366948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99" name="Freeform 89"/>
                  <p:cNvSpPr/>
                  <p:nvPr/>
                </p:nvSpPr>
                <p:spPr>
                  <a:xfrm>
                    <a:off x="4419720" y="366948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00" name="Freeform 90"/>
                  <p:cNvSpPr/>
                  <p:nvPr/>
                </p:nvSpPr>
                <p:spPr>
                  <a:xfrm>
                    <a:off x="4648680" y="377784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01" name="Freeform 91"/>
                  <p:cNvSpPr/>
                  <p:nvPr/>
                </p:nvSpPr>
                <p:spPr>
                  <a:xfrm>
                    <a:off x="4648680" y="377784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202" name="Group 92"/>
                <p:cNvGrpSpPr/>
                <p:nvPr/>
              </p:nvGrpSpPr>
              <p:grpSpPr>
                <a:xfrm>
                  <a:off x="4410720" y="3673800"/>
                  <a:ext cx="480240" cy="189000"/>
                  <a:chOff x="4410720" y="3673800"/>
                  <a:chExt cx="480240" cy="189000"/>
                </a:xfrm>
              </p:grpSpPr>
              <p:sp>
                <p:nvSpPr>
                  <p:cNvPr id="1203" name="Freeform 93"/>
                  <p:cNvSpPr/>
                  <p:nvPr/>
                </p:nvSpPr>
                <p:spPr>
                  <a:xfrm>
                    <a:off x="4661640" y="36784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04" name="Freeform 94"/>
                  <p:cNvSpPr/>
                  <p:nvPr/>
                </p:nvSpPr>
                <p:spPr>
                  <a:xfrm>
                    <a:off x="4661640" y="36784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05" name="Freeform 95"/>
                  <p:cNvSpPr/>
                  <p:nvPr/>
                </p:nvSpPr>
                <p:spPr>
                  <a:xfrm>
                    <a:off x="4410720" y="377316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06" name="Freeform 96"/>
                  <p:cNvSpPr/>
                  <p:nvPr/>
                </p:nvSpPr>
                <p:spPr>
                  <a:xfrm>
                    <a:off x="4410720" y="377316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07" name="Freeform 97"/>
                  <p:cNvSpPr/>
                  <p:nvPr/>
                </p:nvSpPr>
                <p:spPr>
                  <a:xfrm>
                    <a:off x="4423680" y="367380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08" name="Freeform 98"/>
                  <p:cNvSpPr/>
                  <p:nvPr/>
                </p:nvSpPr>
                <p:spPr>
                  <a:xfrm>
                    <a:off x="4423680" y="367380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09" name="Freeform 99"/>
                  <p:cNvSpPr/>
                  <p:nvPr/>
                </p:nvSpPr>
                <p:spPr>
                  <a:xfrm>
                    <a:off x="4653360" y="378252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10" name="Freeform 100"/>
                  <p:cNvSpPr/>
                  <p:nvPr/>
                </p:nvSpPr>
                <p:spPr>
                  <a:xfrm>
                    <a:off x="4653360" y="378252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1211" name="WordArt 101"/>
            <p:cNvSpPr txBox="1"/>
            <p:nvPr/>
          </p:nvSpPr>
          <p:spPr>
            <a:xfrm>
              <a:off x="4303440" y="3840480"/>
              <a:ext cx="698400" cy="241920"/>
            </a:xfrm>
            <a:prstGeom prst="rect">
              <a:avLst/>
            </a:prstGeom>
          </p:spPr>
          <p:txBody>
            <a:bodyPr wrap="none" lIns="94680" tIns="49680" rIns="94680" bIns="49680" anchor="ctr" anchorCtr="1">
              <a:prstTxWarp prst="textCanDown">
                <a:avLst>
                  <a:gd name="adj" fmla="val 33333"/>
                </a:avLst>
              </a:prstTxWarp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GB" sz="1400" b="0" strike="noStrike" spc="-1">
                  <a:ln w="9360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latin typeface="Tahoma"/>
                  <a:ea typeface="Tahoma"/>
                </a:rPr>
                <a:t>    </a:t>
              </a:r>
              <a:endParaRPr lang="it-IT" sz="1400" b="0" strike="noStrike" spc="-1">
                <a:ln w="9360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212" name="!!RouterInternet"/>
          <p:cNvGrpSpPr/>
          <p:nvPr/>
        </p:nvGrpSpPr>
        <p:grpSpPr>
          <a:xfrm>
            <a:off x="3030840" y="2804400"/>
            <a:ext cx="776160" cy="493560"/>
            <a:chOff x="3030840" y="2804400"/>
            <a:chExt cx="776160" cy="493560"/>
          </a:xfrm>
        </p:grpSpPr>
        <p:grpSp>
          <p:nvGrpSpPr>
            <p:cNvPr id="1213" name="Group 80"/>
            <p:cNvGrpSpPr/>
            <p:nvPr/>
          </p:nvGrpSpPr>
          <p:grpSpPr>
            <a:xfrm>
              <a:off x="3030840" y="2804400"/>
              <a:ext cx="776160" cy="493560"/>
              <a:chOff x="3030840" y="2804400"/>
              <a:chExt cx="776160" cy="493560"/>
            </a:xfrm>
          </p:grpSpPr>
          <p:sp>
            <p:nvSpPr>
              <p:cNvPr id="1214" name="AutoShape 81"/>
              <p:cNvSpPr/>
              <p:nvPr/>
            </p:nvSpPr>
            <p:spPr>
              <a:xfrm>
                <a:off x="3030840" y="2804400"/>
                <a:ext cx="776160" cy="493560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2F5E"/>
                  </a:gs>
                  <a:gs pos="50000">
                    <a:srgbClr val="0066CC"/>
                  </a:gs>
                  <a:gs pos="100000">
                    <a:srgbClr val="002F5E"/>
                  </a:gs>
                </a:gsLst>
                <a:lin ang="0"/>
              </a:gradFill>
              <a:ln w="9525">
                <a:solidFill>
                  <a:srgbClr val="819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73080" tIns="36360" rIns="73080" bIns="36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it-IT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grpSp>
            <p:nvGrpSpPr>
              <p:cNvPr id="1215" name="Group 82"/>
              <p:cNvGrpSpPr/>
              <p:nvPr/>
            </p:nvGrpSpPr>
            <p:grpSpPr>
              <a:xfrm>
                <a:off x="3173040" y="2835360"/>
                <a:ext cx="484200" cy="193320"/>
                <a:chOff x="3173040" y="2835360"/>
                <a:chExt cx="484200" cy="193320"/>
              </a:xfrm>
            </p:grpSpPr>
            <p:grpSp>
              <p:nvGrpSpPr>
                <p:cNvPr id="1216" name="Group 83"/>
                <p:cNvGrpSpPr/>
                <p:nvPr/>
              </p:nvGrpSpPr>
              <p:grpSpPr>
                <a:xfrm>
                  <a:off x="3173040" y="2835360"/>
                  <a:ext cx="480240" cy="188640"/>
                  <a:chOff x="3173040" y="2835360"/>
                  <a:chExt cx="480240" cy="188640"/>
                </a:xfrm>
              </p:grpSpPr>
              <p:sp>
                <p:nvSpPr>
                  <p:cNvPr id="1217" name="Freeform 84"/>
                  <p:cNvSpPr/>
                  <p:nvPr/>
                </p:nvSpPr>
                <p:spPr>
                  <a:xfrm>
                    <a:off x="3423960" y="28396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18" name="Freeform 85"/>
                  <p:cNvSpPr/>
                  <p:nvPr/>
                </p:nvSpPr>
                <p:spPr>
                  <a:xfrm>
                    <a:off x="3423960" y="28396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19" name="Freeform 86"/>
                  <p:cNvSpPr/>
                  <p:nvPr/>
                </p:nvSpPr>
                <p:spPr>
                  <a:xfrm>
                    <a:off x="3173040" y="293472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20" name="Freeform 87"/>
                  <p:cNvSpPr/>
                  <p:nvPr/>
                </p:nvSpPr>
                <p:spPr>
                  <a:xfrm>
                    <a:off x="3173040" y="293472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21" name="Freeform 88"/>
                  <p:cNvSpPr/>
                  <p:nvPr/>
                </p:nvSpPr>
                <p:spPr>
                  <a:xfrm>
                    <a:off x="3186000" y="283536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22" name="Freeform 89"/>
                  <p:cNvSpPr/>
                  <p:nvPr/>
                </p:nvSpPr>
                <p:spPr>
                  <a:xfrm>
                    <a:off x="3186000" y="283536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23" name="Freeform 90"/>
                  <p:cNvSpPr/>
                  <p:nvPr/>
                </p:nvSpPr>
                <p:spPr>
                  <a:xfrm>
                    <a:off x="3414960" y="294372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24" name="Freeform 91"/>
                  <p:cNvSpPr/>
                  <p:nvPr/>
                </p:nvSpPr>
                <p:spPr>
                  <a:xfrm>
                    <a:off x="3414960" y="294372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225" name="Group 92"/>
                <p:cNvGrpSpPr/>
                <p:nvPr/>
              </p:nvGrpSpPr>
              <p:grpSpPr>
                <a:xfrm>
                  <a:off x="3177000" y="2839680"/>
                  <a:ext cx="480240" cy="189000"/>
                  <a:chOff x="3177000" y="2839680"/>
                  <a:chExt cx="480240" cy="189000"/>
                </a:xfrm>
              </p:grpSpPr>
              <p:sp>
                <p:nvSpPr>
                  <p:cNvPr id="1226" name="Freeform 93"/>
                  <p:cNvSpPr/>
                  <p:nvPr/>
                </p:nvSpPr>
                <p:spPr>
                  <a:xfrm>
                    <a:off x="3427920" y="28443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27" name="Freeform 94"/>
                  <p:cNvSpPr/>
                  <p:nvPr/>
                </p:nvSpPr>
                <p:spPr>
                  <a:xfrm>
                    <a:off x="3427920" y="28443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28" name="Freeform 95"/>
                  <p:cNvSpPr/>
                  <p:nvPr/>
                </p:nvSpPr>
                <p:spPr>
                  <a:xfrm>
                    <a:off x="3177000" y="293904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29" name="Freeform 96"/>
                  <p:cNvSpPr/>
                  <p:nvPr/>
                </p:nvSpPr>
                <p:spPr>
                  <a:xfrm>
                    <a:off x="3177000" y="293904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30" name="Freeform 97"/>
                  <p:cNvSpPr/>
                  <p:nvPr/>
                </p:nvSpPr>
                <p:spPr>
                  <a:xfrm>
                    <a:off x="3189960" y="28396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31" name="Freeform 98"/>
                  <p:cNvSpPr/>
                  <p:nvPr/>
                </p:nvSpPr>
                <p:spPr>
                  <a:xfrm>
                    <a:off x="3189960" y="28396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32" name="Freeform 99"/>
                  <p:cNvSpPr/>
                  <p:nvPr/>
                </p:nvSpPr>
                <p:spPr>
                  <a:xfrm>
                    <a:off x="3419640" y="294840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33" name="Freeform 100"/>
                  <p:cNvSpPr/>
                  <p:nvPr/>
                </p:nvSpPr>
                <p:spPr>
                  <a:xfrm>
                    <a:off x="3419640" y="294840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1234" name="WordArt 101"/>
            <p:cNvSpPr txBox="1"/>
            <p:nvPr/>
          </p:nvSpPr>
          <p:spPr>
            <a:xfrm>
              <a:off x="3069360" y="3006360"/>
              <a:ext cx="698400" cy="241920"/>
            </a:xfrm>
            <a:prstGeom prst="rect">
              <a:avLst/>
            </a:prstGeom>
          </p:spPr>
          <p:txBody>
            <a:bodyPr wrap="none" lIns="94680" tIns="49680" rIns="94680" bIns="49680" anchor="ctr" anchorCtr="1">
              <a:prstTxWarp prst="textCanDown">
                <a:avLst>
                  <a:gd name="adj" fmla="val 33333"/>
                </a:avLst>
              </a:prstTxWarp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GB" sz="1400" b="0" strike="noStrike" spc="-1">
                  <a:ln w="9360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latin typeface="Tahoma"/>
                  <a:ea typeface="Tahoma"/>
                </a:rPr>
                <a:t>    </a:t>
              </a:r>
              <a:endParaRPr lang="it-IT" sz="1400" b="0" strike="noStrike" spc="-1">
                <a:ln w="9360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235" name="!!RouterA"/>
          <p:cNvGrpSpPr/>
          <p:nvPr/>
        </p:nvGrpSpPr>
        <p:grpSpPr>
          <a:xfrm>
            <a:off x="3197520" y="4313160"/>
            <a:ext cx="776160" cy="493560"/>
            <a:chOff x="3197520" y="4313160"/>
            <a:chExt cx="776160" cy="493560"/>
          </a:xfrm>
        </p:grpSpPr>
        <p:grpSp>
          <p:nvGrpSpPr>
            <p:cNvPr id="1236" name="Group 80"/>
            <p:cNvGrpSpPr/>
            <p:nvPr/>
          </p:nvGrpSpPr>
          <p:grpSpPr>
            <a:xfrm>
              <a:off x="3197520" y="4313160"/>
              <a:ext cx="776160" cy="493560"/>
              <a:chOff x="3197520" y="4313160"/>
              <a:chExt cx="776160" cy="493560"/>
            </a:xfrm>
          </p:grpSpPr>
          <p:sp>
            <p:nvSpPr>
              <p:cNvPr id="1237" name="AutoShape 81"/>
              <p:cNvSpPr/>
              <p:nvPr/>
            </p:nvSpPr>
            <p:spPr>
              <a:xfrm>
                <a:off x="3197520" y="4313160"/>
                <a:ext cx="776160" cy="493560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C00000"/>
                  </a:gs>
                  <a:gs pos="50000">
                    <a:srgbClr val="FF0000"/>
                  </a:gs>
                  <a:gs pos="99000">
                    <a:srgbClr val="C00000"/>
                  </a:gs>
                </a:gsLst>
                <a:lin ang="0"/>
              </a:gradFill>
              <a:ln w="9525">
                <a:solidFill>
                  <a:srgbClr val="FF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73080" tIns="36360" rIns="73080" bIns="36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it-IT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grpSp>
            <p:nvGrpSpPr>
              <p:cNvPr id="1238" name="Group 82"/>
              <p:cNvGrpSpPr/>
              <p:nvPr/>
            </p:nvGrpSpPr>
            <p:grpSpPr>
              <a:xfrm>
                <a:off x="3339720" y="4344120"/>
                <a:ext cx="484200" cy="193320"/>
                <a:chOff x="3339720" y="4344120"/>
                <a:chExt cx="484200" cy="193320"/>
              </a:xfrm>
            </p:grpSpPr>
            <p:grpSp>
              <p:nvGrpSpPr>
                <p:cNvPr id="1239" name="Group 83"/>
                <p:cNvGrpSpPr/>
                <p:nvPr/>
              </p:nvGrpSpPr>
              <p:grpSpPr>
                <a:xfrm>
                  <a:off x="3339720" y="4344120"/>
                  <a:ext cx="480240" cy="188640"/>
                  <a:chOff x="3339720" y="4344120"/>
                  <a:chExt cx="480240" cy="188640"/>
                </a:xfrm>
              </p:grpSpPr>
              <p:sp>
                <p:nvSpPr>
                  <p:cNvPr id="1240" name="Freeform 84"/>
                  <p:cNvSpPr/>
                  <p:nvPr/>
                </p:nvSpPr>
                <p:spPr>
                  <a:xfrm>
                    <a:off x="3590640" y="434844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41" name="Freeform 85"/>
                  <p:cNvSpPr/>
                  <p:nvPr/>
                </p:nvSpPr>
                <p:spPr>
                  <a:xfrm>
                    <a:off x="3590640" y="434844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42" name="Freeform 86"/>
                  <p:cNvSpPr/>
                  <p:nvPr/>
                </p:nvSpPr>
                <p:spPr>
                  <a:xfrm>
                    <a:off x="3339720" y="444348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43" name="Freeform 87"/>
                  <p:cNvSpPr/>
                  <p:nvPr/>
                </p:nvSpPr>
                <p:spPr>
                  <a:xfrm>
                    <a:off x="3339720" y="444348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44" name="Freeform 88"/>
                  <p:cNvSpPr/>
                  <p:nvPr/>
                </p:nvSpPr>
                <p:spPr>
                  <a:xfrm>
                    <a:off x="3352680" y="434412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45" name="Freeform 89"/>
                  <p:cNvSpPr/>
                  <p:nvPr/>
                </p:nvSpPr>
                <p:spPr>
                  <a:xfrm>
                    <a:off x="3352680" y="434412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46" name="Freeform 90"/>
                  <p:cNvSpPr/>
                  <p:nvPr/>
                </p:nvSpPr>
                <p:spPr>
                  <a:xfrm>
                    <a:off x="3581640" y="445248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47" name="Freeform 91"/>
                  <p:cNvSpPr/>
                  <p:nvPr/>
                </p:nvSpPr>
                <p:spPr>
                  <a:xfrm>
                    <a:off x="3581640" y="445248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248" name="Group 92"/>
                <p:cNvGrpSpPr/>
                <p:nvPr/>
              </p:nvGrpSpPr>
              <p:grpSpPr>
                <a:xfrm>
                  <a:off x="3344040" y="4348440"/>
                  <a:ext cx="479880" cy="189000"/>
                  <a:chOff x="3344040" y="4348440"/>
                  <a:chExt cx="479880" cy="189000"/>
                </a:xfrm>
              </p:grpSpPr>
              <p:sp>
                <p:nvSpPr>
                  <p:cNvPr id="1249" name="Freeform 93"/>
                  <p:cNvSpPr/>
                  <p:nvPr/>
                </p:nvSpPr>
                <p:spPr>
                  <a:xfrm>
                    <a:off x="3594600" y="435312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50" name="Freeform 94"/>
                  <p:cNvSpPr/>
                  <p:nvPr/>
                </p:nvSpPr>
                <p:spPr>
                  <a:xfrm>
                    <a:off x="3594600" y="435312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51" name="Freeform 95"/>
                  <p:cNvSpPr/>
                  <p:nvPr/>
                </p:nvSpPr>
                <p:spPr>
                  <a:xfrm>
                    <a:off x="3344040" y="444780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52" name="Freeform 96"/>
                  <p:cNvSpPr/>
                  <p:nvPr/>
                </p:nvSpPr>
                <p:spPr>
                  <a:xfrm>
                    <a:off x="3344040" y="444780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53" name="Freeform 97"/>
                  <p:cNvSpPr/>
                  <p:nvPr/>
                </p:nvSpPr>
                <p:spPr>
                  <a:xfrm>
                    <a:off x="3356640" y="434844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54" name="Freeform 98"/>
                  <p:cNvSpPr/>
                  <p:nvPr/>
                </p:nvSpPr>
                <p:spPr>
                  <a:xfrm>
                    <a:off x="3356640" y="434844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55" name="Freeform 99"/>
                  <p:cNvSpPr/>
                  <p:nvPr/>
                </p:nvSpPr>
                <p:spPr>
                  <a:xfrm>
                    <a:off x="3586320" y="445716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56" name="Freeform 100"/>
                  <p:cNvSpPr/>
                  <p:nvPr/>
                </p:nvSpPr>
                <p:spPr>
                  <a:xfrm>
                    <a:off x="3586320" y="445716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1257" name="WordArt 101"/>
            <p:cNvSpPr txBox="1"/>
            <p:nvPr/>
          </p:nvSpPr>
          <p:spPr>
            <a:xfrm>
              <a:off x="3236400" y="4515120"/>
              <a:ext cx="698400" cy="241920"/>
            </a:xfrm>
            <a:prstGeom prst="rect">
              <a:avLst/>
            </a:prstGeom>
          </p:spPr>
          <p:txBody>
            <a:bodyPr wrap="none" lIns="94680" tIns="49680" rIns="94680" bIns="49680" anchor="ctr" anchorCtr="1">
              <a:prstTxWarp prst="textCanDown">
                <a:avLst>
                  <a:gd name="adj" fmla="val 33333"/>
                </a:avLst>
              </a:prstTxWarp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GB" sz="1400" b="0" strike="noStrike" spc="-1">
                  <a:ln w="9360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latin typeface="Tahoma"/>
                  <a:ea typeface="Tahoma"/>
                </a:rPr>
                <a:t>    </a:t>
              </a:r>
              <a:endParaRPr lang="it-IT" sz="1400" b="0" strike="noStrike" spc="-1">
                <a:ln w="9360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Arial"/>
              </a:endParaRPr>
            </a:p>
          </p:txBody>
        </p:sp>
      </p:grpSp>
      <p:pic>
        <p:nvPicPr>
          <p:cNvPr id="1258" name="Picture 105"/>
          <p:cNvPicPr/>
          <p:nvPr/>
        </p:nvPicPr>
        <p:blipFill>
          <a:blip r:embed="rId3"/>
          <a:stretch/>
        </p:blipFill>
        <p:spPr>
          <a:xfrm>
            <a:off x="2314080" y="4471200"/>
            <a:ext cx="545040" cy="492480"/>
          </a:xfrm>
          <a:prstGeom prst="rect">
            <a:avLst/>
          </a:prstGeom>
          <a:ln w="0">
            <a:noFill/>
          </a:ln>
        </p:spPr>
      </p:pic>
      <p:pic>
        <p:nvPicPr>
          <p:cNvPr id="1259" name="Picture 105"/>
          <p:cNvPicPr/>
          <p:nvPr/>
        </p:nvPicPr>
        <p:blipFill>
          <a:blip r:embed="rId3"/>
          <a:stretch/>
        </p:blipFill>
        <p:spPr>
          <a:xfrm>
            <a:off x="2016360" y="2575080"/>
            <a:ext cx="545040" cy="492480"/>
          </a:xfrm>
          <a:prstGeom prst="rect">
            <a:avLst/>
          </a:prstGeom>
          <a:ln w="0">
            <a:noFill/>
          </a:ln>
        </p:spPr>
      </p:pic>
      <p:sp>
        <p:nvSpPr>
          <p:cNvPr id="1260" name="TextBox 140"/>
          <p:cNvSpPr/>
          <p:nvPr/>
        </p:nvSpPr>
        <p:spPr>
          <a:xfrm>
            <a:off x="5943960" y="2498040"/>
            <a:ext cx="219276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SE" sz="2800" b="1" strike="noStrike" spc="-1">
                <a:solidFill>
                  <a:schemeClr val="dk1"/>
                </a:solidFill>
                <a:latin typeface="Calibri"/>
              </a:rPr>
              <a:t>Anti-Spoofing</a:t>
            </a: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1" name="TextBox 141"/>
          <p:cNvSpPr/>
          <p:nvPr/>
        </p:nvSpPr>
        <p:spPr>
          <a:xfrm>
            <a:off x="5924520" y="3033360"/>
            <a:ext cx="37648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SE" sz="1800" b="0" strike="noStrike" spc="-1">
                <a:solidFill>
                  <a:schemeClr val="dk1"/>
                </a:solidFill>
                <a:latin typeface="Calibri"/>
              </a:rPr>
              <a:t>For each Provider: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2" name="TextBox 138"/>
          <p:cNvSpPr/>
          <p:nvPr/>
        </p:nvSpPr>
        <p:spPr>
          <a:xfrm>
            <a:off x="5924520" y="3404160"/>
            <a:ext cx="22521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SE" sz="1800" b="0" strike="noStrike" spc="-1">
                <a:solidFill>
                  <a:schemeClr val="dk1"/>
                </a:solidFill>
                <a:latin typeface="Calibri"/>
              </a:rPr>
              <a:t>Insert a Client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63" name="Picture 105"/>
          <p:cNvPicPr/>
          <p:nvPr/>
        </p:nvPicPr>
        <p:blipFill>
          <a:blip r:embed="rId3"/>
          <a:stretch/>
        </p:blipFill>
        <p:spPr>
          <a:xfrm>
            <a:off x="920160" y="3448440"/>
            <a:ext cx="545040" cy="49248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0E01056-B50A-48CD-9C0E-30857AF990D8}" type="slidenum">
              <a:t>24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!!A-B"/>
          <p:cNvSpPr/>
          <p:nvPr/>
        </p:nvSpPr>
        <p:spPr>
          <a:xfrm flipH="1" flipV="1">
            <a:off x="1156680" y="3652560"/>
            <a:ext cx="1191600" cy="1656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8280" rIns="90000" bIns="828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65" name="!!A-B"/>
          <p:cNvSpPr/>
          <p:nvPr/>
        </p:nvSpPr>
        <p:spPr>
          <a:xfrm flipH="1">
            <a:off x="2542320" y="4542480"/>
            <a:ext cx="1027080" cy="13428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66" name="!!A-B"/>
          <p:cNvSpPr/>
          <p:nvPr/>
        </p:nvSpPr>
        <p:spPr>
          <a:xfrm flipH="1" flipV="1">
            <a:off x="2252520" y="2779560"/>
            <a:ext cx="1150200" cy="26244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67" name="PlaceHolder 1"/>
          <p:cNvSpPr>
            <a:spLocks noGrp="1"/>
          </p:cNvSpPr>
          <p:nvPr>
            <p:ph type="title"/>
          </p:nvPr>
        </p:nvSpPr>
        <p:spPr>
          <a:xfrm>
            <a:off x="600120" y="298440"/>
            <a:ext cx="10990080" cy="568080"/>
          </a:xfrm>
          <a:prstGeom prst="rect">
            <a:avLst/>
          </a:prstGeom>
          <a:noFill/>
          <a:ln w="0">
            <a:noFill/>
          </a:ln>
        </p:spPr>
        <p:txBody>
          <a:bodyPr lIns="91440" tIns="108000" rIns="91440" bIns="45720" anchor="t">
            <a:noAutofit/>
          </a:bodyPr>
          <a:lstStyle/>
          <a:p>
            <a:pPr indent="0" defTabSz="914400">
              <a:lnSpc>
                <a:spcPct val="80000"/>
              </a:lnSpc>
              <a:buNone/>
            </a:pPr>
            <a:r>
              <a:rPr lang="en-US" sz="3600" b="1" strike="noStrike" spc="-1">
                <a:solidFill>
                  <a:schemeClr val="dk2"/>
                </a:solidFill>
                <a:latin typeface="Calibri"/>
              </a:rPr>
              <a:t>ROSE-T – Step-by-Step</a:t>
            </a:r>
            <a:endParaRPr lang="en-SE" sz="36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68" name="!!Step4"/>
          <p:cNvSpPr/>
          <p:nvPr/>
        </p:nvSpPr>
        <p:spPr>
          <a:xfrm>
            <a:off x="3756600" y="1365120"/>
            <a:ext cx="4678200" cy="602280"/>
          </a:xfrm>
          <a:prstGeom prst="rect">
            <a:avLst/>
          </a:prstGeom>
          <a:solidFill>
            <a:srgbClr val="4DA060"/>
          </a:solidFill>
          <a:ln>
            <a:solidFill>
              <a:srgbClr val="0D4A2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Verify</a:t>
            </a:r>
            <a:r>
              <a:rPr lang="en-SE" sz="1800" b="0" strike="noStrike" spc="-1">
                <a:solidFill>
                  <a:schemeClr val="lt1"/>
                </a:solidFill>
                <a:latin typeface="Calibri"/>
                <a:ea typeface="Roboto"/>
              </a:rPr>
              <a:t> “Anti-Spoofing” and “Filtering”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GB" sz="1400" b="0" strike="noStrike" spc="-1">
                <a:solidFill>
                  <a:schemeClr val="lt1"/>
                </a:solidFill>
                <a:latin typeface="Calibri"/>
                <a:ea typeface="Roboto"/>
              </a:rPr>
              <a:t>On the Emulated Network</a:t>
            </a: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9" name="!!Step5"/>
          <p:cNvSpPr/>
          <p:nvPr/>
        </p:nvSpPr>
        <p:spPr>
          <a:xfrm>
            <a:off x="10048320" y="2124000"/>
            <a:ext cx="1541880" cy="407520"/>
          </a:xfrm>
          <a:prstGeom prst="rect">
            <a:avLst/>
          </a:prstGeom>
          <a:solidFill>
            <a:srgbClr val="953FDA">
              <a:alpha val="5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Gather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0" name="!!Step1"/>
          <p:cNvSpPr/>
          <p:nvPr/>
        </p:nvSpPr>
        <p:spPr>
          <a:xfrm>
            <a:off x="10060920" y="2676240"/>
            <a:ext cx="1541880" cy="40752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solidFill>
              <a:srgbClr val="0047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Parse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1" name="!!Step2"/>
          <p:cNvSpPr/>
          <p:nvPr/>
        </p:nvSpPr>
        <p:spPr>
          <a:xfrm>
            <a:off x="10048320" y="3227040"/>
            <a:ext cx="1541880" cy="407520"/>
          </a:xfrm>
          <a:prstGeom prst="rect">
            <a:avLst/>
          </a:prstGeom>
          <a:solidFill>
            <a:srgbClr val="E86A58">
              <a:alpha val="50000"/>
            </a:srgbClr>
          </a:solidFill>
          <a:ln>
            <a:solidFill>
              <a:srgbClr val="78001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Analyze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2" name="!!Step3"/>
          <p:cNvSpPr/>
          <p:nvPr/>
        </p:nvSpPr>
        <p:spPr>
          <a:xfrm>
            <a:off x="10048320" y="3777840"/>
            <a:ext cx="1541880" cy="397800"/>
          </a:xfrm>
          <a:prstGeom prst="rect">
            <a:avLst/>
          </a:prstGeom>
          <a:solidFill>
            <a:srgbClr val="FFBE00">
              <a:alpha val="50000"/>
            </a:srgbClr>
          </a:solidFill>
          <a:ln>
            <a:solidFill>
              <a:srgbClr val="A659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Emulate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3" name="!!A-D"/>
          <p:cNvSpPr/>
          <p:nvPr/>
        </p:nvSpPr>
        <p:spPr>
          <a:xfrm flipH="1">
            <a:off x="3278160" y="4528440"/>
            <a:ext cx="316440" cy="95400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74" name="!!A-B"/>
          <p:cNvSpPr/>
          <p:nvPr/>
        </p:nvSpPr>
        <p:spPr>
          <a:xfrm flipH="1" flipV="1">
            <a:off x="2351160" y="3614760"/>
            <a:ext cx="1057680" cy="72504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75" name="!!A-C"/>
          <p:cNvSpPr/>
          <p:nvPr/>
        </p:nvSpPr>
        <p:spPr>
          <a:xfrm flipH="1">
            <a:off x="3425760" y="3867840"/>
            <a:ext cx="1217520" cy="54036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76" name="!!B-Internet"/>
          <p:cNvSpPr/>
          <p:nvPr/>
        </p:nvSpPr>
        <p:spPr>
          <a:xfrm flipH="1">
            <a:off x="2364840" y="3188160"/>
            <a:ext cx="1046520" cy="41292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77" name="!!C-Internet"/>
          <p:cNvSpPr/>
          <p:nvPr/>
        </p:nvSpPr>
        <p:spPr>
          <a:xfrm>
            <a:off x="3418920" y="3159000"/>
            <a:ext cx="1204920" cy="61884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78" name="!!AS-B-Lab"/>
          <p:cNvSpPr/>
          <p:nvPr/>
        </p:nvSpPr>
        <p:spPr>
          <a:xfrm>
            <a:off x="1863360" y="3947400"/>
            <a:ext cx="99576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B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9" name="!!AS-C-Lab"/>
          <p:cNvSpPr/>
          <p:nvPr/>
        </p:nvSpPr>
        <p:spPr>
          <a:xfrm>
            <a:off x="4126680" y="4142160"/>
            <a:ext cx="104976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C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0" name="!!AS-D-Lab"/>
          <p:cNvSpPr/>
          <p:nvPr/>
        </p:nvSpPr>
        <p:spPr>
          <a:xfrm>
            <a:off x="2698200" y="5828040"/>
            <a:ext cx="11700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D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1" name="!!AS-A-Lab"/>
          <p:cNvSpPr/>
          <p:nvPr/>
        </p:nvSpPr>
        <p:spPr>
          <a:xfrm>
            <a:off x="3222720" y="4813920"/>
            <a:ext cx="116784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A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2" name="!!AS-Internet"/>
          <p:cNvSpPr/>
          <p:nvPr/>
        </p:nvSpPr>
        <p:spPr>
          <a:xfrm>
            <a:off x="2674080" y="2499120"/>
            <a:ext cx="152424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«Internet»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283" name="!!RouterD"/>
          <p:cNvGrpSpPr/>
          <p:nvPr/>
        </p:nvGrpSpPr>
        <p:grpSpPr>
          <a:xfrm>
            <a:off x="2890080" y="5290200"/>
            <a:ext cx="776160" cy="493560"/>
            <a:chOff x="2890080" y="5290200"/>
            <a:chExt cx="776160" cy="493560"/>
          </a:xfrm>
        </p:grpSpPr>
        <p:grpSp>
          <p:nvGrpSpPr>
            <p:cNvPr id="1284" name="Group 80"/>
            <p:cNvGrpSpPr/>
            <p:nvPr/>
          </p:nvGrpSpPr>
          <p:grpSpPr>
            <a:xfrm>
              <a:off x="2890080" y="5290200"/>
              <a:ext cx="776160" cy="493560"/>
              <a:chOff x="2890080" y="5290200"/>
              <a:chExt cx="776160" cy="493560"/>
            </a:xfrm>
          </p:grpSpPr>
          <p:sp>
            <p:nvSpPr>
              <p:cNvPr id="1285" name="AutoShape 81"/>
              <p:cNvSpPr/>
              <p:nvPr/>
            </p:nvSpPr>
            <p:spPr>
              <a:xfrm>
                <a:off x="2890080" y="5290200"/>
                <a:ext cx="776160" cy="493560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2F5E"/>
                  </a:gs>
                  <a:gs pos="50000">
                    <a:srgbClr val="0066CC"/>
                  </a:gs>
                  <a:gs pos="100000">
                    <a:srgbClr val="002F5E"/>
                  </a:gs>
                </a:gsLst>
                <a:lin ang="0"/>
              </a:gradFill>
              <a:ln w="9525">
                <a:solidFill>
                  <a:srgbClr val="819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73080" tIns="36360" rIns="73080" bIns="36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it-IT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grpSp>
            <p:nvGrpSpPr>
              <p:cNvPr id="1286" name="Group 82"/>
              <p:cNvGrpSpPr/>
              <p:nvPr/>
            </p:nvGrpSpPr>
            <p:grpSpPr>
              <a:xfrm>
                <a:off x="3032640" y="5321160"/>
                <a:ext cx="483840" cy="193320"/>
                <a:chOff x="3032640" y="5321160"/>
                <a:chExt cx="483840" cy="193320"/>
              </a:xfrm>
            </p:grpSpPr>
            <p:grpSp>
              <p:nvGrpSpPr>
                <p:cNvPr id="1287" name="Group 83"/>
                <p:cNvGrpSpPr/>
                <p:nvPr/>
              </p:nvGrpSpPr>
              <p:grpSpPr>
                <a:xfrm>
                  <a:off x="3032640" y="5321160"/>
                  <a:ext cx="479880" cy="188640"/>
                  <a:chOff x="3032640" y="5321160"/>
                  <a:chExt cx="479880" cy="188640"/>
                </a:xfrm>
              </p:grpSpPr>
              <p:sp>
                <p:nvSpPr>
                  <p:cNvPr id="1288" name="Freeform 84"/>
                  <p:cNvSpPr/>
                  <p:nvPr/>
                </p:nvSpPr>
                <p:spPr>
                  <a:xfrm>
                    <a:off x="3283200" y="53254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89" name="Freeform 85"/>
                  <p:cNvSpPr/>
                  <p:nvPr/>
                </p:nvSpPr>
                <p:spPr>
                  <a:xfrm>
                    <a:off x="3283200" y="53254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90" name="Freeform 86"/>
                  <p:cNvSpPr/>
                  <p:nvPr/>
                </p:nvSpPr>
                <p:spPr>
                  <a:xfrm>
                    <a:off x="3032640" y="542052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91" name="Freeform 87"/>
                  <p:cNvSpPr/>
                  <p:nvPr/>
                </p:nvSpPr>
                <p:spPr>
                  <a:xfrm>
                    <a:off x="3032640" y="542052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92" name="Freeform 88"/>
                  <p:cNvSpPr/>
                  <p:nvPr/>
                </p:nvSpPr>
                <p:spPr>
                  <a:xfrm>
                    <a:off x="3045240" y="532116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93" name="Freeform 89"/>
                  <p:cNvSpPr/>
                  <p:nvPr/>
                </p:nvSpPr>
                <p:spPr>
                  <a:xfrm>
                    <a:off x="3045240" y="532116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94" name="Freeform 90"/>
                  <p:cNvSpPr/>
                  <p:nvPr/>
                </p:nvSpPr>
                <p:spPr>
                  <a:xfrm>
                    <a:off x="3274560" y="542952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95" name="Freeform 91"/>
                  <p:cNvSpPr/>
                  <p:nvPr/>
                </p:nvSpPr>
                <p:spPr>
                  <a:xfrm>
                    <a:off x="3274560" y="542952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296" name="Group 92"/>
                <p:cNvGrpSpPr/>
                <p:nvPr/>
              </p:nvGrpSpPr>
              <p:grpSpPr>
                <a:xfrm>
                  <a:off x="3036600" y="5325480"/>
                  <a:ext cx="479880" cy="189000"/>
                  <a:chOff x="3036600" y="5325480"/>
                  <a:chExt cx="479880" cy="189000"/>
                </a:xfrm>
              </p:grpSpPr>
              <p:sp>
                <p:nvSpPr>
                  <p:cNvPr id="1297" name="Freeform 93"/>
                  <p:cNvSpPr/>
                  <p:nvPr/>
                </p:nvSpPr>
                <p:spPr>
                  <a:xfrm>
                    <a:off x="3287160" y="53301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98" name="Freeform 94"/>
                  <p:cNvSpPr/>
                  <p:nvPr/>
                </p:nvSpPr>
                <p:spPr>
                  <a:xfrm>
                    <a:off x="3287160" y="53301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99" name="Freeform 95"/>
                  <p:cNvSpPr/>
                  <p:nvPr/>
                </p:nvSpPr>
                <p:spPr>
                  <a:xfrm>
                    <a:off x="3036600" y="542484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00" name="Freeform 96"/>
                  <p:cNvSpPr/>
                  <p:nvPr/>
                </p:nvSpPr>
                <p:spPr>
                  <a:xfrm>
                    <a:off x="3036600" y="542484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01" name="Freeform 97"/>
                  <p:cNvSpPr/>
                  <p:nvPr/>
                </p:nvSpPr>
                <p:spPr>
                  <a:xfrm>
                    <a:off x="3049560" y="53254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02" name="Freeform 98"/>
                  <p:cNvSpPr/>
                  <p:nvPr/>
                </p:nvSpPr>
                <p:spPr>
                  <a:xfrm>
                    <a:off x="3049560" y="53254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03" name="Freeform 99"/>
                  <p:cNvSpPr/>
                  <p:nvPr/>
                </p:nvSpPr>
                <p:spPr>
                  <a:xfrm>
                    <a:off x="3279240" y="543420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04" name="Freeform 100"/>
                  <p:cNvSpPr/>
                  <p:nvPr/>
                </p:nvSpPr>
                <p:spPr>
                  <a:xfrm>
                    <a:off x="3279240" y="543420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1305" name="WordArt 101"/>
            <p:cNvSpPr txBox="1"/>
            <p:nvPr/>
          </p:nvSpPr>
          <p:spPr>
            <a:xfrm>
              <a:off x="2928960" y="5492160"/>
              <a:ext cx="698400" cy="241920"/>
            </a:xfrm>
            <a:prstGeom prst="rect">
              <a:avLst/>
            </a:prstGeom>
          </p:spPr>
          <p:txBody>
            <a:bodyPr wrap="none" lIns="94680" tIns="49680" rIns="94680" bIns="49680" anchor="ctr" anchorCtr="1">
              <a:prstTxWarp prst="textCanDown">
                <a:avLst>
                  <a:gd name="adj" fmla="val 33333"/>
                </a:avLst>
              </a:prstTxWarp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GB" sz="1400" b="0" strike="noStrike" spc="-1">
                  <a:ln w="9360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latin typeface="Tahoma"/>
                  <a:ea typeface="Tahoma"/>
                </a:rPr>
                <a:t>    </a:t>
              </a:r>
              <a:endParaRPr lang="it-IT" sz="1400" b="0" strike="noStrike" spc="-1">
                <a:ln w="9360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306" name="!!RouterB"/>
          <p:cNvGrpSpPr/>
          <p:nvPr/>
        </p:nvGrpSpPr>
        <p:grpSpPr>
          <a:xfrm>
            <a:off x="1976760" y="3417480"/>
            <a:ext cx="776160" cy="493560"/>
            <a:chOff x="1976760" y="3417480"/>
            <a:chExt cx="776160" cy="493560"/>
          </a:xfrm>
        </p:grpSpPr>
        <p:grpSp>
          <p:nvGrpSpPr>
            <p:cNvPr id="1307" name="Group 80"/>
            <p:cNvGrpSpPr/>
            <p:nvPr/>
          </p:nvGrpSpPr>
          <p:grpSpPr>
            <a:xfrm>
              <a:off x="1976760" y="3417480"/>
              <a:ext cx="776160" cy="493560"/>
              <a:chOff x="1976760" y="3417480"/>
              <a:chExt cx="776160" cy="493560"/>
            </a:xfrm>
          </p:grpSpPr>
          <p:sp>
            <p:nvSpPr>
              <p:cNvPr id="1308" name="AutoShape 81"/>
              <p:cNvSpPr/>
              <p:nvPr/>
            </p:nvSpPr>
            <p:spPr>
              <a:xfrm>
                <a:off x="1976760" y="3417480"/>
                <a:ext cx="776160" cy="493560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D4A21"/>
                  </a:gs>
                  <a:gs pos="50000">
                    <a:srgbClr val="4DA060"/>
                  </a:gs>
                  <a:gs pos="100000">
                    <a:srgbClr val="0D4A21"/>
                  </a:gs>
                </a:gsLst>
                <a:lin ang="0"/>
              </a:gradFill>
              <a:ln w="9525">
                <a:solidFill>
                  <a:srgbClr val="4DA06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73080" tIns="36360" rIns="73080" bIns="36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it-IT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grpSp>
            <p:nvGrpSpPr>
              <p:cNvPr id="1309" name="Group 82"/>
              <p:cNvGrpSpPr/>
              <p:nvPr/>
            </p:nvGrpSpPr>
            <p:grpSpPr>
              <a:xfrm>
                <a:off x="2118960" y="3448440"/>
                <a:ext cx="484200" cy="193320"/>
                <a:chOff x="2118960" y="3448440"/>
                <a:chExt cx="484200" cy="193320"/>
              </a:xfrm>
            </p:grpSpPr>
            <p:grpSp>
              <p:nvGrpSpPr>
                <p:cNvPr id="1310" name="Group 83"/>
                <p:cNvGrpSpPr/>
                <p:nvPr/>
              </p:nvGrpSpPr>
              <p:grpSpPr>
                <a:xfrm>
                  <a:off x="2118960" y="3448440"/>
                  <a:ext cx="479880" cy="188640"/>
                  <a:chOff x="2118960" y="3448440"/>
                  <a:chExt cx="479880" cy="188640"/>
                </a:xfrm>
              </p:grpSpPr>
              <p:sp>
                <p:nvSpPr>
                  <p:cNvPr id="1311" name="Freeform 84"/>
                  <p:cNvSpPr/>
                  <p:nvPr/>
                </p:nvSpPr>
                <p:spPr>
                  <a:xfrm>
                    <a:off x="2369520" y="34527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12" name="Freeform 85"/>
                  <p:cNvSpPr/>
                  <p:nvPr/>
                </p:nvSpPr>
                <p:spPr>
                  <a:xfrm>
                    <a:off x="2369520" y="34527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13" name="Freeform 86"/>
                  <p:cNvSpPr/>
                  <p:nvPr/>
                </p:nvSpPr>
                <p:spPr>
                  <a:xfrm>
                    <a:off x="2118960" y="354780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14" name="Freeform 87"/>
                  <p:cNvSpPr/>
                  <p:nvPr/>
                </p:nvSpPr>
                <p:spPr>
                  <a:xfrm>
                    <a:off x="2118960" y="354780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15" name="Freeform 88"/>
                  <p:cNvSpPr/>
                  <p:nvPr/>
                </p:nvSpPr>
                <p:spPr>
                  <a:xfrm>
                    <a:off x="2131920" y="344844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16" name="Freeform 89"/>
                  <p:cNvSpPr/>
                  <p:nvPr/>
                </p:nvSpPr>
                <p:spPr>
                  <a:xfrm>
                    <a:off x="2131920" y="344844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17" name="Freeform 90"/>
                  <p:cNvSpPr/>
                  <p:nvPr/>
                </p:nvSpPr>
                <p:spPr>
                  <a:xfrm>
                    <a:off x="2360880" y="355680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18" name="Freeform 91"/>
                  <p:cNvSpPr/>
                  <p:nvPr/>
                </p:nvSpPr>
                <p:spPr>
                  <a:xfrm>
                    <a:off x="2360880" y="355680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319" name="Group 92"/>
                <p:cNvGrpSpPr/>
                <p:nvPr/>
              </p:nvGrpSpPr>
              <p:grpSpPr>
                <a:xfrm>
                  <a:off x="2122920" y="3452760"/>
                  <a:ext cx="480240" cy="189000"/>
                  <a:chOff x="2122920" y="3452760"/>
                  <a:chExt cx="480240" cy="189000"/>
                </a:xfrm>
              </p:grpSpPr>
              <p:sp>
                <p:nvSpPr>
                  <p:cNvPr id="1320" name="Freeform 93"/>
                  <p:cNvSpPr/>
                  <p:nvPr/>
                </p:nvSpPr>
                <p:spPr>
                  <a:xfrm>
                    <a:off x="2373840" y="345744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21" name="Freeform 94"/>
                  <p:cNvSpPr/>
                  <p:nvPr/>
                </p:nvSpPr>
                <p:spPr>
                  <a:xfrm>
                    <a:off x="2373840" y="345744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22" name="Freeform 95"/>
                  <p:cNvSpPr/>
                  <p:nvPr/>
                </p:nvSpPr>
                <p:spPr>
                  <a:xfrm>
                    <a:off x="2122920" y="355248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23" name="Freeform 96"/>
                  <p:cNvSpPr/>
                  <p:nvPr/>
                </p:nvSpPr>
                <p:spPr>
                  <a:xfrm>
                    <a:off x="2122920" y="355248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24" name="Freeform 97"/>
                  <p:cNvSpPr/>
                  <p:nvPr/>
                </p:nvSpPr>
                <p:spPr>
                  <a:xfrm>
                    <a:off x="2135880" y="34527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25" name="Freeform 98"/>
                  <p:cNvSpPr/>
                  <p:nvPr/>
                </p:nvSpPr>
                <p:spPr>
                  <a:xfrm>
                    <a:off x="2135880" y="34527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26" name="Freeform 99"/>
                  <p:cNvSpPr/>
                  <p:nvPr/>
                </p:nvSpPr>
                <p:spPr>
                  <a:xfrm>
                    <a:off x="2365560" y="356148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27" name="Freeform 100"/>
                  <p:cNvSpPr/>
                  <p:nvPr/>
                </p:nvSpPr>
                <p:spPr>
                  <a:xfrm>
                    <a:off x="2365560" y="356148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1328" name="WordArt 101"/>
            <p:cNvSpPr txBox="1"/>
            <p:nvPr/>
          </p:nvSpPr>
          <p:spPr>
            <a:xfrm>
              <a:off x="2015280" y="3619440"/>
              <a:ext cx="698400" cy="241920"/>
            </a:xfrm>
            <a:prstGeom prst="rect">
              <a:avLst/>
            </a:prstGeom>
          </p:spPr>
          <p:txBody>
            <a:bodyPr wrap="none" lIns="94680" tIns="49680" rIns="94680" bIns="49680" anchor="ctr" anchorCtr="1">
              <a:prstTxWarp prst="textCanDown">
                <a:avLst>
                  <a:gd name="adj" fmla="val 33333"/>
                </a:avLst>
              </a:prstTxWarp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GB" sz="1400" b="0" strike="noStrike" spc="-1">
                  <a:ln w="9360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latin typeface="Tahoma"/>
                  <a:ea typeface="Tahoma"/>
                </a:rPr>
                <a:t>    </a:t>
              </a:r>
              <a:endParaRPr lang="it-IT" sz="1400" b="0" strike="noStrike" spc="-1">
                <a:ln w="9360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329" name="!!RouterC"/>
          <p:cNvGrpSpPr/>
          <p:nvPr/>
        </p:nvGrpSpPr>
        <p:grpSpPr>
          <a:xfrm>
            <a:off x="4264560" y="3638520"/>
            <a:ext cx="776160" cy="493560"/>
            <a:chOff x="4264560" y="3638520"/>
            <a:chExt cx="776160" cy="493560"/>
          </a:xfrm>
        </p:grpSpPr>
        <p:grpSp>
          <p:nvGrpSpPr>
            <p:cNvPr id="1330" name="Group 80"/>
            <p:cNvGrpSpPr/>
            <p:nvPr/>
          </p:nvGrpSpPr>
          <p:grpSpPr>
            <a:xfrm>
              <a:off x="4264560" y="3638520"/>
              <a:ext cx="776160" cy="493560"/>
              <a:chOff x="4264560" y="3638520"/>
              <a:chExt cx="776160" cy="493560"/>
            </a:xfrm>
          </p:grpSpPr>
          <p:sp>
            <p:nvSpPr>
              <p:cNvPr id="1331" name="AutoShape 81"/>
              <p:cNvSpPr/>
              <p:nvPr/>
            </p:nvSpPr>
            <p:spPr>
              <a:xfrm>
                <a:off x="4264560" y="3638520"/>
                <a:ext cx="776160" cy="493560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2F5E"/>
                  </a:gs>
                  <a:gs pos="50000">
                    <a:srgbClr val="0066CC"/>
                  </a:gs>
                  <a:gs pos="100000">
                    <a:srgbClr val="002F5E"/>
                  </a:gs>
                </a:gsLst>
                <a:lin ang="0"/>
              </a:gradFill>
              <a:ln w="9525">
                <a:solidFill>
                  <a:srgbClr val="819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73080" tIns="36360" rIns="73080" bIns="36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it-IT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grpSp>
            <p:nvGrpSpPr>
              <p:cNvPr id="1332" name="Group 82"/>
              <p:cNvGrpSpPr/>
              <p:nvPr/>
            </p:nvGrpSpPr>
            <p:grpSpPr>
              <a:xfrm>
                <a:off x="4406760" y="3669480"/>
                <a:ext cx="484200" cy="193320"/>
                <a:chOff x="4406760" y="3669480"/>
                <a:chExt cx="484200" cy="193320"/>
              </a:xfrm>
            </p:grpSpPr>
            <p:grpSp>
              <p:nvGrpSpPr>
                <p:cNvPr id="1333" name="Group 83"/>
                <p:cNvGrpSpPr/>
                <p:nvPr/>
              </p:nvGrpSpPr>
              <p:grpSpPr>
                <a:xfrm>
                  <a:off x="4406760" y="3669480"/>
                  <a:ext cx="480240" cy="188640"/>
                  <a:chOff x="4406760" y="3669480"/>
                  <a:chExt cx="480240" cy="188640"/>
                </a:xfrm>
              </p:grpSpPr>
              <p:sp>
                <p:nvSpPr>
                  <p:cNvPr id="1334" name="Freeform 84"/>
                  <p:cNvSpPr/>
                  <p:nvPr/>
                </p:nvSpPr>
                <p:spPr>
                  <a:xfrm>
                    <a:off x="4657680" y="367380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35" name="Freeform 85"/>
                  <p:cNvSpPr/>
                  <p:nvPr/>
                </p:nvSpPr>
                <p:spPr>
                  <a:xfrm>
                    <a:off x="4657680" y="367380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36" name="Freeform 86"/>
                  <p:cNvSpPr/>
                  <p:nvPr/>
                </p:nvSpPr>
                <p:spPr>
                  <a:xfrm>
                    <a:off x="4406760" y="376884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37" name="Freeform 87"/>
                  <p:cNvSpPr/>
                  <p:nvPr/>
                </p:nvSpPr>
                <p:spPr>
                  <a:xfrm>
                    <a:off x="4406760" y="376884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38" name="Freeform 88"/>
                  <p:cNvSpPr/>
                  <p:nvPr/>
                </p:nvSpPr>
                <p:spPr>
                  <a:xfrm>
                    <a:off x="4419720" y="366948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39" name="Freeform 89"/>
                  <p:cNvSpPr/>
                  <p:nvPr/>
                </p:nvSpPr>
                <p:spPr>
                  <a:xfrm>
                    <a:off x="4419720" y="366948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40" name="Freeform 90"/>
                  <p:cNvSpPr/>
                  <p:nvPr/>
                </p:nvSpPr>
                <p:spPr>
                  <a:xfrm>
                    <a:off x="4648680" y="377784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41" name="Freeform 91"/>
                  <p:cNvSpPr/>
                  <p:nvPr/>
                </p:nvSpPr>
                <p:spPr>
                  <a:xfrm>
                    <a:off x="4648680" y="377784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342" name="Group 92"/>
                <p:cNvGrpSpPr/>
                <p:nvPr/>
              </p:nvGrpSpPr>
              <p:grpSpPr>
                <a:xfrm>
                  <a:off x="4410720" y="3673800"/>
                  <a:ext cx="480240" cy="189000"/>
                  <a:chOff x="4410720" y="3673800"/>
                  <a:chExt cx="480240" cy="189000"/>
                </a:xfrm>
              </p:grpSpPr>
              <p:sp>
                <p:nvSpPr>
                  <p:cNvPr id="1343" name="Freeform 93"/>
                  <p:cNvSpPr/>
                  <p:nvPr/>
                </p:nvSpPr>
                <p:spPr>
                  <a:xfrm>
                    <a:off x="4661640" y="36784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44" name="Freeform 94"/>
                  <p:cNvSpPr/>
                  <p:nvPr/>
                </p:nvSpPr>
                <p:spPr>
                  <a:xfrm>
                    <a:off x="4661640" y="36784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45" name="Freeform 95"/>
                  <p:cNvSpPr/>
                  <p:nvPr/>
                </p:nvSpPr>
                <p:spPr>
                  <a:xfrm>
                    <a:off x="4410720" y="377316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46" name="Freeform 96"/>
                  <p:cNvSpPr/>
                  <p:nvPr/>
                </p:nvSpPr>
                <p:spPr>
                  <a:xfrm>
                    <a:off x="4410720" y="377316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47" name="Freeform 97"/>
                  <p:cNvSpPr/>
                  <p:nvPr/>
                </p:nvSpPr>
                <p:spPr>
                  <a:xfrm>
                    <a:off x="4423680" y="367380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48" name="Freeform 98"/>
                  <p:cNvSpPr/>
                  <p:nvPr/>
                </p:nvSpPr>
                <p:spPr>
                  <a:xfrm>
                    <a:off x="4423680" y="367380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49" name="Freeform 99"/>
                  <p:cNvSpPr/>
                  <p:nvPr/>
                </p:nvSpPr>
                <p:spPr>
                  <a:xfrm>
                    <a:off x="4653360" y="378252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50" name="Freeform 100"/>
                  <p:cNvSpPr/>
                  <p:nvPr/>
                </p:nvSpPr>
                <p:spPr>
                  <a:xfrm>
                    <a:off x="4653360" y="378252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1351" name="WordArt 101"/>
            <p:cNvSpPr txBox="1"/>
            <p:nvPr/>
          </p:nvSpPr>
          <p:spPr>
            <a:xfrm>
              <a:off x="4303440" y="3840480"/>
              <a:ext cx="698400" cy="241920"/>
            </a:xfrm>
            <a:prstGeom prst="rect">
              <a:avLst/>
            </a:prstGeom>
          </p:spPr>
          <p:txBody>
            <a:bodyPr wrap="none" lIns="94680" tIns="49680" rIns="94680" bIns="49680" anchor="ctr" anchorCtr="1">
              <a:prstTxWarp prst="textCanDown">
                <a:avLst>
                  <a:gd name="adj" fmla="val 33333"/>
                </a:avLst>
              </a:prstTxWarp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GB" sz="1400" b="0" strike="noStrike" spc="-1">
                  <a:ln w="9360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latin typeface="Tahoma"/>
                  <a:ea typeface="Tahoma"/>
                </a:rPr>
                <a:t>    </a:t>
              </a:r>
              <a:endParaRPr lang="it-IT" sz="1400" b="0" strike="noStrike" spc="-1">
                <a:ln w="9360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352" name="!!RouterInternet"/>
          <p:cNvGrpSpPr/>
          <p:nvPr/>
        </p:nvGrpSpPr>
        <p:grpSpPr>
          <a:xfrm>
            <a:off x="3030840" y="2804400"/>
            <a:ext cx="776160" cy="493560"/>
            <a:chOff x="3030840" y="2804400"/>
            <a:chExt cx="776160" cy="493560"/>
          </a:xfrm>
        </p:grpSpPr>
        <p:grpSp>
          <p:nvGrpSpPr>
            <p:cNvPr id="1353" name="Group 80"/>
            <p:cNvGrpSpPr/>
            <p:nvPr/>
          </p:nvGrpSpPr>
          <p:grpSpPr>
            <a:xfrm>
              <a:off x="3030840" y="2804400"/>
              <a:ext cx="776160" cy="493560"/>
              <a:chOff x="3030840" y="2804400"/>
              <a:chExt cx="776160" cy="493560"/>
            </a:xfrm>
          </p:grpSpPr>
          <p:sp>
            <p:nvSpPr>
              <p:cNvPr id="1354" name="AutoShape 81"/>
              <p:cNvSpPr/>
              <p:nvPr/>
            </p:nvSpPr>
            <p:spPr>
              <a:xfrm>
                <a:off x="3030840" y="2804400"/>
                <a:ext cx="776160" cy="493560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2F5E"/>
                  </a:gs>
                  <a:gs pos="50000">
                    <a:srgbClr val="0066CC"/>
                  </a:gs>
                  <a:gs pos="100000">
                    <a:srgbClr val="002F5E"/>
                  </a:gs>
                </a:gsLst>
                <a:lin ang="0"/>
              </a:gradFill>
              <a:ln w="9525">
                <a:solidFill>
                  <a:srgbClr val="819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73080" tIns="36360" rIns="73080" bIns="36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it-IT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grpSp>
            <p:nvGrpSpPr>
              <p:cNvPr id="1355" name="Group 82"/>
              <p:cNvGrpSpPr/>
              <p:nvPr/>
            </p:nvGrpSpPr>
            <p:grpSpPr>
              <a:xfrm>
                <a:off x="3173040" y="2835360"/>
                <a:ext cx="484200" cy="193320"/>
                <a:chOff x="3173040" y="2835360"/>
                <a:chExt cx="484200" cy="193320"/>
              </a:xfrm>
            </p:grpSpPr>
            <p:grpSp>
              <p:nvGrpSpPr>
                <p:cNvPr id="1356" name="Group 83"/>
                <p:cNvGrpSpPr/>
                <p:nvPr/>
              </p:nvGrpSpPr>
              <p:grpSpPr>
                <a:xfrm>
                  <a:off x="3173040" y="2835360"/>
                  <a:ext cx="480240" cy="188640"/>
                  <a:chOff x="3173040" y="2835360"/>
                  <a:chExt cx="480240" cy="188640"/>
                </a:xfrm>
              </p:grpSpPr>
              <p:sp>
                <p:nvSpPr>
                  <p:cNvPr id="1357" name="Freeform 84"/>
                  <p:cNvSpPr/>
                  <p:nvPr/>
                </p:nvSpPr>
                <p:spPr>
                  <a:xfrm>
                    <a:off x="3423960" y="28396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58" name="Freeform 85"/>
                  <p:cNvSpPr/>
                  <p:nvPr/>
                </p:nvSpPr>
                <p:spPr>
                  <a:xfrm>
                    <a:off x="3423960" y="28396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59" name="Freeform 86"/>
                  <p:cNvSpPr/>
                  <p:nvPr/>
                </p:nvSpPr>
                <p:spPr>
                  <a:xfrm>
                    <a:off x="3173040" y="293472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60" name="Freeform 87"/>
                  <p:cNvSpPr/>
                  <p:nvPr/>
                </p:nvSpPr>
                <p:spPr>
                  <a:xfrm>
                    <a:off x="3173040" y="293472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61" name="Freeform 88"/>
                  <p:cNvSpPr/>
                  <p:nvPr/>
                </p:nvSpPr>
                <p:spPr>
                  <a:xfrm>
                    <a:off x="3186000" y="283536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62" name="Freeform 89"/>
                  <p:cNvSpPr/>
                  <p:nvPr/>
                </p:nvSpPr>
                <p:spPr>
                  <a:xfrm>
                    <a:off x="3186000" y="283536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63" name="Freeform 90"/>
                  <p:cNvSpPr/>
                  <p:nvPr/>
                </p:nvSpPr>
                <p:spPr>
                  <a:xfrm>
                    <a:off x="3414960" y="294372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64" name="Freeform 91"/>
                  <p:cNvSpPr/>
                  <p:nvPr/>
                </p:nvSpPr>
                <p:spPr>
                  <a:xfrm>
                    <a:off x="3414960" y="294372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365" name="Group 92"/>
                <p:cNvGrpSpPr/>
                <p:nvPr/>
              </p:nvGrpSpPr>
              <p:grpSpPr>
                <a:xfrm>
                  <a:off x="3177000" y="2839680"/>
                  <a:ext cx="480240" cy="189000"/>
                  <a:chOff x="3177000" y="2839680"/>
                  <a:chExt cx="480240" cy="189000"/>
                </a:xfrm>
              </p:grpSpPr>
              <p:sp>
                <p:nvSpPr>
                  <p:cNvPr id="1366" name="Freeform 93"/>
                  <p:cNvSpPr/>
                  <p:nvPr/>
                </p:nvSpPr>
                <p:spPr>
                  <a:xfrm>
                    <a:off x="3427920" y="28443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67" name="Freeform 94"/>
                  <p:cNvSpPr/>
                  <p:nvPr/>
                </p:nvSpPr>
                <p:spPr>
                  <a:xfrm>
                    <a:off x="3427920" y="28443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68" name="Freeform 95"/>
                  <p:cNvSpPr/>
                  <p:nvPr/>
                </p:nvSpPr>
                <p:spPr>
                  <a:xfrm>
                    <a:off x="3177000" y="293904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69" name="Freeform 96"/>
                  <p:cNvSpPr/>
                  <p:nvPr/>
                </p:nvSpPr>
                <p:spPr>
                  <a:xfrm>
                    <a:off x="3177000" y="293904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70" name="Freeform 97"/>
                  <p:cNvSpPr/>
                  <p:nvPr/>
                </p:nvSpPr>
                <p:spPr>
                  <a:xfrm>
                    <a:off x="3189960" y="28396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71" name="Freeform 98"/>
                  <p:cNvSpPr/>
                  <p:nvPr/>
                </p:nvSpPr>
                <p:spPr>
                  <a:xfrm>
                    <a:off x="3189960" y="28396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72" name="Freeform 99"/>
                  <p:cNvSpPr/>
                  <p:nvPr/>
                </p:nvSpPr>
                <p:spPr>
                  <a:xfrm>
                    <a:off x="3419640" y="294840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73" name="Freeform 100"/>
                  <p:cNvSpPr/>
                  <p:nvPr/>
                </p:nvSpPr>
                <p:spPr>
                  <a:xfrm>
                    <a:off x="3419640" y="294840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1374" name="WordArt 101"/>
            <p:cNvSpPr txBox="1"/>
            <p:nvPr/>
          </p:nvSpPr>
          <p:spPr>
            <a:xfrm>
              <a:off x="3069360" y="3006360"/>
              <a:ext cx="698400" cy="241920"/>
            </a:xfrm>
            <a:prstGeom prst="rect">
              <a:avLst/>
            </a:prstGeom>
          </p:spPr>
          <p:txBody>
            <a:bodyPr wrap="none" lIns="94680" tIns="49680" rIns="94680" bIns="49680" anchor="ctr" anchorCtr="1">
              <a:prstTxWarp prst="textCanDown">
                <a:avLst>
                  <a:gd name="adj" fmla="val 33333"/>
                </a:avLst>
              </a:prstTxWarp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GB" sz="1400" b="0" strike="noStrike" spc="-1">
                  <a:ln w="9360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latin typeface="Tahoma"/>
                  <a:ea typeface="Tahoma"/>
                </a:rPr>
                <a:t>    </a:t>
              </a:r>
              <a:endParaRPr lang="it-IT" sz="1400" b="0" strike="noStrike" spc="-1">
                <a:ln w="9360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375" name="!!RouterA"/>
          <p:cNvGrpSpPr/>
          <p:nvPr/>
        </p:nvGrpSpPr>
        <p:grpSpPr>
          <a:xfrm>
            <a:off x="3197520" y="4313160"/>
            <a:ext cx="776160" cy="493560"/>
            <a:chOff x="3197520" y="4313160"/>
            <a:chExt cx="776160" cy="493560"/>
          </a:xfrm>
        </p:grpSpPr>
        <p:grpSp>
          <p:nvGrpSpPr>
            <p:cNvPr id="1376" name="Group 80"/>
            <p:cNvGrpSpPr/>
            <p:nvPr/>
          </p:nvGrpSpPr>
          <p:grpSpPr>
            <a:xfrm>
              <a:off x="3197520" y="4313160"/>
              <a:ext cx="776160" cy="493560"/>
              <a:chOff x="3197520" y="4313160"/>
              <a:chExt cx="776160" cy="493560"/>
            </a:xfrm>
          </p:grpSpPr>
          <p:sp>
            <p:nvSpPr>
              <p:cNvPr id="1377" name="AutoShape 81"/>
              <p:cNvSpPr/>
              <p:nvPr/>
            </p:nvSpPr>
            <p:spPr>
              <a:xfrm>
                <a:off x="3197520" y="4313160"/>
                <a:ext cx="776160" cy="493560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C00000"/>
                  </a:gs>
                  <a:gs pos="50000">
                    <a:srgbClr val="FF0000"/>
                  </a:gs>
                  <a:gs pos="99000">
                    <a:srgbClr val="C00000"/>
                  </a:gs>
                </a:gsLst>
                <a:lin ang="0"/>
              </a:gradFill>
              <a:ln w="9525">
                <a:solidFill>
                  <a:srgbClr val="FF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73080" tIns="36360" rIns="73080" bIns="36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it-IT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grpSp>
            <p:nvGrpSpPr>
              <p:cNvPr id="1378" name="Group 82"/>
              <p:cNvGrpSpPr/>
              <p:nvPr/>
            </p:nvGrpSpPr>
            <p:grpSpPr>
              <a:xfrm>
                <a:off x="3339720" y="4344120"/>
                <a:ext cx="484200" cy="193320"/>
                <a:chOff x="3339720" y="4344120"/>
                <a:chExt cx="484200" cy="193320"/>
              </a:xfrm>
            </p:grpSpPr>
            <p:grpSp>
              <p:nvGrpSpPr>
                <p:cNvPr id="1379" name="Group 83"/>
                <p:cNvGrpSpPr/>
                <p:nvPr/>
              </p:nvGrpSpPr>
              <p:grpSpPr>
                <a:xfrm>
                  <a:off x="3339720" y="4344120"/>
                  <a:ext cx="480240" cy="188640"/>
                  <a:chOff x="3339720" y="4344120"/>
                  <a:chExt cx="480240" cy="188640"/>
                </a:xfrm>
              </p:grpSpPr>
              <p:sp>
                <p:nvSpPr>
                  <p:cNvPr id="1380" name="Freeform 84"/>
                  <p:cNvSpPr/>
                  <p:nvPr/>
                </p:nvSpPr>
                <p:spPr>
                  <a:xfrm>
                    <a:off x="3590640" y="434844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81" name="Freeform 85"/>
                  <p:cNvSpPr/>
                  <p:nvPr/>
                </p:nvSpPr>
                <p:spPr>
                  <a:xfrm>
                    <a:off x="3590640" y="434844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82" name="Freeform 86"/>
                  <p:cNvSpPr/>
                  <p:nvPr/>
                </p:nvSpPr>
                <p:spPr>
                  <a:xfrm>
                    <a:off x="3339720" y="444348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83" name="Freeform 87"/>
                  <p:cNvSpPr/>
                  <p:nvPr/>
                </p:nvSpPr>
                <p:spPr>
                  <a:xfrm>
                    <a:off x="3339720" y="444348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84" name="Freeform 88"/>
                  <p:cNvSpPr/>
                  <p:nvPr/>
                </p:nvSpPr>
                <p:spPr>
                  <a:xfrm>
                    <a:off x="3352680" y="434412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85" name="Freeform 89"/>
                  <p:cNvSpPr/>
                  <p:nvPr/>
                </p:nvSpPr>
                <p:spPr>
                  <a:xfrm>
                    <a:off x="3352680" y="434412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86" name="Freeform 90"/>
                  <p:cNvSpPr/>
                  <p:nvPr/>
                </p:nvSpPr>
                <p:spPr>
                  <a:xfrm>
                    <a:off x="3581640" y="445248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87" name="Freeform 91"/>
                  <p:cNvSpPr/>
                  <p:nvPr/>
                </p:nvSpPr>
                <p:spPr>
                  <a:xfrm>
                    <a:off x="3581640" y="445248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388" name="Group 92"/>
                <p:cNvGrpSpPr/>
                <p:nvPr/>
              </p:nvGrpSpPr>
              <p:grpSpPr>
                <a:xfrm>
                  <a:off x="3344040" y="4348440"/>
                  <a:ext cx="479880" cy="189000"/>
                  <a:chOff x="3344040" y="4348440"/>
                  <a:chExt cx="479880" cy="189000"/>
                </a:xfrm>
              </p:grpSpPr>
              <p:sp>
                <p:nvSpPr>
                  <p:cNvPr id="1389" name="Freeform 93"/>
                  <p:cNvSpPr/>
                  <p:nvPr/>
                </p:nvSpPr>
                <p:spPr>
                  <a:xfrm>
                    <a:off x="3594600" y="435312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90" name="Freeform 94"/>
                  <p:cNvSpPr/>
                  <p:nvPr/>
                </p:nvSpPr>
                <p:spPr>
                  <a:xfrm>
                    <a:off x="3594600" y="435312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91" name="Freeform 95"/>
                  <p:cNvSpPr/>
                  <p:nvPr/>
                </p:nvSpPr>
                <p:spPr>
                  <a:xfrm>
                    <a:off x="3344040" y="444780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92" name="Freeform 96"/>
                  <p:cNvSpPr/>
                  <p:nvPr/>
                </p:nvSpPr>
                <p:spPr>
                  <a:xfrm>
                    <a:off x="3344040" y="444780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93" name="Freeform 97"/>
                  <p:cNvSpPr/>
                  <p:nvPr/>
                </p:nvSpPr>
                <p:spPr>
                  <a:xfrm>
                    <a:off x="3356640" y="434844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94" name="Freeform 98"/>
                  <p:cNvSpPr/>
                  <p:nvPr/>
                </p:nvSpPr>
                <p:spPr>
                  <a:xfrm>
                    <a:off x="3356640" y="434844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95" name="Freeform 99"/>
                  <p:cNvSpPr/>
                  <p:nvPr/>
                </p:nvSpPr>
                <p:spPr>
                  <a:xfrm>
                    <a:off x="3586320" y="445716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96" name="Freeform 100"/>
                  <p:cNvSpPr/>
                  <p:nvPr/>
                </p:nvSpPr>
                <p:spPr>
                  <a:xfrm>
                    <a:off x="3586320" y="445716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1397" name="WordArt 101"/>
            <p:cNvSpPr txBox="1"/>
            <p:nvPr/>
          </p:nvSpPr>
          <p:spPr>
            <a:xfrm>
              <a:off x="3236400" y="4515120"/>
              <a:ext cx="698400" cy="241920"/>
            </a:xfrm>
            <a:prstGeom prst="rect">
              <a:avLst/>
            </a:prstGeom>
          </p:spPr>
          <p:txBody>
            <a:bodyPr wrap="none" lIns="94680" tIns="49680" rIns="94680" bIns="49680" anchor="ctr" anchorCtr="1">
              <a:prstTxWarp prst="textCanDown">
                <a:avLst>
                  <a:gd name="adj" fmla="val 33333"/>
                </a:avLst>
              </a:prstTxWarp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GB" sz="1400" b="0" strike="noStrike" spc="-1">
                  <a:ln w="9360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latin typeface="Tahoma"/>
                  <a:ea typeface="Tahoma"/>
                </a:rPr>
                <a:t>    </a:t>
              </a:r>
              <a:endParaRPr lang="it-IT" sz="1400" b="0" strike="noStrike" spc="-1">
                <a:ln w="9360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Arial"/>
              </a:endParaRPr>
            </a:p>
          </p:txBody>
        </p:sp>
      </p:grpSp>
      <p:pic>
        <p:nvPicPr>
          <p:cNvPr id="1398" name="Picture 105"/>
          <p:cNvPicPr/>
          <p:nvPr/>
        </p:nvPicPr>
        <p:blipFill>
          <a:blip r:embed="rId3"/>
          <a:stretch/>
        </p:blipFill>
        <p:spPr>
          <a:xfrm>
            <a:off x="2314080" y="4471200"/>
            <a:ext cx="545040" cy="492480"/>
          </a:xfrm>
          <a:prstGeom prst="rect">
            <a:avLst/>
          </a:prstGeom>
          <a:ln w="0">
            <a:noFill/>
          </a:ln>
        </p:spPr>
      </p:pic>
      <p:pic>
        <p:nvPicPr>
          <p:cNvPr id="1399" name="Picture 105"/>
          <p:cNvPicPr/>
          <p:nvPr/>
        </p:nvPicPr>
        <p:blipFill>
          <a:blip r:embed="rId3"/>
          <a:stretch/>
        </p:blipFill>
        <p:spPr>
          <a:xfrm>
            <a:off x="2016360" y="2575080"/>
            <a:ext cx="545040" cy="492480"/>
          </a:xfrm>
          <a:prstGeom prst="rect">
            <a:avLst/>
          </a:prstGeom>
          <a:ln w="0">
            <a:noFill/>
          </a:ln>
        </p:spPr>
      </p:pic>
      <p:sp>
        <p:nvSpPr>
          <p:cNvPr id="1400" name="TextBox 140"/>
          <p:cNvSpPr/>
          <p:nvPr/>
        </p:nvSpPr>
        <p:spPr>
          <a:xfrm>
            <a:off x="5943960" y="2498040"/>
            <a:ext cx="219276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SE" sz="2800" b="1" strike="noStrike" spc="-1">
                <a:solidFill>
                  <a:schemeClr val="dk1"/>
                </a:solidFill>
                <a:latin typeface="Calibri"/>
              </a:rPr>
              <a:t>Anti-Spoofing</a:t>
            </a: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1" name="TextBox 141"/>
          <p:cNvSpPr/>
          <p:nvPr/>
        </p:nvSpPr>
        <p:spPr>
          <a:xfrm>
            <a:off x="5924520" y="3033360"/>
            <a:ext cx="37648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SE" sz="1800" b="0" strike="noStrike" spc="-1">
                <a:solidFill>
                  <a:schemeClr val="dk1"/>
                </a:solidFill>
                <a:latin typeface="Calibri"/>
              </a:rPr>
              <a:t>For each Provider: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2" name="TextBox 138"/>
          <p:cNvSpPr/>
          <p:nvPr/>
        </p:nvSpPr>
        <p:spPr>
          <a:xfrm>
            <a:off x="5924520" y="3404160"/>
            <a:ext cx="22521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SE" sz="1800" b="0" strike="noStrike" spc="-1">
                <a:solidFill>
                  <a:schemeClr val="dk1"/>
                </a:solidFill>
                <a:latin typeface="Calibri"/>
              </a:rPr>
              <a:t>Insert a Client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03" name="Picture 105"/>
          <p:cNvPicPr/>
          <p:nvPr/>
        </p:nvPicPr>
        <p:blipFill>
          <a:blip r:embed="rId3"/>
          <a:stretch/>
        </p:blipFill>
        <p:spPr>
          <a:xfrm>
            <a:off x="920160" y="3448440"/>
            <a:ext cx="545040" cy="492480"/>
          </a:xfrm>
          <a:prstGeom prst="rect">
            <a:avLst/>
          </a:prstGeom>
          <a:ln w="0">
            <a:noFill/>
          </a:ln>
        </p:spPr>
      </p:pic>
      <p:sp>
        <p:nvSpPr>
          <p:cNvPr id="1404" name="TextBox 143"/>
          <p:cNvSpPr/>
          <p:nvPr/>
        </p:nvSpPr>
        <p:spPr>
          <a:xfrm>
            <a:off x="5915160" y="3726720"/>
            <a:ext cx="60976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Calibri"/>
              <a:buAutoNum type="arabicPeriod" startAt="2"/>
            </a:pPr>
            <a:r>
              <a:rPr lang="en-SE" sz="1800" b="0" strike="noStrike" spc="-1">
                <a:solidFill>
                  <a:schemeClr val="dk1"/>
                </a:solidFill>
                <a:latin typeface="Calibri"/>
              </a:rPr>
              <a:t>Assign I</a:t>
            </a:r>
            <a:r>
              <a:rPr lang="en-GB" sz="1800" b="0" strike="noStrike" spc="-1">
                <a:solidFill>
                  <a:schemeClr val="dk1"/>
                </a:solidFill>
                <a:latin typeface="Calibri"/>
              </a:rPr>
              <a:t>Ps (v4/v6) to each Client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5" name="!!Client-B-IP"/>
          <p:cNvSpPr/>
          <p:nvPr/>
        </p:nvSpPr>
        <p:spPr>
          <a:xfrm>
            <a:off x="562320" y="4004640"/>
            <a:ext cx="11916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195.22.194.43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6" name="!!Client-A-IP"/>
          <p:cNvSpPr/>
          <p:nvPr/>
        </p:nvSpPr>
        <p:spPr>
          <a:xfrm>
            <a:off x="1946520" y="5022360"/>
            <a:ext cx="11916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185.5.200.1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407" name="Group 8"/>
          <p:cNvGrpSpPr/>
          <p:nvPr/>
        </p:nvGrpSpPr>
        <p:grpSpPr>
          <a:xfrm>
            <a:off x="4786560" y="4663800"/>
            <a:ext cx="6687000" cy="568080"/>
            <a:chOff x="4786560" y="4663800"/>
            <a:chExt cx="6687000" cy="568080"/>
          </a:xfrm>
        </p:grpSpPr>
        <p:sp>
          <p:nvSpPr>
            <p:cNvPr id="1408" name="CasellaDiTesto 10"/>
            <p:cNvSpPr/>
            <p:nvPr/>
          </p:nvSpPr>
          <p:spPr>
            <a:xfrm>
              <a:off x="5375880" y="4794840"/>
              <a:ext cx="609768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600" b="0" strike="noStrike" spc="-1">
                  <a:solidFill>
                    <a:schemeClr val="dk1"/>
                  </a:solidFill>
                  <a:latin typeface="Calibri"/>
                </a:rPr>
                <a:t>Carefully choose subnets that are correctly announced and reachable</a:t>
              </a:r>
              <a:endParaRPr lang="it-IT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1409" name="Elemento grafico 15" descr="Warning with solid fill"/>
            <p:cNvPicPr/>
            <p:nvPr/>
          </p:nvPicPr>
          <p:blipFill>
            <a:blip r:embed="rId4"/>
            <a:stretch/>
          </p:blipFill>
          <p:spPr>
            <a:xfrm>
              <a:off x="4786560" y="4663800"/>
              <a:ext cx="568080" cy="5680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1B80260-AFC2-4B0C-98A6-37B1654DB85F}" type="slidenum">
              <a:rPr/>
              <a:t>25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300"/>
                                        <p:tgtEl>
                                          <p:spTgt spid="14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300" fill="hold"/>
                                        <p:tgtEl>
                                          <p:spTgt spid="1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300" fill="hold"/>
                                        <p:tgtEl>
                                          <p:spTgt spid="1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!!A-B"/>
          <p:cNvSpPr/>
          <p:nvPr/>
        </p:nvSpPr>
        <p:spPr>
          <a:xfrm flipH="1" flipV="1">
            <a:off x="1156680" y="3652560"/>
            <a:ext cx="1191600" cy="1656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8280" rIns="90000" bIns="828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11" name="!!A-B"/>
          <p:cNvSpPr/>
          <p:nvPr/>
        </p:nvSpPr>
        <p:spPr>
          <a:xfrm flipH="1">
            <a:off x="2542320" y="4542480"/>
            <a:ext cx="1027080" cy="13428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12" name="!!A-B"/>
          <p:cNvSpPr/>
          <p:nvPr/>
        </p:nvSpPr>
        <p:spPr>
          <a:xfrm flipH="1" flipV="1">
            <a:off x="2252520" y="2779560"/>
            <a:ext cx="1150200" cy="26244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13" name="PlaceHolder 1"/>
          <p:cNvSpPr>
            <a:spLocks noGrp="1"/>
          </p:cNvSpPr>
          <p:nvPr>
            <p:ph type="title"/>
          </p:nvPr>
        </p:nvSpPr>
        <p:spPr>
          <a:xfrm>
            <a:off x="600120" y="298440"/>
            <a:ext cx="10990080" cy="568080"/>
          </a:xfrm>
          <a:prstGeom prst="rect">
            <a:avLst/>
          </a:prstGeom>
          <a:noFill/>
          <a:ln w="0">
            <a:noFill/>
          </a:ln>
        </p:spPr>
        <p:txBody>
          <a:bodyPr lIns="91440" tIns="108000" rIns="91440" bIns="45720" anchor="t">
            <a:noAutofit/>
          </a:bodyPr>
          <a:lstStyle/>
          <a:p>
            <a:pPr indent="0" defTabSz="914400">
              <a:lnSpc>
                <a:spcPct val="80000"/>
              </a:lnSpc>
              <a:buNone/>
            </a:pPr>
            <a:r>
              <a:rPr lang="en-US" sz="3600" b="1" strike="noStrike" spc="-1">
                <a:solidFill>
                  <a:schemeClr val="dk2"/>
                </a:solidFill>
                <a:latin typeface="Calibri"/>
              </a:rPr>
              <a:t>ROSE-T – Step-by-Step</a:t>
            </a:r>
            <a:endParaRPr lang="en-SE" sz="36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14" name="!!Step4"/>
          <p:cNvSpPr/>
          <p:nvPr/>
        </p:nvSpPr>
        <p:spPr>
          <a:xfrm>
            <a:off x="3756600" y="1365120"/>
            <a:ext cx="4678200" cy="602280"/>
          </a:xfrm>
          <a:prstGeom prst="rect">
            <a:avLst/>
          </a:prstGeom>
          <a:solidFill>
            <a:srgbClr val="4DA060"/>
          </a:solidFill>
          <a:ln>
            <a:solidFill>
              <a:srgbClr val="0D4A2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Verify</a:t>
            </a:r>
            <a:r>
              <a:rPr lang="en-SE" sz="1800" b="0" strike="noStrike" spc="-1">
                <a:solidFill>
                  <a:schemeClr val="lt1"/>
                </a:solidFill>
                <a:latin typeface="Calibri"/>
                <a:ea typeface="Roboto"/>
              </a:rPr>
              <a:t> “Anti-Spoofing” and “Filtering”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GB" sz="1400" b="0" strike="noStrike" spc="-1">
                <a:solidFill>
                  <a:schemeClr val="lt1"/>
                </a:solidFill>
                <a:latin typeface="Calibri"/>
                <a:ea typeface="Roboto"/>
              </a:rPr>
              <a:t>On the Emulated Network</a:t>
            </a: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5" name="!!Step5"/>
          <p:cNvSpPr/>
          <p:nvPr/>
        </p:nvSpPr>
        <p:spPr>
          <a:xfrm>
            <a:off x="10048320" y="2124000"/>
            <a:ext cx="1541880" cy="407520"/>
          </a:xfrm>
          <a:prstGeom prst="rect">
            <a:avLst/>
          </a:prstGeom>
          <a:solidFill>
            <a:srgbClr val="953FDA">
              <a:alpha val="5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Gather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6" name="!!Step1"/>
          <p:cNvSpPr/>
          <p:nvPr/>
        </p:nvSpPr>
        <p:spPr>
          <a:xfrm>
            <a:off x="10060920" y="2676240"/>
            <a:ext cx="1541880" cy="40752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solidFill>
              <a:srgbClr val="0047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Parse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7" name="!!Step2"/>
          <p:cNvSpPr/>
          <p:nvPr/>
        </p:nvSpPr>
        <p:spPr>
          <a:xfrm>
            <a:off x="10048320" y="3227040"/>
            <a:ext cx="1541880" cy="407520"/>
          </a:xfrm>
          <a:prstGeom prst="rect">
            <a:avLst/>
          </a:prstGeom>
          <a:solidFill>
            <a:srgbClr val="E86A58">
              <a:alpha val="50000"/>
            </a:srgbClr>
          </a:solidFill>
          <a:ln>
            <a:solidFill>
              <a:srgbClr val="78001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Analyze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8" name="!!Step3"/>
          <p:cNvSpPr/>
          <p:nvPr/>
        </p:nvSpPr>
        <p:spPr>
          <a:xfrm>
            <a:off x="10048320" y="3777840"/>
            <a:ext cx="1541880" cy="397800"/>
          </a:xfrm>
          <a:prstGeom prst="rect">
            <a:avLst/>
          </a:prstGeom>
          <a:solidFill>
            <a:srgbClr val="FFBE00">
              <a:alpha val="50000"/>
            </a:srgbClr>
          </a:solidFill>
          <a:ln>
            <a:solidFill>
              <a:srgbClr val="A659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Emulate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9" name="!!A-D"/>
          <p:cNvSpPr/>
          <p:nvPr/>
        </p:nvSpPr>
        <p:spPr>
          <a:xfrm flipH="1">
            <a:off x="3278160" y="4528440"/>
            <a:ext cx="316440" cy="95400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20" name="!!A-B"/>
          <p:cNvSpPr/>
          <p:nvPr/>
        </p:nvSpPr>
        <p:spPr>
          <a:xfrm flipH="1" flipV="1">
            <a:off x="2351160" y="3614760"/>
            <a:ext cx="1057680" cy="72504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21" name="!!A-C"/>
          <p:cNvSpPr/>
          <p:nvPr/>
        </p:nvSpPr>
        <p:spPr>
          <a:xfrm flipH="1">
            <a:off x="3425760" y="3867840"/>
            <a:ext cx="1217520" cy="54036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22" name="!!B-Internet"/>
          <p:cNvSpPr/>
          <p:nvPr/>
        </p:nvSpPr>
        <p:spPr>
          <a:xfrm flipH="1">
            <a:off x="2364840" y="3188160"/>
            <a:ext cx="1046520" cy="41292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23" name="!!C-Internet"/>
          <p:cNvSpPr/>
          <p:nvPr/>
        </p:nvSpPr>
        <p:spPr>
          <a:xfrm>
            <a:off x="3418920" y="3159000"/>
            <a:ext cx="1204920" cy="61884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24" name="!!AS-B-Lab"/>
          <p:cNvSpPr/>
          <p:nvPr/>
        </p:nvSpPr>
        <p:spPr>
          <a:xfrm>
            <a:off x="1863360" y="3947400"/>
            <a:ext cx="99576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B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5" name="!!AS-C-Lab"/>
          <p:cNvSpPr/>
          <p:nvPr/>
        </p:nvSpPr>
        <p:spPr>
          <a:xfrm>
            <a:off x="4126680" y="4142160"/>
            <a:ext cx="104976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C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6" name="!!AS-D-Lab"/>
          <p:cNvSpPr/>
          <p:nvPr/>
        </p:nvSpPr>
        <p:spPr>
          <a:xfrm>
            <a:off x="2698200" y="5828040"/>
            <a:ext cx="11700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D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7" name="!!AS-A-Lab"/>
          <p:cNvSpPr/>
          <p:nvPr/>
        </p:nvSpPr>
        <p:spPr>
          <a:xfrm>
            <a:off x="3222720" y="4813920"/>
            <a:ext cx="116784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A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8" name="!!AS-Internet"/>
          <p:cNvSpPr/>
          <p:nvPr/>
        </p:nvSpPr>
        <p:spPr>
          <a:xfrm>
            <a:off x="2674080" y="2499120"/>
            <a:ext cx="152424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«Internet»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429" name="!!RouterD"/>
          <p:cNvGrpSpPr/>
          <p:nvPr/>
        </p:nvGrpSpPr>
        <p:grpSpPr>
          <a:xfrm>
            <a:off x="2890080" y="5290200"/>
            <a:ext cx="776160" cy="493560"/>
            <a:chOff x="2890080" y="5290200"/>
            <a:chExt cx="776160" cy="493560"/>
          </a:xfrm>
        </p:grpSpPr>
        <p:grpSp>
          <p:nvGrpSpPr>
            <p:cNvPr id="1430" name="Group 80"/>
            <p:cNvGrpSpPr/>
            <p:nvPr/>
          </p:nvGrpSpPr>
          <p:grpSpPr>
            <a:xfrm>
              <a:off x="2890080" y="5290200"/>
              <a:ext cx="776160" cy="493560"/>
              <a:chOff x="2890080" y="5290200"/>
              <a:chExt cx="776160" cy="493560"/>
            </a:xfrm>
          </p:grpSpPr>
          <p:sp>
            <p:nvSpPr>
              <p:cNvPr id="1431" name="AutoShape 81"/>
              <p:cNvSpPr/>
              <p:nvPr/>
            </p:nvSpPr>
            <p:spPr>
              <a:xfrm>
                <a:off x="2890080" y="5290200"/>
                <a:ext cx="776160" cy="493560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2F5E"/>
                  </a:gs>
                  <a:gs pos="50000">
                    <a:srgbClr val="0066CC"/>
                  </a:gs>
                  <a:gs pos="100000">
                    <a:srgbClr val="002F5E"/>
                  </a:gs>
                </a:gsLst>
                <a:lin ang="0"/>
              </a:gradFill>
              <a:ln w="9525">
                <a:solidFill>
                  <a:srgbClr val="819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73080" tIns="36360" rIns="73080" bIns="36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it-IT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grpSp>
            <p:nvGrpSpPr>
              <p:cNvPr id="1432" name="Group 82"/>
              <p:cNvGrpSpPr/>
              <p:nvPr/>
            </p:nvGrpSpPr>
            <p:grpSpPr>
              <a:xfrm>
                <a:off x="3032640" y="5321160"/>
                <a:ext cx="483840" cy="193320"/>
                <a:chOff x="3032640" y="5321160"/>
                <a:chExt cx="483840" cy="193320"/>
              </a:xfrm>
            </p:grpSpPr>
            <p:grpSp>
              <p:nvGrpSpPr>
                <p:cNvPr id="1433" name="Group 83"/>
                <p:cNvGrpSpPr/>
                <p:nvPr/>
              </p:nvGrpSpPr>
              <p:grpSpPr>
                <a:xfrm>
                  <a:off x="3032640" y="5321160"/>
                  <a:ext cx="479880" cy="188640"/>
                  <a:chOff x="3032640" y="5321160"/>
                  <a:chExt cx="479880" cy="188640"/>
                </a:xfrm>
              </p:grpSpPr>
              <p:sp>
                <p:nvSpPr>
                  <p:cNvPr id="1434" name="Freeform 84"/>
                  <p:cNvSpPr/>
                  <p:nvPr/>
                </p:nvSpPr>
                <p:spPr>
                  <a:xfrm>
                    <a:off x="3283200" y="53254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35" name="Freeform 85"/>
                  <p:cNvSpPr/>
                  <p:nvPr/>
                </p:nvSpPr>
                <p:spPr>
                  <a:xfrm>
                    <a:off x="3283200" y="53254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36" name="Freeform 86"/>
                  <p:cNvSpPr/>
                  <p:nvPr/>
                </p:nvSpPr>
                <p:spPr>
                  <a:xfrm>
                    <a:off x="3032640" y="542052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37" name="Freeform 87"/>
                  <p:cNvSpPr/>
                  <p:nvPr/>
                </p:nvSpPr>
                <p:spPr>
                  <a:xfrm>
                    <a:off x="3032640" y="542052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38" name="Freeform 88"/>
                  <p:cNvSpPr/>
                  <p:nvPr/>
                </p:nvSpPr>
                <p:spPr>
                  <a:xfrm>
                    <a:off x="3045240" y="532116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39" name="Freeform 89"/>
                  <p:cNvSpPr/>
                  <p:nvPr/>
                </p:nvSpPr>
                <p:spPr>
                  <a:xfrm>
                    <a:off x="3045240" y="532116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40" name="Freeform 90"/>
                  <p:cNvSpPr/>
                  <p:nvPr/>
                </p:nvSpPr>
                <p:spPr>
                  <a:xfrm>
                    <a:off x="3274560" y="542952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41" name="Freeform 91"/>
                  <p:cNvSpPr/>
                  <p:nvPr/>
                </p:nvSpPr>
                <p:spPr>
                  <a:xfrm>
                    <a:off x="3274560" y="542952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442" name="Group 92"/>
                <p:cNvGrpSpPr/>
                <p:nvPr/>
              </p:nvGrpSpPr>
              <p:grpSpPr>
                <a:xfrm>
                  <a:off x="3036600" y="5325480"/>
                  <a:ext cx="479880" cy="189000"/>
                  <a:chOff x="3036600" y="5325480"/>
                  <a:chExt cx="479880" cy="189000"/>
                </a:xfrm>
              </p:grpSpPr>
              <p:sp>
                <p:nvSpPr>
                  <p:cNvPr id="1443" name="Freeform 93"/>
                  <p:cNvSpPr/>
                  <p:nvPr/>
                </p:nvSpPr>
                <p:spPr>
                  <a:xfrm>
                    <a:off x="3287160" y="53301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44" name="Freeform 94"/>
                  <p:cNvSpPr/>
                  <p:nvPr/>
                </p:nvSpPr>
                <p:spPr>
                  <a:xfrm>
                    <a:off x="3287160" y="53301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45" name="Freeform 95"/>
                  <p:cNvSpPr/>
                  <p:nvPr/>
                </p:nvSpPr>
                <p:spPr>
                  <a:xfrm>
                    <a:off x="3036600" y="542484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46" name="Freeform 96"/>
                  <p:cNvSpPr/>
                  <p:nvPr/>
                </p:nvSpPr>
                <p:spPr>
                  <a:xfrm>
                    <a:off x="3036600" y="542484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47" name="Freeform 97"/>
                  <p:cNvSpPr/>
                  <p:nvPr/>
                </p:nvSpPr>
                <p:spPr>
                  <a:xfrm>
                    <a:off x="3049560" y="53254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48" name="Freeform 98"/>
                  <p:cNvSpPr/>
                  <p:nvPr/>
                </p:nvSpPr>
                <p:spPr>
                  <a:xfrm>
                    <a:off x="3049560" y="53254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49" name="Freeform 99"/>
                  <p:cNvSpPr/>
                  <p:nvPr/>
                </p:nvSpPr>
                <p:spPr>
                  <a:xfrm>
                    <a:off x="3279240" y="543420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50" name="Freeform 100"/>
                  <p:cNvSpPr/>
                  <p:nvPr/>
                </p:nvSpPr>
                <p:spPr>
                  <a:xfrm>
                    <a:off x="3279240" y="543420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1451" name="WordArt 101"/>
            <p:cNvSpPr txBox="1"/>
            <p:nvPr/>
          </p:nvSpPr>
          <p:spPr>
            <a:xfrm>
              <a:off x="2928960" y="5492160"/>
              <a:ext cx="698400" cy="241920"/>
            </a:xfrm>
            <a:prstGeom prst="rect">
              <a:avLst/>
            </a:prstGeom>
          </p:spPr>
          <p:txBody>
            <a:bodyPr wrap="none" lIns="94680" tIns="49680" rIns="94680" bIns="49680" anchor="ctr" anchorCtr="1">
              <a:prstTxWarp prst="textCanDown">
                <a:avLst>
                  <a:gd name="adj" fmla="val 33333"/>
                </a:avLst>
              </a:prstTxWarp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GB" sz="1400" b="0" strike="noStrike" spc="-1">
                  <a:ln w="9360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latin typeface="Tahoma"/>
                  <a:ea typeface="Tahoma"/>
                </a:rPr>
                <a:t>    </a:t>
              </a:r>
              <a:endParaRPr lang="it-IT" sz="1400" b="0" strike="noStrike" spc="-1">
                <a:ln w="9360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452" name="!!RouterB"/>
          <p:cNvGrpSpPr/>
          <p:nvPr/>
        </p:nvGrpSpPr>
        <p:grpSpPr>
          <a:xfrm>
            <a:off x="1976760" y="3417480"/>
            <a:ext cx="776160" cy="493560"/>
            <a:chOff x="1976760" y="3417480"/>
            <a:chExt cx="776160" cy="493560"/>
          </a:xfrm>
        </p:grpSpPr>
        <p:grpSp>
          <p:nvGrpSpPr>
            <p:cNvPr id="1453" name="Group 80"/>
            <p:cNvGrpSpPr/>
            <p:nvPr/>
          </p:nvGrpSpPr>
          <p:grpSpPr>
            <a:xfrm>
              <a:off x="1976760" y="3417480"/>
              <a:ext cx="776160" cy="493560"/>
              <a:chOff x="1976760" y="3417480"/>
              <a:chExt cx="776160" cy="493560"/>
            </a:xfrm>
          </p:grpSpPr>
          <p:sp>
            <p:nvSpPr>
              <p:cNvPr id="1454" name="AutoShape 81"/>
              <p:cNvSpPr/>
              <p:nvPr/>
            </p:nvSpPr>
            <p:spPr>
              <a:xfrm>
                <a:off x="1976760" y="3417480"/>
                <a:ext cx="776160" cy="493560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D4A21"/>
                  </a:gs>
                  <a:gs pos="50000">
                    <a:srgbClr val="4DA060"/>
                  </a:gs>
                  <a:gs pos="100000">
                    <a:srgbClr val="0D4A21"/>
                  </a:gs>
                </a:gsLst>
                <a:lin ang="0"/>
              </a:gradFill>
              <a:ln w="9525">
                <a:solidFill>
                  <a:srgbClr val="4DA06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73080" tIns="36360" rIns="73080" bIns="36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it-IT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grpSp>
            <p:nvGrpSpPr>
              <p:cNvPr id="1455" name="Group 82"/>
              <p:cNvGrpSpPr/>
              <p:nvPr/>
            </p:nvGrpSpPr>
            <p:grpSpPr>
              <a:xfrm>
                <a:off x="2118960" y="3448440"/>
                <a:ext cx="484200" cy="193320"/>
                <a:chOff x="2118960" y="3448440"/>
                <a:chExt cx="484200" cy="193320"/>
              </a:xfrm>
            </p:grpSpPr>
            <p:grpSp>
              <p:nvGrpSpPr>
                <p:cNvPr id="1456" name="Group 83"/>
                <p:cNvGrpSpPr/>
                <p:nvPr/>
              </p:nvGrpSpPr>
              <p:grpSpPr>
                <a:xfrm>
                  <a:off x="2118960" y="3448440"/>
                  <a:ext cx="479880" cy="188640"/>
                  <a:chOff x="2118960" y="3448440"/>
                  <a:chExt cx="479880" cy="188640"/>
                </a:xfrm>
              </p:grpSpPr>
              <p:sp>
                <p:nvSpPr>
                  <p:cNvPr id="1457" name="Freeform 84"/>
                  <p:cNvSpPr/>
                  <p:nvPr/>
                </p:nvSpPr>
                <p:spPr>
                  <a:xfrm>
                    <a:off x="2369520" y="34527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58" name="Freeform 85"/>
                  <p:cNvSpPr/>
                  <p:nvPr/>
                </p:nvSpPr>
                <p:spPr>
                  <a:xfrm>
                    <a:off x="2369520" y="34527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59" name="Freeform 86"/>
                  <p:cNvSpPr/>
                  <p:nvPr/>
                </p:nvSpPr>
                <p:spPr>
                  <a:xfrm>
                    <a:off x="2118960" y="354780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60" name="Freeform 87"/>
                  <p:cNvSpPr/>
                  <p:nvPr/>
                </p:nvSpPr>
                <p:spPr>
                  <a:xfrm>
                    <a:off x="2118960" y="354780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61" name="Freeform 88"/>
                  <p:cNvSpPr/>
                  <p:nvPr/>
                </p:nvSpPr>
                <p:spPr>
                  <a:xfrm>
                    <a:off x="2131920" y="344844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62" name="Freeform 89"/>
                  <p:cNvSpPr/>
                  <p:nvPr/>
                </p:nvSpPr>
                <p:spPr>
                  <a:xfrm>
                    <a:off x="2131920" y="344844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63" name="Freeform 90"/>
                  <p:cNvSpPr/>
                  <p:nvPr/>
                </p:nvSpPr>
                <p:spPr>
                  <a:xfrm>
                    <a:off x="2360880" y="355680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64" name="Freeform 91"/>
                  <p:cNvSpPr/>
                  <p:nvPr/>
                </p:nvSpPr>
                <p:spPr>
                  <a:xfrm>
                    <a:off x="2360880" y="355680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465" name="Group 92"/>
                <p:cNvGrpSpPr/>
                <p:nvPr/>
              </p:nvGrpSpPr>
              <p:grpSpPr>
                <a:xfrm>
                  <a:off x="2122920" y="3452760"/>
                  <a:ext cx="480240" cy="189000"/>
                  <a:chOff x="2122920" y="3452760"/>
                  <a:chExt cx="480240" cy="189000"/>
                </a:xfrm>
              </p:grpSpPr>
              <p:sp>
                <p:nvSpPr>
                  <p:cNvPr id="1466" name="Freeform 93"/>
                  <p:cNvSpPr/>
                  <p:nvPr/>
                </p:nvSpPr>
                <p:spPr>
                  <a:xfrm>
                    <a:off x="2373840" y="345744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67" name="Freeform 94"/>
                  <p:cNvSpPr/>
                  <p:nvPr/>
                </p:nvSpPr>
                <p:spPr>
                  <a:xfrm>
                    <a:off x="2373840" y="345744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68" name="Freeform 95"/>
                  <p:cNvSpPr/>
                  <p:nvPr/>
                </p:nvSpPr>
                <p:spPr>
                  <a:xfrm>
                    <a:off x="2122920" y="355248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69" name="Freeform 96"/>
                  <p:cNvSpPr/>
                  <p:nvPr/>
                </p:nvSpPr>
                <p:spPr>
                  <a:xfrm>
                    <a:off x="2122920" y="355248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70" name="Freeform 97"/>
                  <p:cNvSpPr/>
                  <p:nvPr/>
                </p:nvSpPr>
                <p:spPr>
                  <a:xfrm>
                    <a:off x="2135880" y="34527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71" name="Freeform 98"/>
                  <p:cNvSpPr/>
                  <p:nvPr/>
                </p:nvSpPr>
                <p:spPr>
                  <a:xfrm>
                    <a:off x="2135880" y="34527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72" name="Freeform 99"/>
                  <p:cNvSpPr/>
                  <p:nvPr/>
                </p:nvSpPr>
                <p:spPr>
                  <a:xfrm>
                    <a:off x="2365560" y="356148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73" name="Freeform 100"/>
                  <p:cNvSpPr/>
                  <p:nvPr/>
                </p:nvSpPr>
                <p:spPr>
                  <a:xfrm>
                    <a:off x="2365560" y="356148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1474" name="WordArt 101"/>
            <p:cNvSpPr txBox="1"/>
            <p:nvPr/>
          </p:nvSpPr>
          <p:spPr>
            <a:xfrm>
              <a:off x="2015280" y="3619440"/>
              <a:ext cx="698400" cy="241920"/>
            </a:xfrm>
            <a:prstGeom prst="rect">
              <a:avLst/>
            </a:prstGeom>
          </p:spPr>
          <p:txBody>
            <a:bodyPr wrap="none" lIns="94680" tIns="49680" rIns="94680" bIns="49680" anchor="ctr" anchorCtr="1">
              <a:prstTxWarp prst="textCanDown">
                <a:avLst>
                  <a:gd name="adj" fmla="val 33333"/>
                </a:avLst>
              </a:prstTxWarp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GB" sz="1400" b="0" strike="noStrike" spc="-1">
                  <a:ln w="9360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latin typeface="Tahoma"/>
                  <a:ea typeface="Tahoma"/>
                </a:rPr>
                <a:t>    </a:t>
              </a:r>
              <a:endParaRPr lang="it-IT" sz="1400" b="0" strike="noStrike" spc="-1">
                <a:ln w="9360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475" name="!!RouterC"/>
          <p:cNvGrpSpPr/>
          <p:nvPr/>
        </p:nvGrpSpPr>
        <p:grpSpPr>
          <a:xfrm>
            <a:off x="4264560" y="3638520"/>
            <a:ext cx="776160" cy="493560"/>
            <a:chOff x="4264560" y="3638520"/>
            <a:chExt cx="776160" cy="493560"/>
          </a:xfrm>
        </p:grpSpPr>
        <p:grpSp>
          <p:nvGrpSpPr>
            <p:cNvPr id="1476" name="Group 80"/>
            <p:cNvGrpSpPr/>
            <p:nvPr/>
          </p:nvGrpSpPr>
          <p:grpSpPr>
            <a:xfrm>
              <a:off x="4264560" y="3638520"/>
              <a:ext cx="776160" cy="493560"/>
              <a:chOff x="4264560" y="3638520"/>
              <a:chExt cx="776160" cy="493560"/>
            </a:xfrm>
          </p:grpSpPr>
          <p:sp>
            <p:nvSpPr>
              <p:cNvPr id="1477" name="AutoShape 81"/>
              <p:cNvSpPr/>
              <p:nvPr/>
            </p:nvSpPr>
            <p:spPr>
              <a:xfrm>
                <a:off x="4264560" y="3638520"/>
                <a:ext cx="776160" cy="493560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2F5E"/>
                  </a:gs>
                  <a:gs pos="50000">
                    <a:srgbClr val="0066CC"/>
                  </a:gs>
                  <a:gs pos="100000">
                    <a:srgbClr val="002F5E"/>
                  </a:gs>
                </a:gsLst>
                <a:lin ang="0"/>
              </a:gradFill>
              <a:ln w="9525">
                <a:solidFill>
                  <a:srgbClr val="819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73080" tIns="36360" rIns="73080" bIns="36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it-IT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grpSp>
            <p:nvGrpSpPr>
              <p:cNvPr id="1478" name="Group 82"/>
              <p:cNvGrpSpPr/>
              <p:nvPr/>
            </p:nvGrpSpPr>
            <p:grpSpPr>
              <a:xfrm>
                <a:off x="4406760" y="3669480"/>
                <a:ext cx="484200" cy="193320"/>
                <a:chOff x="4406760" y="3669480"/>
                <a:chExt cx="484200" cy="193320"/>
              </a:xfrm>
            </p:grpSpPr>
            <p:grpSp>
              <p:nvGrpSpPr>
                <p:cNvPr id="1479" name="Group 83"/>
                <p:cNvGrpSpPr/>
                <p:nvPr/>
              </p:nvGrpSpPr>
              <p:grpSpPr>
                <a:xfrm>
                  <a:off x="4406760" y="3669480"/>
                  <a:ext cx="480240" cy="188640"/>
                  <a:chOff x="4406760" y="3669480"/>
                  <a:chExt cx="480240" cy="188640"/>
                </a:xfrm>
              </p:grpSpPr>
              <p:sp>
                <p:nvSpPr>
                  <p:cNvPr id="1480" name="Freeform 84"/>
                  <p:cNvSpPr/>
                  <p:nvPr/>
                </p:nvSpPr>
                <p:spPr>
                  <a:xfrm>
                    <a:off x="4657680" y="367380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81" name="Freeform 85"/>
                  <p:cNvSpPr/>
                  <p:nvPr/>
                </p:nvSpPr>
                <p:spPr>
                  <a:xfrm>
                    <a:off x="4657680" y="367380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82" name="Freeform 86"/>
                  <p:cNvSpPr/>
                  <p:nvPr/>
                </p:nvSpPr>
                <p:spPr>
                  <a:xfrm>
                    <a:off x="4406760" y="376884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83" name="Freeform 87"/>
                  <p:cNvSpPr/>
                  <p:nvPr/>
                </p:nvSpPr>
                <p:spPr>
                  <a:xfrm>
                    <a:off x="4406760" y="376884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84" name="Freeform 88"/>
                  <p:cNvSpPr/>
                  <p:nvPr/>
                </p:nvSpPr>
                <p:spPr>
                  <a:xfrm>
                    <a:off x="4419720" y="366948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85" name="Freeform 89"/>
                  <p:cNvSpPr/>
                  <p:nvPr/>
                </p:nvSpPr>
                <p:spPr>
                  <a:xfrm>
                    <a:off x="4419720" y="366948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86" name="Freeform 90"/>
                  <p:cNvSpPr/>
                  <p:nvPr/>
                </p:nvSpPr>
                <p:spPr>
                  <a:xfrm>
                    <a:off x="4648680" y="377784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87" name="Freeform 91"/>
                  <p:cNvSpPr/>
                  <p:nvPr/>
                </p:nvSpPr>
                <p:spPr>
                  <a:xfrm>
                    <a:off x="4648680" y="377784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488" name="Group 92"/>
                <p:cNvGrpSpPr/>
                <p:nvPr/>
              </p:nvGrpSpPr>
              <p:grpSpPr>
                <a:xfrm>
                  <a:off x="4410720" y="3673800"/>
                  <a:ext cx="480240" cy="189000"/>
                  <a:chOff x="4410720" y="3673800"/>
                  <a:chExt cx="480240" cy="189000"/>
                </a:xfrm>
              </p:grpSpPr>
              <p:sp>
                <p:nvSpPr>
                  <p:cNvPr id="1489" name="Freeform 93"/>
                  <p:cNvSpPr/>
                  <p:nvPr/>
                </p:nvSpPr>
                <p:spPr>
                  <a:xfrm>
                    <a:off x="4661640" y="36784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90" name="Freeform 94"/>
                  <p:cNvSpPr/>
                  <p:nvPr/>
                </p:nvSpPr>
                <p:spPr>
                  <a:xfrm>
                    <a:off x="4661640" y="36784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91" name="Freeform 95"/>
                  <p:cNvSpPr/>
                  <p:nvPr/>
                </p:nvSpPr>
                <p:spPr>
                  <a:xfrm>
                    <a:off x="4410720" y="377316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92" name="Freeform 96"/>
                  <p:cNvSpPr/>
                  <p:nvPr/>
                </p:nvSpPr>
                <p:spPr>
                  <a:xfrm>
                    <a:off x="4410720" y="377316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93" name="Freeform 97"/>
                  <p:cNvSpPr/>
                  <p:nvPr/>
                </p:nvSpPr>
                <p:spPr>
                  <a:xfrm>
                    <a:off x="4423680" y="367380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94" name="Freeform 98"/>
                  <p:cNvSpPr/>
                  <p:nvPr/>
                </p:nvSpPr>
                <p:spPr>
                  <a:xfrm>
                    <a:off x="4423680" y="367380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95" name="Freeform 99"/>
                  <p:cNvSpPr/>
                  <p:nvPr/>
                </p:nvSpPr>
                <p:spPr>
                  <a:xfrm>
                    <a:off x="4653360" y="378252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96" name="Freeform 100"/>
                  <p:cNvSpPr/>
                  <p:nvPr/>
                </p:nvSpPr>
                <p:spPr>
                  <a:xfrm>
                    <a:off x="4653360" y="378252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1497" name="WordArt 101"/>
            <p:cNvSpPr txBox="1"/>
            <p:nvPr/>
          </p:nvSpPr>
          <p:spPr>
            <a:xfrm>
              <a:off x="4303440" y="3840480"/>
              <a:ext cx="698400" cy="241920"/>
            </a:xfrm>
            <a:prstGeom prst="rect">
              <a:avLst/>
            </a:prstGeom>
          </p:spPr>
          <p:txBody>
            <a:bodyPr wrap="none" lIns="94680" tIns="49680" rIns="94680" bIns="49680" anchor="ctr" anchorCtr="1">
              <a:prstTxWarp prst="textCanDown">
                <a:avLst>
                  <a:gd name="adj" fmla="val 33333"/>
                </a:avLst>
              </a:prstTxWarp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GB" sz="1400" b="0" strike="noStrike" spc="-1">
                  <a:ln w="9360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latin typeface="Tahoma"/>
                  <a:ea typeface="Tahoma"/>
                </a:rPr>
                <a:t>    </a:t>
              </a:r>
              <a:endParaRPr lang="it-IT" sz="1400" b="0" strike="noStrike" spc="-1">
                <a:ln w="9360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498" name="!!RouterInternet"/>
          <p:cNvGrpSpPr/>
          <p:nvPr/>
        </p:nvGrpSpPr>
        <p:grpSpPr>
          <a:xfrm>
            <a:off x="3030840" y="2804400"/>
            <a:ext cx="776160" cy="493560"/>
            <a:chOff x="3030840" y="2804400"/>
            <a:chExt cx="776160" cy="493560"/>
          </a:xfrm>
        </p:grpSpPr>
        <p:grpSp>
          <p:nvGrpSpPr>
            <p:cNvPr id="1499" name="Group 80"/>
            <p:cNvGrpSpPr/>
            <p:nvPr/>
          </p:nvGrpSpPr>
          <p:grpSpPr>
            <a:xfrm>
              <a:off x="3030840" y="2804400"/>
              <a:ext cx="776160" cy="493560"/>
              <a:chOff x="3030840" y="2804400"/>
              <a:chExt cx="776160" cy="493560"/>
            </a:xfrm>
          </p:grpSpPr>
          <p:sp>
            <p:nvSpPr>
              <p:cNvPr id="1500" name="AutoShape 81"/>
              <p:cNvSpPr/>
              <p:nvPr/>
            </p:nvSpPr>
            <p:spPr>
              <a:xfrm>
                <a:off x="3030840" y="2804400"/>
                <a:ext cx="776160" cy="493560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2F5E"/>
                  </a:gs>
                  <a:gs pos="50000">
                    <a:srgbClr val="0066CC"/>
                  </a:gs>
                  <a:gs pos="100000">
                    <a:srgbClr val="002F5E"/>
                  </a:gs>
                </a:gsLst>
                <a:lin ang="0"/>
              </a:gradFill>
              <a:ln w="9525">
                <a:solidFill>
                  <a:srgbClr val="819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73080" tIns="36360" rIns="73080" bIns="36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it-IT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grpSp>
            <p:nvGrpSpPr>
              <p:cNvPr id="1501" name="Group 82"/>
              <p:cNvGrpSpPr/>
              <p:nvPr/>
            </p:nvGrpSpPr>
            <p:grpSpPr>
              <a:xfrm>
                <a:off x="3173040" y="2835360"/>
                <a:ext cx="484200" cy="193320"/>
                <a:chOff x="3173040" y="2835360"/>
                <a:chExt cx="484200" cy="193320"/>
              </a:xfrm>
            </p:grpSpPr>
            <p:grpSp>
              <p:nvGrpSpPr>
                <p:cNvPr id="1502" name="Group 83"/>
                <p:cNvGrpSpPr/>
                <p:nvPr/>
              </p:nvGrpSpPr>
              <p:grpSpPr>
                <a:xfrm>
                  <a:off x="3173040" y="2835360"/>
                  <a:ext cx="480240" cy="188640"/>
                  <a:chOff x="3173040" y="2835360"/>
                  <a:chExt cx="480240" cy="188640"/>
                </a:xfrm>
              </p:grpSpPr>
              <p:sp>
                <p:nvSpPr>
                  <p:cNvPr id="1503" name="Freeform 84"/>
                  <p:cNvSpPr/>
                  <p:nvPr/>
                </p:nvSpPr>
                <p:spPr>
                  <a:xfrm>
                    <a:off x="3423960" y="28396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504" name="Freeform 85"/>
                  <p:cNvSpPr/>
                  <p:nvPr/>
                </p:nvSpPr>
                <p:spPr>
                  <a:xfrm>
                    <a:off x="3423960" y="28396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505" name="Freeform 86"/>
                  <p:cNvSpPr/>
                  <p:nvPr/>
                </p:nvSpPr>
                <p:spPr>
                  <a:xfrm>
                    <a:off x="3173040" y="293472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506" name="Freeform 87"/>
                  <p:cNvSpPr/>
                  <p:nvPr/>
                </p:nvSpPr>
                <p:spPr>
                  <a:xfrm>
                    <a:off x="3173040" y="293472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507" name="Freeform 88"/>
                  <p:cNvSpPr/>
                  <p:nvPr/>
                </p:nvSpPr>
                <p:spPr>
                  <a:xfrm>
                    <a:off x="3186000" y="283536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508" name="Freeform 89"/>
                  <p:cNvSpPr/>
                  <p:nvPr/>
                </p:nvSpPr>
                <p:spPr>
                  <a:xfrm>
                    <a:off x="3186000" y="283536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509" name="Freeform 90"/>
                  <p:cNvSpPr/>
                  <p:nvPr/>
                </p:nvSpPr>
                <p:spPr>
                  <a:xfrm>
                    <a:off x="3414960" y="294372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510" name="Freeform 91"/>
                  <p:cNvSpPr/>
                  <p:nvPr/>
                </p:nvSpPr>
                <p:spPr>
                  <a:xfrm>
                    <a:off x="3414960" y="294372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511" name="Group 92"/>
                <p:cNvGrpSpPr/>
                <p:nvPr/>
              </p:nvGrpSpPr>
              <p:grpSpPr>
                <a:xfrm>
                  <a:off x="3177000" y="2839680"/>
                  <a:ext cx="480240" cy="189000"/>
                  <a:chOff x="3177000" y="2839680"/>
                  <a:chExt cx="480240" cy="189000"/>
                </a:xfrm>
              </p:grpSpPr>
              <p:sp>
                <p:nvSpPr>
                  <p:cNvPr id="1512" name="Freeform 93"/>
                  <p:cNvSpPr/>
                  <p:nvPr/>
                </p:nvSpPr>
                <p:spPr>
                  <a:xfrm>
                    <a:off x="3427920" y="28443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513" name="Freeform 94"/>
                  <p:cNvSpPr/>
                  <p:nvPr/>
                </p:nvSpPr>
                <p:spPr>
                  <a:xfrm>
                    <a:off x="3427920" y="28443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514" name="Freeform 95"/>
                  <p:cNvSpPr/>
                  <p:nvPr/>
                </p:nvSpPr>
                <p:spPr>
                  <a:xfrm>
                    <a:off x="3177000" y="293904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515" name="Freeform 96"/>
                  <p:cNvSpPr/>
                  <p:nvPr/>
                </p:nvSpPr>
                <p:spPr>
                  <a:xfrm>
                    <a:off x="3177000" y="293904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516" name="Freeform 97"/>
                  <p:cNvSpPr/>
                  <p:nvPr/>
                </p:nvSpPr>
                <p:spPr>
                  <a:xfrm>
                    <a:off x="3189960" y="28396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517" name="Freeform 98"/>
                  <p:cNvSpPr/>
                  <p:nvPr/>
                </p:nvSpPr>
                <p:spPr>
                  <a:xfrm>
                    <a:off x="3189960" y="28396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518" name="Freeform 99"/>
                  <p:cNvSpPr/>
                  <p:nvPr/>
                </p:nvSpPr>
                <p:spPr>
                  <a:xfrm>
                    <a:off x="3419640" y="294840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519" name="Freeform 100"/>
                  <p:cNvSpPr/>
                  <p:nvPr/>
                </p:nvSpPr>
                <p:spPr>
                  <a:xfrm>
                    <a:off x="3419640" y="294840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1520" name="WordArt 101"/>
            <p:cNvSpPr txBox="1"/>
            <p:nvPr/>
          </p:nvSpPr>
          <p:spPr>
            <a:xfrm>
              <a:off x="3069360" y="3006360"/>
              <a:ext cx="698400" cy="241920"/>
            </a:xfrm>
            <a:prstGeom prst="rect">
              <a:avLst/>
            </a:prstGeom>
          </p:spPr>
          <p:txBody>
            <a:bodyPr wrap="none" lIns="94680" tIns="49680" rIns="94680" bIns="49680" anchor="ctr" anchorCtr="1">
              <a:prstTxWarp prst="textCanDown">
                <a:avLst>
                  <a:gd name="adj" fmla="val 33333"/>
                </a:avLst>
              </a:prstTxWarp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GB" sz="1400" b="0" strike="noStrike" spc="-1">
                  <a:ln w="9360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latin typeface="Tahoma"/>
                  <a:ea typeface="Tahoma"/>
                </a:rPr>
                <a:t>    </a:t>
              </a:r>
              <a:endParaRPr lang="it-IT" sz="1400" b="0" strike="noStrike" spc="-1">
                <a:ln w="9360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521" name="!!RouterA"/>
          <p:cNvGrpSpPr/>
          <p:nvPr/>
        </p:nvGrpSpPr>
        <p:grpSpPr>
          <a:xfrm>
            <a:off x="3197520" y="4313160"/>
            <a:ext cx="776160" cy="493560"/>
            <a:chOff x="3197520" y="4313160"/>
            <a:chExt cx="776160" cy="493560"/>
          </a:xfrm>
        </p:grpSpPr>
        <p:grpSp>
          <p:nvGrpSpPr>
            <p:cNvPr id="1522" name="Group 80"/>
            <p:cNvGrpSpPr/>
            <p:nvPr/>
          </p:nvGrpSpPr>
          <p:grpSpPr>
            <a:xfrm>
              <a:off x="3197520" y="4313160"/>
              <a:ext cx="776160" cy="493560"/>
              <a:chOff x="3197520" y="4313160"/>
              <a:chExt cx="776160" cy="493560"/>
            </a:xfrm>
          </p:grpSpPr>
          <p:sp>
            <p:nvSpPr>
              <p:cNvPr id="1523" name="AutoShape 81"/>
              <p:cNvSpPr/>
              <p:nvPr/>
            </p:nvSpPr>
            <p:spPr>
              <a:xfrm>
                <a:off x="3197520" y="4313160"/>
                <a:ext cx="776160" cy="493560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C00000"/>
                  </a:gs>
                  <a:gs pos="50000">
                    <a:srgbClr val="FF0000"/>
                  </a:gs>
                  <a:gs pos="99000">
                    <a:srgbClr val="C00000"/>
                  </a:gs>
                </a:gsLst>
                <a:lin ang="0"/>
              </a:gradFill>
              <a:ln w="9525">
                <a:solidFill>
                  <a:srgbClr val="FF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73080" tIns="36360" rIns="73080" bIns="36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it-IT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grpSp>
            <p:nvGrpSpPr>
              <p:cNvPr id="1524" name="Group 82"/>
              <p:cNvGrpSpPr/>
              <p:nvPr/>
            </p:nvGrpSpPr>
            <p:grpSpPr>
              <a:xfrm>
                <a:off x="3339720" y="4344120"/>
                <a:ext cx="484200" cy="193320"/>
                <a:chOff x="3339720" y="4344120"/>
                <a:chExt cx="484200" cy="193320"/>
              </a:xfrm>
            </p:grpSpPr>
            <p:grpSp>
              <p:nvGrpSpPr>
                <p:cNvPr id="1525" name="Group 83"/>
                <p:cNvGrpSpPr/>
                <p:nvPr/>
              </p:nvGrpSpPr>
              <p:grpSpPr>
                <a:xfrm>
                  <a:off x="3339720" y="4344120"/>
                  <a:ext cx="480240" cy="188640"/>
                  <a:chOff x="3339720" y="4344120"/>
                  <a:chExt cx="480240" cy="188640"/>
                </a:xfrm>
              </p:grpSpPr>
              <p:sp>
                <p:nvSpPr>
                  <p:cNvPr id="1526" name="Freeform 84"/>
                  <p:cNvSpPr/>
                  <p:nvPr/>
                </p:nvSpPr>
                <p:spPr>
                  <a:xfrm>
                    <a:off x="3590640" y="434844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527" name="Freeform 85"/>
                  <p:cNvSpPr/>
                  <p:nvPr/>
                </p:nvSpPr>
                <p:spPr>
                  <a:xfrm>
                    <a:off x="3590640" y="434844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528" name="Freeform 86"/>
                  <p:cNvSpPr/>
                  <p:nvPr/>
                </p:nvSpPr>
                <p:spPr>
                  <a:xfrm>
                    <a:off x="3339720" y="444348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529" name="Freeform 87"/>
                  <p:cNvSpPr/>
                  <p:nvPr/>
                </p:nvSpPr>
                <p:spPr>
                  <a:xfrm>
                    <a:off x="3339720" y="444348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530" name="Freeform 88"/>
                  <p:cNvSpPr/>
                  <p:nvPr/>
                </p:nvSpPr>
                <p:spPr>
                  <a:xfrm>
                    <a:off x="3352680" y="434412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531" name="Freeform 89"/>
                  <p:cNvSpPr/>
                  <p:nvPr/>
                </p:nvSpPr>
                <p:spPr>
                  <a:xfrm>
                    <a:off x="3352680" y="434412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532" name="Freeform 90"/>
                  <p:cNvSpPr/>
                  <p:nvPr/>
                </p:nvSpPr>
                <p:spPr>
                  <a:xfrm>
                    <a:off x="3581640" y="445248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533" name="Freeform 91"/>
                  <p:cNvSpPr/>
                  <p:nvPr/>
                </p:nvSpPr>
                <p:spPr>
                  <a:xfrm>
                    <a:off x="3581640" y="445248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534" name="Group 92"/>
                <p:cNvGrpSpPr/>
                <p:nvPr/>
              </p:nvGrpSpPr>
              <p:grpSpPr>
                <a:xfrm>
                  <a:off x="3344040" y="4348440"/>
                  <a:ext cx="479880" cy="189000"/>
                  <a:chOff x="3344040" y="4348440"/>
                  <a:chExt cx="479880" cy="189000"/>
                </a:xfrm>
              </p:grpSpPr>
              <p:sp>
                <p:nvSpPr>
                  <p:cNvPr id="1535" name="Freeform 93"/>
                  <p:cNvSpPr/>
                  <p:nvPr/>
                </p:nvSpPr>
                <p:spPr>
                  <a:xfrm>
                    <a:off x="3594600" y="435312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536" name="Freeform 94"/>
                  <p:cNvSpPr/>
                  <p:nvPr/>
                </p:nvSpPr>
                <p:spPr>
                  <a:xfrm>
                    <a:off x="3594600" y="435312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537" name="Freeform 95"/>
                  <p:cNvSpPr/>
                  <p:nvPr/>
                </p:nvSpPr>
                <p:spPr>
                  <a:xfrm>
                    <a:off x="3344040" y="444780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538" name="Freeform 96"/>
                  <p:cNvSpPr/>
                  <p:nvPr/>
                </p:nvSpPr>
                <p:spPr>
                  <a:xfrm>
                    <a:off x="3344040" y="444780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539" name="Freeform 97"/>
                  <p:cNvSpPr/>
                  <p:nvPr/>
                </p:nvSpPr>
                <p:spPr>
                  <a:xfrm>
                    <a:off x="3356640" y="434844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540" name="Freeform 98"/>
                  <p:cNvSpPr/>
                  <p:nvPr/>
                </p:nvSpPr>
                <p:spPr>
                  <a:xfrm>
                    <a:off x="3356640" y="434844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541" name="Freeform 99"/>
                  <p:cNvSpPr/>
                  <p:nvPr/>
                </p:nvSpPr>
                <p:spPr>
                  <a:xfrm>
                    <a:off x="3586320" y="445716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542" name="Freeform 100"/>
                  <p:cNvSpPr/>
                  <p:nvPr/>
                </p:nvSpPr>
                <p:spPr>
                  <a:xfrm>
                    <a:off x="3586320" y="445716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1543" name="WordArt 101"/>
            <p:cNvSpPr txBox="1"/>
            <p:nvPr/>
          </p:nvSpPr>
          <p:spPr>
            <a:xfrm>
              <a:off x="3236400" y="4515120"/>
              <a:ext cx="698400" cy="241920"/>
            </a:xfrm>
            <a:prstGeom prst="rect">
              <a:avLst/>
            </a:prstGeom>
          </p:spPr>
          <p:txBody>
            <a:bodyPr wrap="none" lIns="94680" tIns="49680" rIns="94680" bIns="49680" anchor="ctr" anchorCtr="1">
              <a:prstTxWarp prst="textCanDown">
                <a:avLst>
                  <a:gd name="adj" fmla="val 33333"/>
                </a:avLst>
              </a:prstTxWarp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GB" sz="1400" b="0" strike="noStrike" spc="-1">
                  <a:ln w="9360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latin typeface="Tahoma"/>
                  <a:ea typeface="Tahoma"/>
                </a:rPr>
                <a:t>    </a:t>
              </a:r>
              <a:endParaRPr lang="it-IT" sz="1400" b="0" strike="noStrike" spc="-1">
                <a:ln w="9360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Arial"/>
              </a:endParaRPr>
            </a:p>
          </p:txBody>
        </p:sp>
      </p:grpSp>
      <p:pic>
        <p:nvPicPr>
          <p:cNvPr id="1544" name="Picture 105"/>
          <p:cNvPicPr/>
          <p:nvPr/>
        </p:nvPicPr>
        <p:blipFill>
          <a:blip r:embed="rId3"/>
          <a:stretch/>
        </p:blipFill>
        <p:spPr>
          <a:xfrm>
            <a:off x="2314080" y="4471200"/>
            <a:ext cx="545040" cy="492480"/>
          </a:xfrm>
          <a:prstGeom prst="rect">
            <a:avLst/>
          </a:prstGeom>
          <a:ln w="0">
            <a:noFill/>
          </a:ln>
        </p:spPr>
      </p:pic>
      <p:pic>
        <p:nvPicPr>
          <p:cNvPr id="1545" name="Picture 105"/>
          <p:cNvPicPr/>
          <p:nvPr/>
        </p:nvPicPr>
        <p:blipFill>
          <a:blip r:embed="rId3"/>
          <a:stretch/>
        </p:blipFill>
        <p:spPr>
          <a:xfrm>
            <a:off x="2016360" y="2575080"/>
            <a:ext cx="545040" cy="492480"/>
          </a:xfrm>
          <a:prstGeom prst="rect">
            <a:avLst/>
          </a:prstGeom>
          <a:ln w="0">
            <a:noFill/>
          </a:ln>
        </p:spPr>
      </p:pic>
      <p:sp>
        <p:nvSpPr>
          <p:cNvPr id="1546" name="TextBox 140"/>
          <p:cNvSpPr/>
          <p:nvPr/>
        </p:nvSpPr>
        <p:spPr>
          <a:xfrm>
            <a:off x="5943960" y="2498040"/>
            <a:ext cx="219276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SE" sz="2800" b="1" strike="noStrike" spc="-1">
                <a:solidFill>
                  <a:schemeClr val="dk1"/>
                </a:solidFill>
                <a:latin typeface="Calibri"/>
              </a:rPr>
              <a:t>Anti-Spoofing</a:t>
            </a: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7" name="TextBox 141"/>
          <p:cNvSpPr/>
          <p:nvPr/>
        </p:nvSpPr>
        <p:spPr>
          <a:xfrm>
            <a:off x="5924520" y="3033360"/>
            <a:ext cx="37648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SE" sz="1800" b="0" strike="noStrike" spc="-1">
                <a:solidFill>
                  <a:schemeClr val="dk1"/>
                </a:solidFill>
                <a:latin typeface="Calibri"/>
              </a:rPr>
              <a:t>For each Provider: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8" name="TextBox 138"/>
          <p:cNvSpPr/>
          <p:nvPr/>
        </p:nvSpPr>
        <p:spPr>
          <a:xfrm>
            <a:off x="5924520" y="3404160"/>
            <a:ext cx="22521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SE" sz="1800" b="0" strike="noStrike" spc="-1">
                <a:solidFill>
                  <a:schemeClr val="dk1"/>
                </a:solidFill>
                <a:latin typeface="Calibri"/>
              </a:rPr>
              <a:t>Insert a Client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49" name="Picture 105"/>
          <p:cNvPicPr/>
          <p:nvPr/>
        </p:nvPicPr>
        <p:blipFill>
          <a:blip r:embed="rId3"/>
          <a:stretch/>
        </p:blipFill>
        <p:spPr>
          <a:xfrm>
            <a:off x="920160" y="3448440"/>
            <a:ext cx="545040" cy="492480"/>
          </a:xfrm>
          <a:prstGeom prst="rect">
            <a:avLst/>
          </a:prstGeom>
          <a:ln w="0">
            <a:noFill/>
          </a:ln>
        </p:spPr>
      </p:pic>
      <p:sp>
        <p:nvSpPr>
          <p:cNvPr id="1550" name="TextBox 143"/>
          <p:cNvSpPr/>
          <p:nvPr/>
        </p:nvSpPr>
        <p:spPr>
          <a:xfrm>
            <a:off x="5915160" y="3726720"/>
            <a:ext cx="60976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Calibri"/>
              <a:buAutoNum type="arabicPeriod" startAt="2"/>
            </a:pPr>
            <a:r>
              <a:rPr lang="en-SE" sz="1800" b="0" strike="noStrike" spc="-1">
                <a:solidFill>
                  <a:schemeClr val="dk1"/>
                </a:solidFill>
                <a:latin typeface="Calibri"/>
              </a:rPr>
              <a:t>Assign I</a:t>
            </a:r>
            <a:r>
              <a:rPr lang="en-GB" sz="1800" b="0" strike="noStrike" spc="-1">
                <a:solidFill>
                  <a:schemeClr val="dk1"/>
                </a:solidFill>
                <a:latin typeface="Calibri"/>
              </a:rPr>
              <a:t>Ps (v4/v6) to each Client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1" name="!!Client-B-IP"/>
          <p:cNvSpPr/>
          <p:nvPr/>
        </p:nvSpPr>
        <p:spPr>
          <a:xfrm>
            <a:off x="562320" y="4004640"/>
            <a:ext cx="11916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195.22.194.43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2" name="!!Client-A-IP"/>
          <p:cNvSpPr/>
          <p:nvPr/>
        </p:nvSpPr>
        <p:spPr>
          <a:xfrm>
            <a:off x="1946520" y="5022360"/>
            <a:ext cx="11916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185.5.200.1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53" name="Group 8"/>
          <p:cNvGrpSpPr/>
          <p:nvPr/>
        </p:nvGrpSpPr>
        <p:grpSpPr>
          <a:xfrm>
            <a:off x="4786560" y="4663800"/>
            <a:ext cx="6687000" cy="568080"/>
            <a:chOff x="4786560" y="4663800"/>
            <a:chExt cx="6687000" cy="568080"/>
          </a:xfrm>
        </p:grpSpPr>
        <p:sp>
          <p:nvSpPr>
            <p:cNvPr id="1554" name="CasellaDiTesto 10"/>
            <p:cNvSpPr/>
            <p:nvPr/>
          </p:nvSpPr>
          <p:spPr>
            <a:xfrm>
              <a:off x="5375880" y="4794840"/>
              <a:ext cx="609768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600" b="0" strike="noStrike" spc="-1">
                  <a:solidFill>
                    <a:schemeClr val="dk1"/>
                  </a:solidFill>
                  <a:latin typeface="Calibri"/>
                </a:rPr>
                <a:t>Carefully choose subnets that are correctly announced and reachable</a:t>
              </a:r>
              <a:endParaRPr lang="it-IT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1555" name="Elemento grafico 15" descr="Warning with solid fill"/>
            <p:cNvPicPr/>
            <p:nvPr/>
          </p:nvPicPr>
          <p:blipFill>
            <a:blip r:embed="rId4"/>
            <a:stretch/>
          </p:blipFill>
          <p:spPr>
            <a:xfrm>
              <a:off x="4786560" y="4663800"/>
              <a:ext cx="568080" cy="56808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1556" name="Group 8"/>
          <p:cNvGrpSpPr/>
          <p:nvPr/>
        </p:nvGrpSpPr>
        <p:grpSpPr>
          <a:xfrm>
            <a:off x="4797720" y="5234760"/>
            <a:ext cx="6687000" cy="568080"/>
            <a:chOff x="4797720" y="5234760"/>
            <a:chExt cx="6687000" cy="568080"/>
          </a:xfrm>
        </p:grpSpPr>
        <p:sp>
          <p:nvSpPr>
            <p:cNvPr id="1557" name="CasellaDiTesto 10"/>
            <p:cNvSpPr/>
            <p:nvPr/>
          </p:nvSpPr>
          <p:spPr>
            <a:xfrm>
              <a:off x="5387040" y="5365800"/>
              <a:ext cx="6097680" cy="3371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600" b="0" strike="noStrike" spc="-1" dirty="0">
                  <a:solidFill>
                    <a:schemeClr val="dk1">
                      <a:lumMod val="95000"/>
                      <a:lumOff val="5000"/>
                    </a:schemeClr>
                  </a:solidFill>
                  <a:latin typeface="Calibri"/>
                  <a:ea typeface="Tahoma"/>
                </a:rPr>
                <a:t>Select a non-overlapping network for the “Internet” host</a:t>
              </a:r>
              <a:endParaRPr lang="it-IT" sz="16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1558" name="Elemento grafico 15" descr="Warning with solid fill"/>
            <p:cNvPicPr/>
            <p:nvPr/>
          </p:nvPicPr>
          <p:blipFill>
            <a:blip r:embed="rId4"/>
            <a:stretch/>
          </p:blipFill>
          <p:spPr>
            <a:xfrm>
              <a:off x="4797720" y="5234760"/>
              <a:ext cx="568080" cy="5680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559" name="!!Client-Int-IP"/>
          <p:cNvSpPr/>
          <p:nvPr/>
        </p:nvSpPr>
        <p:spPr>
          <a:xfrm>
            <a:off x="1642680" y="3086280"/>
            <a:ext cx="11916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1" strike="noStrike" spc="-1">
                <a:solidFill>
                  <a:srgbClr val="C00000"/>
                </a:solidFill>
                <a:latin typeface="Calibri"/>
                <a:ea typeface="Roboto"/>
              </a:rPr>
              <a:t>12.11.10.2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60" name="Graphic 160" descr="Devil face with solid fill with solid fill"/>
          <p:cNvPicPr/>
          <p:nvPr/>
        </p:nvPicPr>
        <p:blipFill>
          <a:blip r:embed="rId5"/>
          <a:stretch/>
        </p:blipFill>
        <p:spPr>
          <a:xfrm>
            <a:off x="1473120" y="3040200"/>
            <a:ext cx="369360" cy="36936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FADBD09-E325-45AF-B973-6797992A2698}" type="slidenum">
              <a:rPr/>
              <a:t>26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300"/>
                                        <p:tgtEl>
                                          <p:spTgt spid="1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300" fill="hold"/>
                                        <p:tgtEl>
                                          <p:spTgt spid="1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300" fill="hold"/>
                                        <p:tgtEl>
                                          <p:spTgt spid="1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300"/>
                                        <p:tgtEl>
                                          <p:spTgt spid="1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" dur="300" fill="hold"/>
                                        <p:tgtEl>
                                          <p:spTgt spid="1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300" fill="hold"/>
                                        <p:tgtEl>
                                          <p:spTgt spid="1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300"/>
                                        <p:tgtEl>
                                          <p:spTgt spid="1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" dur="300" fill="hold"/>
                                        <p:tgtEl>
                                          <p:spTgt spid="1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300" fill="hold"/>
                                        <p:tgtEl>
                                          <p:spTgt spid="1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!!A-B"/>
          <p:cNvSpPr/>
          <p:nvPr/>
        </p:nvSpPr>
        <p:spPr>
          <a:xfrm flipH="1" flipV="1">
            <a:off x="1156680" y="3652560"/>
            <a:ext cx="1191600" cy="1656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8280" rIns="90000" bIns="828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62" name="!!A-B"/>
          <p:cNvSpPr/>
          <p:nvPr/>
        </p:nvSpPr>
        <p:spPr>
          <a:xfrm flipH="1">
            <a:off x="2542320" y="4542480"/>
            <a:ext cx="1027080" cy="13428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63" name="!!A-B"/>
          <p:cNvSpPr/>
          <p:nvPr/>
        </p:nvSpPr>
        <p:spPr>
          <a:xfrm flipH="1" flipV="1">
            <a:off x="2252520" y="2779560"/>
            <a:ext cx="1150200" cy="26244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64" name="PlaceHolder 1"/>
          <p:cNvSpPr>
            <a:spLocks noGrp="1"/>
          </p:cNvSpPr>
          <p:nvPr>
            <p:ph type="title"/>
          </p:nvPr>
        </p:nvSpPr>
        <p:spPr>
          <a:xfrm>
            <a:off x="600120" y="298440"/>
            <a:ext cx="10990080" cy="568080"/>
          </a:xfrm>
          <a:prstGeom prst="rect">
            <a:avLst/>
          </a:prstGeom>
          <a:noFill/>
          <a:ln w="0">
            <a:noFill/>
          </a:ln>
        </p:spPr>
        <p:txBody>
          <a:bodyPr lIns="91440" tIns="108000" rIns="91440" bIns="45720" anchor="t">
            <a:noAutofit/>
          </a:bodyPr>
          <a:lstStyle/>
          <a:p>
            <a:pPr indent="0" defTabSz="914400">
              <a:lnSpc>
                <a:spcPct val="80000"/>
              </a:lnSpc>
              <a:buNone/>
            </a:pPr>
            <a:r>
              <a:rPr lang="en-US" sz="3600" b="1" strike="noStrike" spc="-1">
                <a:solidFill>
                  <a:schemeClr val="dk2"/>
                </a:solidFill>
                <a:latin typeface="Calibri"/>
              </a:rPr>
              <a:t>ROSE-T – Step-by-Step</a:t>
            </a:r>
            <a:endParaRPr lang="en-SE" sz="36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65" name="!!Step4"/>
          <p:cNvSpPr/>
          <p:nvPr/>
        </p:nvSpPr>
        <p:spPr>
          <a:xfrm>
            <a:off x="3756600" y="1365120"/>
            <a:ext cx="4678200" cy="602280"/>
          </a:xfrm>
          <a:prstGeom prst="rect">
            <a:avLst/>
          </a:prstGeom>
          <a:solidFill>
            <a:srgbClr val="4DA060"/>
          </a:solidFill>
          <a:ln>
            <a:solidFill>
              <a:srgbClr val="0D4A2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Verify</a:t>
            </a:r>
            <a:r>
              <a:rPr lang="en-SE" sz="1800" b="0" strike="noStrike" spc="-1">
                <a:solidFill>
                  <a:schemeClr val="lt1"/>
                </a:solidFill>
                <a:latin typeface="Calibri"/>
                <a:ea typeface="Roboto"/>
              </a:rPr>
              <a:t> “Anti-Spoofing” and “Filtering”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GB" sz="1400" b="0" strike="noStrike" spc="-1">
                <a:solidFill>
                  <a:schemeClr val="lt1"/>
                </a:solidFill>
                <a:latin typeface="Calibri"/>
                <a:ea typeface="Roboto"/>
              </a:rPr>
              <a:t>On the Emulated Network</a:t>
            </a: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6" name="!!Step5"/>
          <p:cNvSpPr/>
          <p:nvPr/>
        </p:nvSpPr>
        <p:spPr>
          <a:xfrm>
            <a:off x="10048320" y="2124000"/>
            <a:ext cx="1541880" cy="407520"/>
          </a:xfrm>
          <a:prstGeom prst="rect">
            <a:avLst/>
          </a:prstGeom>
          <a:solidFill>
            <a:srgbClr val="953FDA">
              <a:alpha val="5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Gather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7" name="!!Step1"/>
          <p:cNvSpPr/>
          <p:nvPr/>
        </p:nvSpPr>
        <p:spPr>
          <a:xfrm>
            <a:off x="10060920" y="2676240"/>
            <a:ext cx="1541880" cy="40752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solidFill>
              <a:srgbClr val="0047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Parse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8" name="!!Step2"/>
          <p:cNvSpPr/>
          <p:nvPr/>
        </p:nvSpPr>
        <p:spPr>
          <a:xfrm>
            <a:off x="10048320" y="3227040"/>
            <a:ext cx="1541880" cy="407520"/>
          </a:xfrm>
          <a:prstGeom prst="rect">
            <a:avLst/>
          </a:prstGeom>
          <a:solidFill>
            <a:srgbClr val="E86A58">
              <a:alpha val="50000"/>
            </a:srgbClr>
          </a:solidFill>
          <a:ln>
            <a:solidFill>
              <a:srgbClr val="78001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Analyze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9" name="!!Step3"/>
          <p:cNvSpPr/>
          <p:nvPr/>
        </p:nvSpPr>
        <p:spPr>
          <a:xfrm>
            <a:off x="10048320" y="3777840"/>
            <a:ext cx="1541880" cy="397800"/>
          </a:xfrm>
          <a:prstGeom prst="rect">
            <a:avLst/>
          </a:prstGeom>
          <a:solidFill>
            <a:srgbClr val="FFBE00">
              <a:alpha val="50000"/>
            </a:srgbClr>
          </a:solidFill>
          <a:ln>
            <a:solidFill>
              <a:srgbClr val="A659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Emulate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0" name="!!A-D"/>
          <p:cNvSpPr/>
          <p:nvPr/>
        </p:nvSpPr>
        <p:spPr>
          <a:xfrm flipH="1">
            <a:off x="3278160" y="4528440"/>
            <a:ext cx="316440" cy="95400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71" name="!!A-B"/>
          <p:cNvSpPr/>
          <p:nvPr/>
        </p:nvSpPr>
        <p:spPr>
          <a:xfrm flipH="1" flipV="1">
            <a:off x="2351160" y="3614760"/>
            <a:ext cx="1057680" cy="72504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72" name="!!A-C"/>
          <p:cNvSpPr/>
          <p:nvPr/>
        </p:nvSpPr>
        <p:spPr>
          <a:xfrm flipH="1">
            <a:off x="3425760" y="3867840"/>
            <a:ext cx="1217520" cy="54036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73" name="!!B-Internet"/>
          <p:cNvSpPr/>
          <p:nvPr/>
        </p:nvSpPr>
        <p:spPr>
          <a:xfrm flipH="1">
            <a:off x="2364840" y="3188160"/>
            <a:ext cx="1046520" cy="41292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74" name="!!C-Internet"/>
          <p:cNvSpPr/>
          <p:nvPr/>
        </p:nvSpPr>
        <p:spPr>
          <a:xfrm>
            <a:off x="3418920" y="3159000"/>
            <a:ext cx="1204920" cy="61884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75" name="!!AS-B-Lab"/>
          <p:cNvSpPr/>
          <p:nvPr/>
        </p:nvSpPr>
        <p:spPr>
          <a:xfrm>
            <a:off x="1863360" y="3947400"/>
            <a:ext cx="99576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B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6" name="!!AS-C-Lab"/>
          <p:cNvSpPr/>
          <p:nvPr/>
        </p:nvSpPr>
        <p:spPr>
          <a:xfrm>
            <a:off x="4126680" y="4142160"/>
            <a:ext cx="104976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C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7" name="!!AS-D-Lab"/>
          <p:cNvSpPr/>
          <p:nvPr/>
        </p:nvSpPr>
        <p:spPr>
          <a:xfrm>
            <a:off x="2698200" y="5828040"/>
            <a:ext cx="11700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D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8" name="!!AS-A-Lab"/>
          <p:cNvSpPr/>
          <p:nvPr/>
        </p:nvSpPr>
        <p:spPr>
          <a:xfrm>
            <a:off x="3222720" y="4813920"/>
            <a:ext cx="116784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A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9" name="!!AS-Internet"/>
          <p:cNvSpPr/>
          <p:nvPr/>
        </p:nvSpPr>
        <p:spPr>
          <a:xfrm>
            <a:off x="2674080" y="2499120"/>
            <a:ext cx="152424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«Internet»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80" name="!!RouterD"/>
          <p:cNvGrpSpPr/>
          <p:nvPr/>
        </p:nvGrpSpPr>
        <p:grpSpPr>
          <a:xfrm>
            <a:off x="2890080" y="5290200"/>
            <a:ext cx="776160" cy="493560"/>
            <a:chOff x="2890080" y="5290200"/>
            <a:chExt cx="776160" cy="493560"/>
          </a:xfrm>
        </p:grpSpPr>
        <p:grpSp>
          <p:nvGrpSpPr>
            <p:cNvPr id="1581" name="Group 80"/>
            <p:cNvGrpSpPr/>
            <p:nvPr/>
          </p:nvGrpSpPr>
          <p:grpSpPr>
            <a:xfrm>
              <a:off x="2890080" y="5290200"/>
              <a:ext cx="776160" cy="493560"/>
              <a:chOff x="2890080" y="5290200"/>
              <a:chExt cx="776160" cy="493560"/>
            </a:xfrm>
          </p:grpSpPr>
          <p:sp>
            <p:nvSpPr>
              <p:cNvPr id="1582" name="AutoShape 81"/>
              <p:cNvSpPr/>
              <p:nvPr/>
            </p:nvSpPr>
            <p:spPr>
              <a:xfrm>
                <a:off x="2890080" y="5290200"/>
                <a:ext cx="776160" cy="493560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2F5E"/>
                  </a:gs>
                  <a:gs pos="50000">
                    <a:srgbClr val="0066CC"/>
                  </a:gs>
                  <a:gs pos="100000">
                    <a:srgbClr val="002F5E"/>
                  </a:gs>
                </a:gsLst>
                <a:lin ang="0"/>
              </a:gradFill>
              <a:ln w="9525">
                <a:solidFill>
                  <a:srgbClr val="819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73080" tIns="36360" rIns="73080" bIns="36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it-IT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grpSp>
            <p:nvGrpSpPr>
              <p:cNvPr id="1583" name="Group 82"/>
              <p:cNvGrpSpPr/>
              <p:nvPr/>
            </p:nvGrpSpPr>
            <p:grpSpPr>
              <a:xfrm>
                <a:off x="3032640" y="5321160"/>
                <a:ext cx="483840" cy="193320"/>
                <a:chOff x="3032640" y="5321160"/>
                <a:chExt cx="483840" cy="193320"/>
              </a:xfrm>
            </p:grpSpPr>
            <p:grpSp>
              <p:nvGrpSpPr>
                <p:cNvPr id="1584" name="Group 83"/>
                <p:cNvGrpSpPr/>
                <p:nvPr/>
              </p:nvGrpSpPr>
              <p:grpSpPr>
                <a:xfrm>
                  <a:off x="3032640" y="5321160"/>
                  <a:ext cx="479880" cy="188640"/>
                  <a:chOff x="3032640" y="5321160"/>
                  <a:chExt cx="479880" cy="188640"/>
                </a:xfrm>
              </p:grpSpPr>
              <p:sp>
                <p:nvSpPr>
                  <p:cNvPr id="1585" name="Freeform 84"/>
                  <p:cNvSpPr/>
                  <p:nvPr/>
                </p:nvSpPr>
                <p:spPr>
                  <a:xfrm>
                    <a:off x="3283200" y="53254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586" name="Freeform 85"/>
                  <p:cNvSpPr/>
                  <p:nvPr/>
                </p:nvSpPr>
                <p:spPr>
                  <a:xfrm>
                    <a:off x="3283200" y="53254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587" name="Freeform 86"/>
                  <p:cNvSpPr/>
                  <p:nvPr/>
                </p:nvSpPr>
                <p:spPr>
                  <a:xfrm>
                    <a:off x="3032640" y="542052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588" name="Freeform 87"/>
                  <p:cNvSpPr/>
                  <p:nvPr/>
                </p:nvSpPr>
                <p:spPr>
                  <a:xfrm>
                    <a:off x="3032640" y="542052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589" name="Freeform 88"/>
                  <p:cNvSpPr/>
                  <p:nvPr/>
                </p:nvSpPr>
                <p:spPr>
                  <a:xfrm>
                    <a:off x="3045240" y="532116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590" name="Freeform 89"/>
                  <p:cNvSpPr/>
                  <p:nvPr/>
                </p:nvSpPr>
                <p:spPr>
                  <a:xfrm>
                    <a:off x="3045240" y="532116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591" name="Freeform 90"/>
                  <p:cNvSpPr/>
                  <p:nvPr/>
                </p:nvSpPr>
                <p:spPr>
                  <a:xfrm>
                    <a:off x="3274560" y="542952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592" name="Freeform 91"/>
                  <p:cNvSpPr/>
                  <p:nvPr/>
                </p:nvSpPr>
                <p:spPr>
                  <a:xfrm>
                    <a:off x="3274560" y="542952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593" name="Group 92"/>
                <p:cNvGrpSpPr/>
                <p:nvPr/>
              </p:nvGrpSpPr>
              <p:grpSpPr>
                <a:xfrm>
                  <a:off x="3036600" y="5325480"/>
                  <a:ext cx="479880" cy="189000"/>
                  <a:chOff x="3036600" y="5325480"/>
                  <a:chExt cx="479880" cy="189000"/>
                </a:xfrm>
              </p:grpSpPr>
              <p:sp>
                <p:nvSpPr>
                  <p:cNvPr id="1594" name="Freeform 93"/>
                  <p:cNvSpPr/>
                  <p:nvPr/>
                </p:nvSpPr>
                <p:spPr>
                  <a:xfrm>
                    <a:off x="3287160" y="53301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595" name="Freeform 94"/>
                  <p:cNvSpPr/>
                  <p:nvPr/>
                </p:nvSpPr>
                <p:spPr>
                  <a:xfrm>
                    <a:off x="3287160" y="53301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596" name="Freeform 95"/>
                  <p:cNvSpPr/>
                  <p:nvPr/>
                </p:nvSpPr>
                <p:spPr>
                  <a:xfrm>
                    <a:off x="3036600" y="542484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597" name="Freeform 96"/>
                  <p:cNvSpPr/>
                  <p:nvPr/>
                </p:nvSpPr>
                <p:spPr>
                  <a:xfrm>
                    <a:off x="3036600" y="542484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598" name="Freeform 97"/>
                  <p:cNvSpPr/>
                  <p:nvPr/>
                </p:nvSpPr>
                <p:spPr>
                  <a:xfrm>
                    <a:off x="3049560" y="53254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599" name="Freeform 98"/>
                  <p:cNvSpPr/>
                  <p:nvPr/>
                </p:nvSpPr>
                <p:spPr>
                  <a:xfrm>
                    <a:off x="3049560" y="53254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00" name="Freeform 99"/>
                  <p:cNvSpPr/>
                  <p:nvPr/>
                </p:nvSpPr>
                <p:spPr>
                  <a:xfrm>
                    <a:off x="3279240" y="543420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01" name="Freeform 100"/>
                  <p:cNvSpPr/>
                  <p:nvPr/>
                </p:nvSpPr>
                <p:spPr>
                  <a:xfrm>
                    <a:off x="3279240" y="543420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1602" name="WordArt 101"/>
            <p:cNvSpPr txBox="1"/>
            <p:nvPr/>
          </p:nvSpPr>
          <p:spPr>
            <a:xfrm>
              <a:off x="2928960" y="5492160"/>
              <a:ext cx="698400" cy="241920"/>
            </a:xfrm>
            <a:prstGeom prst="rect">
              <a:avLst/>
            </a:prstGeom>
          </p:spPr>
          <p:txBody>
            <a:bodyPr wrap="none" lIns="94680" tIns="49680" rIns="94680" bIns="49680" anchor="ctr" anchorCtr="1">
              <a:prstTxWarp prst="textCanDown">
                <a:avLst>
                  <a:gd name="adj" fmla="val 33333"/>
                </a:avLst>
              </a:prstTxWarp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GB" sz="1400" b="0" strike="noStrike" spc="-1">
                  <a:ln w="9360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latin typeface="Tahoma"/>
                  <a:ea typeface="Tahoma"/>
                </a:rPr>
                <a:t>    </a:t>
              </a:r>
              <a:endParaRPr lang="it-IT" sz="1400" b="0" strike="noStrike" spc="-1">
                <a:ln w="9360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603" name="!!RouterB"/>
          <p:cNvGrpSpPr/>
          <p:nvPr/>
        </p:nvGrpSpPr>
        <p:grpSpPr>
          <a:xfrm>
            <a:off x="1976760" y="3417480"/>
            <a:ext cx="776160" cy="493560"/>
            <a:chOff x="1976760" y="3417480"/>
            <a:chExt cx="776160" cy="493560"/>
          </a:xfrm>
        </p:grpSpPr>
        <p:grpSp>
          <p:nvGrpSpPr>
            <p:cNvPr id="1604" name="Group 80"/>
            <p:cNvGrpSpPr/>
            <p:nvPr/>
          </p:nvGrpSpPr>
          <p:grpSpPr>
            <a:xfrm>
              <a:off x="1976760" y="3417480"/>
              <a:ext cx="776160" cy="493560"/>
              <a:chOff x="1976760" y="3417480"/>
              <a:chExt cx="776160" cy="493560"/>
            </a:xfrm>
          </p:grpSpPr>
          <p:sp>
            <p:nvSpPr>
              <p:cNvPr id="1605" name="AutoShape 81"/>
              <p:cNvSpPr/>
              <p:nvPr/>
            </p:nvSpPr>
            <p:spPr>
              <a:xfrm>
                <a:off x="1976760" y="3417480"/>
                <a:ext cx="776160" cy="493560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D4A21"/>
                  </a:gs>
                  <a:gs pos="50000">
                    <a:srgbClr val="4DA060"/>
                  </a:gs>
                  <a:gs pos="100000">
                    <a:srgbClr val="0D4A21"/>
                  </a:gs>
                </a:gsLst>
                <a:lin ang="0"/>
              </a:gradFill>
              <a:ln w="9525">
                <a:solidFill>
                  <a:srgbClr val="4DA06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73080" tIns="36360" rIns="73080" bIns="36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it-IT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grpSp>
            <p:nvGrpSpPr>
              <p:cNvPr id="1606" name="Group 82"/>
              <p:cNvGrpSpPr/>
              <p:nvPr/>
            </p:nvGrpSpPr>
            <p:grpSpPr>
              <a:xfrm>
                <a:off x="2118960" y="3448440"/>
                <a:ext cx="484200" cy="193320"/>
                <a:chOff x="2118960" y="3448440"/>
                <a:chExt cx="484200" cy="193320"/>
              </a:xfrm>
            </p:grpSpPr>
            <p:grpSp>
              <p:nvGrpSpPr>
                <p:cNvPr id="1607" name="Group 83"/>
                <p:cNvGrpSpPr/>
                <p:nvPr/>
              </p:nvGrpSpPr>
              <p:grpSpPr>
                <a:xfrm>
                  <a:off x="2118960" y="3448440"/>
                  <a:ext cx="479880" cy="188640"/>
                  <a:chOff x="2118960" y="3448440"/>
                  <a:chExt cx="479880" cy="188640"/>
                </a:xfrm>
              </p:grpSpPr>
              <p:sp>
                <p:nvSpPr>
                  <p:cNvPr id="1608" name="Freeform 84"/>
                  <p:cNvSpPr/>
                  <p:nvPr/>
                </p:nvSpPr>
                <p:spPr>
                  <a:xfrm>
                    <a:off x="2369520" y="34527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09" name="Freeform 85"/>
                  <p:cNvSpPr/>
                  <p:nvPr/>
                </p:nvSpPr>
                <p:spPr>
                  <a:xfrm>
                    <a:off x="2369520" y="34527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10" name="Freeform 86"/>
                  <p:cNvSpPr/>
                  <p:nvPr/>
                </p:nvSpPr>
                <p:spPr>
                  <a:xfrm>
                    <a:off x="2118960" y="354780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11" name="Freeform 87"/>
                  <p:cNvSpPr/>
                  <p:nvPr/>
                </p:nvSpPr>
                <p:spPr>
                  <a:xfrm>
                    <a:off x="2118960" y="354780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12" name="Freeform 88"/>
                  <p:cNvSpPr/>
                  <p:nvPr/>
                </p:nvSpPr>
                <p:spPr>
                  <a:xfrm>
                    <a:off x="2131920" y="344844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13" name="Freeform 89"/>
                  <p:cNvSpPr/>
                  <p:nvPr/>
                </p:nvSpPr>
                <p:spPr>
                  <a:xfrm>
                    <a:off x="2131920" y="344844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14" name="Freeform 90"/>
                  <p:cNvSpPr/>
                  <p:nvPr/>
                </p:nvSpPr>
                <p:spPr>
                  <a:xfrm>
                    <a:off x="2360880" y="355680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15" name="Freeform 91"/>
                  <p:cNvSpPr/>
                  <p:nvPr/>
                </p:nvSpPr>
                <p:spPr>
                  <a:xfrm>
                    <a:off x="2360880" y="355680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616" name="Group 92"/>
                <p:cNvGrpSpPr/>
                <p:nvPr/>
              </p:nvGrpSpPr>
              <p:grpSpPr>
                <a:xfrm>
                  <a:off x="2122920" y="3452760"/>
                  <a:ext cx="480240" cy="189000"/>
                  <a:chOff x="2122920" y="3452760"/>
                  <a:chExt cx="480240" cy="189000"/>
                </a:xfrm>
              </p:grpSpPr>
              <p:sp>
                <p:nvSpPr>
                  <p:cNvPr id="1617" name="Freeform 93"/>
                  <p:cNvSpPr/>
                  <p:nvPr/>
                </p:nvSpPr>
                <p:spPr>
                  <a:xfrm>
                    <a:off x="2373840" y="345744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18" name="Freeform 94"/>
                  <p:cNvSpPr/>
                  <p:nvPr/>
                </p:nvSpPr>
                <p:spPr>
                  <a:xfrm>
                    <a:off x="2373840" y="345744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19" name="Freeform 95"/>
                  <p:cNvSpPr/>
                  <p:nvPr/>
                </p:nvSpPr>
                <p:spPr>
                  <a:xfrm>
                    <a:off x="2122920" y="355248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20" name="Freeform 96"/>
                  <p:cNvSpPr/>
                  <p:nvPr/>
                </p:nvSpPr>
                <p:spPr>
                  <a:xfrm>
                    <a:off x="2122920" y="355248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21" name="Freeform 97"/>
                  <p:cNvSpPr/>
                  <p:nvPr/>
                </p:nvSpPr>
                <p:spPr>
                  <a:xfrm>
                    <a:off x="2135880" y="34527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22" name="Freeform 98"/>
                  <p:cNvSpPr/>
                  <p:nvPr/>
                </p:nvSpPr>
                <p:spPr>
                  <a:xfrm>
                    <a:off x="2135880" y="34527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23" name="Freeform 99"/>
                  <p:cNvSpPr/>
                  <p:nvPr/>
                </p:nvSpPr>
                <p:spPr>
                  <a:xfrm>
                    <a:off x="2365560" y="356148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24" name="Freeform 100"/>
                  <p:cNvSpPr/>
                  <p:nvPr/>
                </p:nvSpPr>
                <p:spPr>
                  <a:xfrm>
                    <a:off x="2365560" y="356148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1625" name="WordArt 101"/>
            <p:cNvSpPr txBox="1"/>
            <p:nvPr/>
          </p:nvSpPr>
          <p:spPr>
            <a:xfrm>
              <a:off x="2015280" y="3619440"/>
              <a:ext cx="698400" cy="241920"/>
            </a:xfrm>
            <a:prstGeom prst="rect">
              <a:avLst/>
            </a:prstGeom>
          </p:spPr>
          <p:txBody>
            <a:bodyPr wrap="none" lIns="94680" tIns="49680" rIns="94680" bIns="49680" anchor="ctr" anchorCtr="1">
              <a:prstTxWarp prst="textCanDown">
                <a:avLst>
                  <a:gd name="adj" fmla="val 33333"/>
                </a:avLst>
              </a:prstTxWarp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GB" sz="1400" b="0" strike="noStrike" spc="-1">
                  <a:ln w="9360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latin typeface="Tahoma"/>
                  <a:ea typeface="Tahoma"/>
                </a:rPr>
                <a:t>    </a:t>
              </a:r>
              <a:endParaRPr lang="it-IT" sz="1400" b="0" strike="noStrike" spc="-1">
                <a:ln w="9360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626" name="!!RouterC"/>
          <p:cNvGrpSpPr/>
          <p:nvPr/>
        </p:nvGrpSpPr>
        <p:grpSpPr>
          <a:xfrm>
            <a:off x="4264560" y="3638520"/>
            <a:ext cx="776160" cy="493560"/>
            <a:chOff x="4264560" y="3638520"/>
            <a:chExt cx="776160" cy="493560"/>
          </a:xfrm>
        </p:grpSpPr>
        <p:grpSp>
          <p:nvGrpSpPr>
            <p:cNvPr id="1627" name="Group 80"/>
            <p:cNvGrpSpPr/>
            <p:nvPr/>
          </p:nvGrpSpPr>
          <p:grpSpPr>
            <a:xfrm>
              <a:off x="4264560" y="3638520"/>
              <a:ext cx="776160" cy="493560"/>
              <a:chOff x="4264560" y="3638520"/>
              <a:chExt cx="776160" cy="493560"/>
            </a:xfrm>
          </p:grpSpPr>
          <p:sp>
            <p:nvSpPr>
              <p:cNvPr id="1628" name="AutoShape 81"/>
              <p:cNvSpPr/>
              <p:nvPr/>
            </p:nvSpPr>
            <p:spPr>
              <a:xfrm>
                <a:off x="4264560" y="3638520"/>
                <a:ext cx="776160" cy="493560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2F5E"/>
                  </a:gs>
                  <a:gs pos="50000">
                    <a:srgbClr val="0066CC"/>
                  </a:gs>
                  <a:gs pos="100000">
                    <a:srgbClr val="002F5E"/>
                  </a:gs>
                </a:gsLst>
                <a:lin ang="0"/>
              </a:gradFill>
              <a:ln w="9525">
                <a:solidFill>
                  <a:srgbClr val="819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73080" tIns="36360" rIns="73080" bIns="36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it-IT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grpSp>
            <p:nvGrpSpPr>
              <p:cNvPr id="1629" name="Group 82"/>
              <p:cNvGrpSpPr/>
              <p:nvPr/>
            </p:nvGrpSpPr>
            <p:grpSpPr>
              <a:xfrm>
                <a:off x="4406760" y="3669480"/>
                <a:ext cx="484200" cy="193320"/>
                <a:chOff x="4406760" y="3669480"/>
                <a:chExt cx="484200" cy="193320"/>
              </a:xfrm>
            </p:grpSpPr>
            <p:grpSp>
              <p:nvGrpSpPr>
                <p:cNvPr id="1630" name="Group 83"/>
                <p:cNvGrpSpPr/>
                <p:nvPr/>
              </p:nvGrpSpPr>
              <p:grpSpPr>
                <a:xfrm>
                  <a:off x="4406760" y="3669480"/>
                  <a:ext cx="480240" cy="188640"/>
                  <a:chOff x="4406760" y="3669480"/>
                  <a:chExt cx="480240" cy="188640"/>
                </a:xfrm>
              </p:grpSpPr>
              <p:sp>
                <p:nvSpPr>
                  <p:cNvPr id="1631" name="Freeform 84"/>
                  <p:cNvSpPr/>
                  <p:nvPr/>
                </p:nvSpPr>
                <p:spPr>
                  <a:xfrm>
                    <a:off x="4657680" y="367380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32" name="Freeform 85"/>
                  <p:cNvSpPr/>
                  <p:nvPr/>
                </p:nvSpPr>
                <p:spPr>
                  <a:xfrm>
                    <a:off x="4657680" y="367380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33" name="Freeform 86"/>
                  <p:cNvSpPr/>
                  <p:nvPr/>
                </p:nvSpPr>
                <p:spPr>
                  <a:xfrm>
                    <a:off x="4406760" y="376884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34" name="Freeform 87"/>
                  <p:cNvSpPr/>
                  <p:nvPr/>
                </p:nvSpPr>
                <p:spPr>
                  <a:xfrm>
                    <a:off x="4406760" y="376884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35" name="Freeform 88"/>
                  <p:cNvSpPr/>
                  <p:nvPr/>
                </p:nvSpPr>
                <p:spPr>
                  <a:xfrm>
                    <a:off x="4419720" y="366948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36" name="Freeform 89"/>
                  <p:cNvSpPr/>
                  <p:nvPr/>
                </p:nvSpPr>
                <p:spPr>
                  <a:xfrm>
                    <a:off x="4419720" y="366948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37" name="Freeform 90"/>
                  <p:cNvSpPr/>
                  <p:nvPr/>
                </p:nvSpPr>
                <p:spPr>
                  <a:xfrm>
                    <a:off x="4648680" y="377784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38" name="Freeform 91"/>
                  <p:cNvSpPr/>
                  <p:nvPr/>
                </p:nvSpPr>
                <p:spPr>
                  <a:xfrm>
                    <a:off x="4648680" y="377784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639" name="Group 92"/>
                <p:cNvGrpSpPr/>
                <p:nvPr/>
              </p:nvGrpSpPr>
              <p:grpSpPr>
                <a:xfrm>
                  <a:off x="4410720" y="3673800"/>
                  <a:ext cx="480240" cy="189000"/>
                  <a:chOff x="4410720" y="3673800"/>
                  <a:chExt cx="480240" cy="189000"/>
                </a:xfrm>
              </p:grpSpPr>
              <p:sp>
                <p:nvSpPr>
                  <p:cNvPr id="1640" name="Freeform 93"/>
                  <p:cNvSpPr/>
                  <p:nvPr/>
                </p:nvSpPr>
                <p:spPr>
                  <a:xfrm>
                    <a:off x="4661640" y="36784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41" name="Freeform 94"/>
                  <p:cNvSpPr/>
                  <p:nvPr/>
                </p:nvSpPr>
                <p:spPr>
                  <a:xfrm>
                    <a:off x="4661640" y="36784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42" name="Freeform 95"/>
                  <p:cNvSpPr/>
                  <p:nvPr/>
                </p:nvSpPr>
                <p:spPr>
                  <a:xfrm>
                    <a:off x="4410720" y="377316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43" name="Freeform 96"/>
                  <p:cNvSpPr/>
                  <p:nvPr/>
                </p:nvSpPr>
                <p:spPr>
                  <a:xfrm>
                    <a:off x="4410720" y="377316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44" name="Freeform 97"/>
                  <p:cNvSpPr/>
                  <p:nvPr/>
                </p:nvSpPr>
                <p:spPr>
                  <a:xfrm>
                    <a:off x="4423680" y="367380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45" name="Freeform 98"/>
                  <p:cNvSpPr/>
                  <p:nvPr/>
                </p:nvSpPr>
                <p:spPr>
                  <a:xfrm>
                    <a:off x="4423680" y="367380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46" name="Freeform 99"/>
                  <p:cNvSpPr/>
                  <p:nvPr/>
                </p:nvSpPr>
                <p:spPr>
                  <a:xfrm>
                    <a:off x="4653360" y="378252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47" name="Freeform 100"/>
                  <p:cNvSpPr/>
                  <p:nvPr/>
                </p:nvSpPr>
                <p:spPr>
                  <a:xfrm>
                    <a:off x="4653360" y="378252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1648" name="WordArt 101"/>
            <p:cNvSpPr txBox="1"/>
            <p:nvPr/>
          </p:nvSpPr>
          <p:spPr>
            <a:xfrm>
              <a:off x="4303440" y="3840480"/>
              <a:ext cx="698400" cy="241920"/>
            </a:xfrm>
            <a:prstGeom prst="rect">
              <a:avLst/>
            </a:prstGeom>
          </p:spPr>
          <p:txBody>
            <a:bodyPr wrap="none" lIns="94680" tIns="49680" rIns="94680" bIns="49680" anchor="ctr" anchorCtr="1">
              <a:prstTxWarp prst="textCanDown">
                <a:avLst>
                  <a:gd name="adj" fmla="val 33333"/>
                </a:avLst>
              </a:prstTxWarp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GB" sz="1400" b="0" strike="noStrike" spc="-1">
                  <a:ln w="9360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latin typeface="Tahoma"/>
                  <a:ea typeface="Tahoma"/>
                </a:rPr>
                <a:t>    </a:t>
              </a:r>
              <a:endParaRPr lang="it-IT" sz="1400" b="0" strike="noStrike" spc="-1">
                <a:ln w="9360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649" name="!!RouterInternet"/>
          <p:cNvGrpSpPr/>
          <p:nvPr/>
        </p:nvGrpSpPr>
        <p:grpSpPr>
          <a:xfrm>
            <a:off x="3030840" y="2804400"/>
            <a:ext cx="776160" cy="493560"/>
            <a:chOff x="3030840" y="2804400"/>
            <a:chExt cx="776160" cy="493560"/>
          </a:xfrm>
        </p:grpSpPr>
        <p:grpSp>
          <p:nvGrpSpPr>
            <p:cNvPr id="1650" name="Group 80"/>
            <p:cNvGrpSpPr/>
            <p:nvPr/>
          </p:nvGrpSpPr>
          <p:grpSpPr>
            <a:xfrm>
              <a:off x="3030840" y="2804400"/>
              <a:ext cx="776160" cy="493560"/>
              <a:chOff x="3030840" y="2804400"/>
              <a:chExt cx="776160" cy="493560"/>
            </a:xfrm>
          </p:grpSpPr>
          <p:sp>
            <p:nvSpPr>
              <p:cNvPr id="1651" name="AutoShape 81"/>
              <p:cNvSpPr/>
              <p:nvPr/>
            </p:nvSpPr>
            <p:spPr>
              <a:xfrm>
                <a:off x="3030840" y="2804400"/>
                <a:ext cx="776160" cy="493560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2F5E"/>
                  </a:gs>
                  <a:gs pos="50000">
                    <a:srgbClr val="0066CC"/>
                  </a:gs>
                  <a:gs pos="100000">
                    <a:srgbClr val="002F5E"/>
                  </a:gs>
                </a:gsLst>
                <a:lin ang="0"/>
              </a:gradFill>
              <a:ln w="9525">
                <a:solidFill>
                  <a:srgbClr val="819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73080" tIns="36360" rIns="73080" bIns="36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it-IT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grpSp>
            <p:nvGrpSpPr>
              <p:cNvPr id="1652" name="Group 82"/>
              <p:cNvGrpSpPr/>
              <p:nvPr/>
            </p:nvGrpSpPr>
            <p:grpSpPr>
              <a:xfrm>
                <a:off x="3173040" y="2835360"/>
                <a:ext cx="484200" cy="193320"/>
                <a:chOff x="3173040" y="2835360"/>
                <a:chExt cx="484200" cy="193320"/>
              </a:xfrm>
            </p:grpSpPr>
            <p:grpSp>
              <p:nvGrpSpPr>
                <p:cNvPr id="1653" name="Group 83"/>
                <p:cNvGrpSpPr/>
                <p:nvPr/>
              </p:nvGrpSpPr>
              <p:grpSpPr>
                <a:xfrm>
                  <a:off x="3173040" y="2835360"/>
                  <a:ext cx="480240" cy="188640"/>
                  <a:chOff x="3173040" y="2835360"/>
                  <a:chExt cx="480240" cy="188640"/>
                </a:xfrm>
              </p:grpSpPr>
              <p:sp>
                <p:nvSpPr>
                  <p:cNvPr id="1654" name="Freeform 84"/>
                  <p:cNvSpPr/>
                  <p:nvPr/>
                </p:nvSpPr>
                <p:spPr>
                  <a:xfrm>
                    <a:off x="3423960" y="28396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55" name="Freeform 85"/>
                  <p:cNvSpPr/>
                  <p:nvPr/>
                </p:nvSpPr>
                <p:spPr>
                  <a:xfrm>
                    <a:off x="3423960" y="28396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56" name="Freeform 86"/>
                  <p:cNvSpPr/>
                  <p:nvPr/>
                </p:nvSpPr>
                <p:spPr>
                  <a:xfrm>
                    <a:off x="3173040" y="293472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57" name="Freeform 87"/>
                  <p:cNvSpPr/>
                  <p:nvPr/>
                </p:nvSpPr>
                <p:spPr>
                  <a:xfrm>
                    <a:off x="3173040" y="293472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58" name="Freeform 88"/>
                  <p:cNvSpPr/>
                  <p:nvPr/>
                </p:nvSpPr>
                <p:spPr>
                  <a:xfrm>
                    <a:off x="3186000" y="283536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59" name="Freeform 89"/>
                  <p:cNvSpPr/>
                  <p:nvPr/>
                </p:nvSpPr>
                <p:spPr>
                  <a:xfrm>
                    <a:off x="3186000" y="283536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60" name="Freeform 90"/>
                  <p:cNvSpPr/>
                  <p:nvPr/>
                </p:nvSpPr>
                <p:spPr>
                  <a:xfrm>
                    <a:off x="3414960" y="294372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61" name="Freeform 91"/>
                  <p:cNvSpPr/>
                  <p:nvPr/>
                </p:nvSpPr>
                <p:spPr>
                  <a:xfrm>
                    <a:off x="3414960" y="294372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662" name="Group 92"/>
                <p:cNvGrpSpPr/>
                <p:nvPr/>
              </p:nvGrpSpPr>
              <p:grpSpPr>
                <a:xfrm>
                  <a:off x="3177000" y="2839680"/>
                  <a:ext cx="480240" cy="189000"/>
                  <a:chOff x="3177000" y="2839680"/>
                  <a:chExt cx="480240" cy="189000"/>
                </a:xfrm>
              </p:grpSpPr>
              <p:sp>
                <p:nvSpPr>
                  <p:cNvPr id="1663" name="Freeform 93"/>
                  <p:cNvSpPr/>
                  <p:nvPr/>
                </p:nvSpPr>
                <p:spPr>
                  <a:xfrm>
                    <a:off x="3427920" y="28443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64" name="Freeform 94"/>
                  <p:cNvSpPr/>
                  <p:nvPr/>
                </p:nvSpPr>
                <p:spPr>
                  <a:xfrm>
                    <a:off x="3427920" y="28443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65" name="Freeform 95"/>
                  <p:cNvSpPr/>
                  <p:nvPr/>
                </p:nvSpPr>
                <p:spPr>
                  <a:xfrm>
                    <a:off x="3177000" y="293904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66" name="Freeform 96"/>
                  <p:cNvSpPr/>
                  <p:nvPr/>
                </p:nvSpPr>
                <p:spPr>
                  <a:xfrm>
                    <a:off x="3177000" y="293904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67" name="Freeform 97"/>
                  <p:cNvSpPr/>
                  <p:nvPr/>
                </p:nvSpPr>
                <p:spPr>
                  <a:xfrm>
                    <a:off x="3189960" y="28396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68" name="Freeform 98"/>
                  <p:cNvSpPr/>
                  <p:nvPr/>
                </p:nvSpPr>
                <p:spPr>
                  <a:xfrm>
                    <a:off x="3189960" y="28396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69" name="Freeform 99"/>
                  <p:cNvSpPr/>
                  <p:nvPr/>
                </p:nvSpPr>
                <p:spPr>
                  <a:xfrm>
                    <a:off x="3419640" y="294840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70" name="Freeform 100"/>
                  <p:cNvSpPr/>
                  <p:nvPr/>
                </p:nvSpPr>
                <p:spPr>
                  <a:xfrm>
                    <a:off x="3419640" y="294840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1671" name="WordArt 101"/>
            <p:cNvSpPr txBox="1"/>
            <p:nvPr/>
          </p:nvSpPr>
          <p:spPr>
            <a:xfrm>
              <a:off x="3069360" y="3006360"/>
              <a:ext cx="698400" cy="241920"/>
            </a:xfrm>
            <a:prstGeom prst="rect">
              <a:avLst/>
            </a:prstGeom>
          </p:spPr>
          <p:txBody>
            <a:bodyPr wrap="none" lIns="94680" tIns="49680" rIns="94680" bIns="49680" anchor="ctr" anchorCtr="1">
              <a:prstTxWarp prst="textCanDown">
                <a:avLst>
                  <a:gd name="adj" fmla="val 33333"/>
                </a:avLst>
              </a:prstTxWarp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GB" sz="1400" b="0" strike="noStrike" spc="-1">
                  <a:ln w="9360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latin typeface="Tahoma"/>
                  <a:ea typeface="Tahoma"/>
                </a:rPr>
                <a:t>    </a:t>
              </a:r>
              <a:endParaRPr lang="it-IT" sz="1400" b="0" strike="noStrike" spc="-1">
                <a:ln w="9360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672" name="!!RouterA"/>
          <p:cNvGrpSpPr/>
          <p:nvPr/>
        </p:nvGrpSpPr>
        <p:grpSpPr>
          <a:xfrm>
            <a:off x="3197520" y="4313160"/>
            <a:ext cx="776160" cy="493560"/>
            <a:chOff x="3197520" y="4313160"/>
            <a:chExt cx="776160" cy="493560"/>
          </a:xfrm>
        </p:grpSpPr>
        <p:grpSp>
          <p:nvGrpSpPr>
            <p:cNvPr id="1673" name="Group 80"/>
            <p:cNvGrpSpPr/>
            <p:nvPr/>
          </p:nvGrpSpPr>
          <p:grpSpPr>
            <a:xfrm>
              <a:off x="3197520" y="4313160"/>
              <a:ext cx="776160" cy="493560"/>
              <a:chOff x="3197520" y="4313160"/>
              <a:chExt cx="776160" cy="493560"/>
            </a:xfrm>
          </p:grpSpPr>
          <p:sp>
            <p:nvSpPr>
              <p:cNvPr id="1674" name="AutoShape 81"/>
              <p:cNvSpPr/>
              <p:nvPr/>
            </p:nvSpPr>
            <p:spPr>
              <a:xfrm>
                <a:off x="3197520" y="4313160"/>
                <a:ext cx="776160" cy="493560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C00000"/>
                  </a:gs>
                  <a:gs pos="50000">
                    <a:srgbClr val="FF0000"/>
                  </a:gs>
                  <a:gs pos="99000">
                    <a:srgbClr val="C00000"/>
                  </a:gs>
                </a:gsLst>
                <a:lin ang="0"/>
              </a:gradFill>
              <a:ln w="9525">
                <a:solidFill>
                  <a:srgbClr val="FF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73080" tIns="36360" rIns="73080" bIns="36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it-IT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grpSp>
            <p:nvGrpSpPr>
              <p:cNvPr id="1675" name="Group 82"/>
              <p:cNvGrpSpPr/>
              <p:nvPr/>
            </p:nvGrpSpPr>
            <p:grpSpPr>
              <a:xfrm>
                <a:off x="3339720" y="4344120"/>
                <a:ext cx="484200" cy="193320"/>
                <a:chOff x="3339720" y="4344120"/>
                <a:chExt cx="484200" cy="193320"/>
              </a:xfrm>
            </p:grpSpPr>
            <p:grpSp>
              <p:nvGrpSpPr>
                <p:cNvPr id="1676" name="Group 83"/>
                <p:cNvGrpSpPr/>
                <p:nvPr/>
              </p:nvGrpSpPr>
              <p:grpSpPr>
                <a:xfrm>
                  <a:off x="3339720" y="4344120"/>
                  <a:ext cx="480240" cy="188640"/>
                  <a:chOff x="3339720" y="4344120"/>
                  <a:chExt cx="480240" cy="188640"/>
                </a:xfrm>
              </p:grpSpPr>
              <p:sp>
                <p:nvSpPr>
                  <p:cNvPr id="1677" name="Freeform 84"/>
                  <p:cNvSpPr/>
                  <p:nvPr/>
                </p:nvSpPr>
                <p:spPr>
                  <a:xfrm>
                    <a:off x="3590640" y="434844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78" name="Freeform 85"/>
                  <p:cNvSpPr/>
                  <p:nvPr/>
                </p:nvSpPr>
                <p:spPr>
                  <a:xfrm>
                    <a:off x="3590640" y="434844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79" name="Freeform 86"/>
                  <p:cNvSpPr/>
                  <p:nvPr/>
                </p:nvSpPr>
                <p:spPr>
                  <a:xfrm>
                    <a:off x="3339720" y="444348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80" name="Freeform 87"/>
                  <p:cNvSpPr/>
                  <p:nvPr/>
                </p:nvSpPr>
                <p:spPr>
                  <a:xfrm>
                    <a:off x="3339720" y="444348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81" name="Freeform 88"/>
                  <p:cNvSpPr/>
                  <p:nvPr/>
                </p:nvSpPr>
                <p:spPr>
                  <a:xfrm>
                    <a:off x="3352680" y="434412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82" name="Freeform 89"/>
                  <p:cNvSpPr/>
                  <p:nvPr/>
                </p:nvSpPr>
                <p:spPr>
                  <a:xfrm>
                    <a:off x="3352680" y="434412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83" name="Freeform 90"/>
                  <p:cNvSpPr/>
                  <p:nvPr/>
                </p:nvSpPr>
                <p:spPr>
                  <a:xfrm>
                    <a:off x="3581640" y="445248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84" name="Freeform 91"/>
                  <p:cNvSpPr/>
                  <p:nvPr/>
                </p:nvSpPr>
                <p:spPr>
                  <a:xfrm>
                    <a:off x="3581640" y="445248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685" name="Group 92"/>
                <p:cNvGrpSpPr/>
                <p:nvPr/>
              </p:nvGrpSpPr>
              <p:grpSpPr>
                <a:xfrm>
                  <a:off x="3344040" y="4348440"/>
                  <a:ext cx="479880" cy="189000"/>
                  <a:chOff x="3344040" y="4348440"/>
                  <a:chExt cx="479880" cy="189000"/>
                </a:xfrm>
              </p:grpSpPr>
              <p:sp>
                <p:nvSpPr>
                  <p:cNvPr id="1686" name="Freeform 93"/>
                  <p:cNvSpPr/>
                  <p:nvPr/>
                </p:nvSpPr>
                <p:spPr>
                  <a:xfrm>
                    <a:off x="3594600" y="435312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87" name="Freeform 94"/>
                  <p:cNvSpPr/>
                  <p:nvPr/>
                </p:nvSpPr>
                <p:spPr>
                  <a:xfrm>
                    <a:off x="3594600" y="435312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88" name="Freeform 95"/>
                  <p:cNvSpPr/>
                  <p:nvPr/>
                </p:nvSpPr>
                <p:spPr>
                  <a:xfrm>
                    <a:off x="3344040" y="444780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89" name="Freeform 96"/>
                  <p:cNvSpPr/>
                  <p:nvPr/>
                </p:nvSpPr>
                <p:spPr>
                  <a:xfrm>
                    <a:off x="3344040" y="444780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90" name="Freeform 97"/>
                  <p:cNvSpPr/>
                  <p:nvPr/>
                </p:nvSpPr>
                <p:spPr>
                  <a:xfrm>
                    <a:off x="3356640" y="434844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91" name="Freeform 98"/>
                  <p:cNvSpPr/>
                  <p:nvPr/>
                </p:nvSpPr>
                <p:spPr>
                  <a:xfrm>
                    <a:off x="3356640" y="434844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92" name="Freeform 99"/>
                  <p:cNvSpPr/>
                  <p:nvPr/>
                </p:nvSpPr>
                <p:spPr>
                  <a:xfrm>
                    <a:off x="3586320" y="445716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93" name="Freeform 100"/>
                  <p:cNvSpPr/>
                  <p:nvPr/>
                </p:nvSpPr>
                <p:spPr>
                  <a:xfrm>
                    <a:off x="3586320" y="445716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1694" name="WordArt 101"/>
            <p:cNvSpPr txBox="1"/>
            <p:nvPr/>
          </p:nvSpPr>
          <p:spPr>
            <a:xfrm>
              <a:off x="3236400" y="4515120"/>
              <a:ext cx="698400" cy="241920"/>
            </a:xfrm>
            <a:prstGeom prst="rect">
              <a:avLst/>
            </a:prstGeom>
          </p:spPr>
          <p:txBody>
            <a:bodyPr wrap="none" lIns="94680" tIns="49680" rIns="94680" bIns="49680" anchor="ctr" anchorCtr="1">
              <a:prstTxWarp prst="textCanDown">
                <a:avLst>
                  <a:gd name="adj" fmla="val 33333"/>
                </a:avLst>
              </a:prstTxWarp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GB" sz="1400" b="0" strike="noStrike" spc="-1">
                  <a:ln w="9360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latin typeface="Tahoma"/>
                  <a:ea typeface="Tahoma"/>
                </a:rPr>
                <a:t>    </a:t>
              </a:r>
              <a:endParaRPr lang="it-IT" sz="1400" b="0" strike="noStrike" spc="-1">
                <a:ln w="9360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Arial"/>
              </a:endParaRPr>
            </a:p>
          </p:txBody>
        </p:sp>
      </p:grpSp>
      <p:pic>
        <p:nvPicPr>
          <p:cNvPr id="1695" name="Picture 105"/>
          <p:cNvPicPr/>
          <p:nvPr/>
        </p:nvPicPr>
        <p:blipFill>
          <a:blip r:embed="rId3"/>
          <a:stretch/>
        </p:blipFill>
        <p:spPr>
          <a:xfrm>
            <a:off x="2314080" y="4471200"/>
            <a:ext cx="545040" cy="492480"/>
          </a:xfrm>
          <a:prstGeom prst="rect">
            <a:avLst/>
          </a:prstGeom>
          <a:ln w="0">
            <a:noFill/>
          </a:ln>
        </p:spPr>
      </p:pic>
      <p:pic>
        <p:nvPicPr>
          <p:cNvPr id="1696" name="Picture 105"/>
          <p:cNvPicPr/>
          <p:nvPr/>
        </p:nvPicPr>
        <p:blipFill>
          <a:blip r:embed="rId3"/>
          <a:stretch/>
        </p:blipFill>
        <p:spPr>
          <a:xfrm>
            <a:off x="2016360" y="2575080"/>
            <a:ext cx="545040" cy="492480"/>
          </a:xfrm>
          <a:prstGeom prst="rect">
            <a:avLst/>
          </a:prstGeom>
          <a:ln w="0">
            <a:noFill/>
          </a:ln>
        </p:spPr>
      </p:pic>
      <p:sp>
        <p:nvSpPr>
          <p:cNvPr id="1697" name="TextBox 140"/>
          <p:cNvSpPr/>
          <p:nvPr/>
        </p:nvSpPr>
        <p:spPr>
          <a:xfrm>
            <a:off x="5943960" y="2498040"/>
            <a:ext cx="219276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SE" sz="2800" b="1" strike="noStrike" spc="-1">
                <a:solidFill>
                  <a:schemeClr val="dk1"/>
                </a:solidFill>
                <a:latin typeface="Calibri"/>
              </a:rPr>
              <a:t>Anti-Spoofing</a:t>
            </a: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8" name="TextBox 141"/>
          <p:cNvSpPr/>
          <p:nvPr/>
        </p:nvSpPr>
        <p:spPr>
          <a:xfrm>
            <a:off x="5924520" y="3033360"/>
            <a:ext cx="37648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SE" sz="1800" b="0" strike="noStrike" spc="-1">
                <a:solidFill>
                  <a:schemeClr val="dk1"/>
                </a:solidFill>
                <a:latin typeface="Calibri"/>
              </a:rPr>
              <a:t>For each Provider: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9" name="TextBox 138"/>
          <p:cNvSpPr/>
          <p:nvPr/>
        </p:nvSpPr>
        <p:spPr>
          <a:xfrm>
            <a:off x="5924520" y="3404160"/>
            <a:ext cx="22521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SE" sz="1800" b="0" strike="noStrike" spc="-1">
                <a:solidFill>
                  <a:schemeClr val="dk1"/>
                </a:solidFill>
                <a:latin typeface="Calibri"/>
              </a:rPr>
              <a:t>Insert a Client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00" name="Picture 105"/>
          <p:cNvPicPr/>
          <p:nvPr/>
        </p:nvPicPr>
        <p:blipFill>
          <a:blip r:embed="rId3"/>
          <a:stretch/>
        </p:blipFill>
        <p:spPr>
          <a:xfrm>
            <a:off x="920160" y="3448440"/>
            <a:ext cx="545040" cy="492480"/>
          </a:xfrm>
          <a:prstGeom prst="rect">
            <a:avLst/>
          </a:prstGeom>
          <a:ln w="0">
            <a:noFill/>
          </a:ln>
        </p:spPr>
      </p:pic>
      <p:sp>
        <p:nvSpPr>
          <p:cNvPr id="1701" name="TextBox 143"/>
          <p:cNvSpPr/>
          <p:nvPr/>
        </p:nvSpPr>
        <p:spPr>
          <a:xfrm>
            <a:off x="5915160" y="3726720"/>
            <a:ext cx="60976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Calibri"/>
              <a:buAutoNum type="arabicPeriod" startAt="2"/>
            </a:pPr>
            <a:r>
              <a:rPr lang="en-SE" sz="1800" b="0" strike="noStrike" spc="-1">
                <a:solidFill>
                  <a:schemeClr val="dk1"/>
                </a:solidFill>
                <a:latin typeface="Calibri"/>
              </a:rPr>
              <a:t>Assign I</a:t>
            </a:r>
            <a:r>
              <a:rPr lang="en-GB" sz="1800" b="0" strike="noStrike" spc="-1">
                <a:solidFill>
                  <a:schemeClr val="dk1"/>
                </a:solidFill>
                <a:latin typeface="Calibri"/>
              </a:rPr>
              <a:t>Ps (v4/v6) to each Client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2" name="!!Client-B-IP"/>
          <p:cNvSpPr/>
          <p:nvPr/>
        </p:nvSpPr>
        <p:spPr>
          <a:xfrm>
            <a:off x="562320" y="4004640"/>
            <a:ext cx="11916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195.22.194.43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3" name="!!Client-A-IP"/>
          <p:cNvSpPr/>
          <p:nvPr/>
        </p:nvSpPr>
        <p:spPr>
          <a:xfrm>
            <a:off x="1946520" y="5022360"/>
            <a:ext cx="11916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185.5.200.1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4" name="!!Client-Int-IP"/>
          <p:cNvSpPr/>
          <p:nvPr/>
        </p:nvSpPr>
        <p:spPr>
          <a:xfrm>
            <a:off x="1642680" y="3086280"/>
            <a:ext cx="11916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1" strike="noStrike" spc="-1">
                <a:solidFill>
                  <a:srgbClr val="C00000"/>
                </a:solidFill>
                <a:latin typeface="Calibri"/>
                <a:ea typeface="Roboto"/>
              </a:rPr>
              <a:t>12.11.10.2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5" name="TextBox 147"/>
          <p:cNvSpPr/>
          <p:nvPr/>
        </p:nvSpPr>
        <p:spPr>
          <a:xfrm>
            <a:off x="5924520" y="4052160"/>
            <a:ext cx="60976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Calibri"/>
              <a:buAutoNum type="arabicPeriod" startAt="3"/>
            </a:pPr>
            <a:r>
              <a:rPr lang="en-GB" sz="1800" b="0" strike="noStrike" spc="-1">
                <a:solidFill>
                  <a:schemeClr val="dk1"/>
                </a:solidFill>
                <a:latin typeface="Calibri"/>
              </a:rPr>
              <a:t>Send the spoofed ICMP packet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06" name="Graphic 148" descr="Devil face with solid fill with solid fill"/>
          <p:cNvPicPr/>
          <p:nvPr/>
        </p:nvPicPr>
        <p:blipFill>
          <a:blip r:embed="rId4"/>
          <a:stretch/>
        </p:blipFill>
        <p:spPr>
          <a:xfrm>
            <a:off x="1473120" y="3040200"/>
            <a:ext cx="369360" cy="369360"/>
          </a:xfrm>
          <a:prstGeom prst="rect">
            <a:avLst/>
          </a:prstGeom>
          <a:ln w="0">
            <a:noFill/>
          </a:ln>
        </p:spPr>
      </p:pic>
      <p:pic>
        <p:nvPicPr>
          <p:cNvPr id="1707" name="Picture 2"/>
          <p:cNvPicPr/>
          <p:nvPr/>
        </p:nvPicPr>
        <p:blipFill>
          <a:blip r:embed="rId5"/>
          <a:stretch/>
        </p:blipFill>
        <p:spPr>
          <a:xfrm>
            <a:off x="773280" y="5883840"/>
            <a:ext cx="697680" cy="763560"/>
          </a:xfrm>
          <a:prstGeom prst="rect">
            <a:avLst/>
          </a:prstGeom>
          <a:ln w="0">
            <a:noFill/>
          </a:ln>
        </p:spPr>
      </p:pic>
      <p:sp>
        <p:nvSpPr>
          <p:cNvPr id="1708" name="!!SrcIPVal"/>
          <p:cNvSpPr/>
          <p:nvPr/>
        </p:nvSpPr>
        <p:spPr>
          <a:xfrm>
            <a:off x="806760" y="5001840"/>
            <a:ext cx="1280880" cy="249480"/>
          </a:xfrm>
          <a:prstGeom prst="rect">
            <a:avLst/>
          </a:prstGeom>
          <a:solidFill>
            <a:schemeClr val="bg1">
              <a:lumMod val="95000"/>
            </a:schemeClr>
          </a:solidFill>
          <a:ln w="0">
            <a:solidFill>
              <a:srgbClr val="FFFFFF">
                <a:lumMod val="50000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050" b="0" strike="noStrike" spc="-1">
                <a:solidFill>
                  <a:schemeClr val="dk1"/>
                </a:solidFill>
                <a:latin typeface="Consolas"/>
              </a:rPr>
              <a:t>12.11.10.2</a:t>
            </a:r>
            <a:endParaRPr lang="it-IT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9" name="!!DstIPVal"/>
          <p:cNvSpPr/>
          <p:nvPr/>
        </p:nvSpPr>
        <p:spPr>
          <a:xfrm>
            <a:off x="806760" y="5258520"/>
            <a:ext cx="1280880" cy="249480"/>
          </a:xfrm>
          <a:prstGeom prst="rect">
            <a:avLst/>
          </a:prstGeom>
          <a:solidFill>
            <a:schemeClr val="bg1">
              <a:lumMod val="95000"/>
            </a:schemeClr>
          </a:solidFill>
          <a:ln w="0">
            <a:solidFill>
              <a:srgbClr val="FFFFFF">
                <a:lumMod val="50000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050" b="0" strike="noStrike" spc="-1">
                <a:solidFill>
                  <a:schemeClr val="dk1"/>
                </a:solidFill>
                <a:latin typeface="Consolas"/>
              </a:rPr>
              <a:t>195.22.194.4</a:t>
            </a:r>
            <a:r>
              <a:rPr lang="en-SE" sz="1050" b="1" strike="noStrike" spc="-1">
                <a:solidFill>
                  <a:schemeClr val="dk1"/>
                </a:solidFill>
                <a:latin typeface="Consolas"/>
              </a:rPr>
              <a:t>3</a:t>
            </a:r>
            <a:endParaRPr lang="it-IT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0" name="!!DstIP"/>
          <p:cNvSpPr/>
          <p:nvPr/>
        </p:nvSpPr>
        <p:spPr>
          <a:xfrm>
            <a:off x="130680" y="5254560"/>
            <a:ext cx="676080" cy="24948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0">
            <a:solidFill>
              <a:srgbClr val="00006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050" b="1" strike="noStrike" spc="-1">
                <a:solidFill>
                  <a:schemeClr val="dk1"/>
                </a:solidFill>
                <a:latin typeface="Consolas"/>
              </a:rPr>
              <a:t>DstIP</a:t>
            </a:r>
            <a:endParaRPr lang="it-IT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1" name="!!SrcIP"/>
          <p:cNvSpPr/>
          <p:nvPr/>
        </p:nvSpPr>
        <p:spPr>
          <a:xfrm>
            <a:off x="130680" y="4998960"/>
            <a:ext cx="676080" cy="24948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0">
            <a:solidFill>
              <a:srgbClr val="00006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050" b="1" strike="noStrike" spc="-1">
                <a:solidFill>
                  <a:schemeClr val="dk1"/>
                </a:solidFill>
                <a:latin typeface="Consolas"/>
              </a:rPr>
              <a:t>SrcIP</a:t>
            </a:r>
            <a:endParaRPr lang="it-IT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2" name="TextBox 163"/>
          <p:cNvSpPr/>
          <p:nvPr/>
        </p:nvSpPr>
        <p:spPr>
          <a:xfrm>
            <a:off x="727200" y="5548320"/>
            <a:ext cx="79236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SE" sz="1400" b="1" strike="noStrike" spc="-1">
                <a:solidFill>
                  <a:srgbClr val="C00000"/>
                </a:solidFill>
                <a:latin typeface="Calibri"/>
              </a:rPr>
              <a:t>Spoofed</a:t>
            </a: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13" name="Graphic 165" descr="Magnifying glass with solid fill"/>
          <p:cNvPicPr/>
          <p:nvPr/>
        </p:nvPicPr>
        <p:blipFill>
          <a:blip r:embed="rId6"/>
          <a:stretch/>
        </p:blipFill>
        <p:spPr>
          <a:xfrm>
            <a:off x="2534760" y="2679840"/>
            <a:ext cx="505440" cy="50544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C6CE91E-CBC5-4E57-B2B6-DAF18E4B0F3D}" type="slidenum">
              <a:rPr/>
              <a:t>27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300"/>
                                        <p:tgtEl>
                                          <p:spTgt spid="1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2" dur="300" fill="hold"/>
                                        <p:tgtEl>
                                          <p:spTgt spid="1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300" fill="hold"/>
                                        <p:tgtEl>
                                          <p:spTgt spid="1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" name="!!A-B"/>
          <p:cNvSpPr/>
          <p:nvPr/>
        </p:nvSpPr>
        <p:spPr>
          <a:xfrm flipH="1" flipV="1">
            <a:off x="1156680" y="3652560"/>
            <a:ext cx="1191600" cy="1656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8280" rIns="90000" bIns="828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715" name="!!A-B"/>
          <p:cNvSpPr/>
          <p:nvPr/>
        </p:nvSpPr>
        <p:spPr>
          <a:xfrm flipH="1">
            <a:off x="2542320" y="4542480"/>
            <a:ext cx="1027080" cy="13428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716" name="!!A-B"/>
          <p:cNvSpPr/>
          <p:nvPr/>
        </p:nvSpPr>
        <p:spPr>
          <a:xfrm flipH="1" flipV="1">
            <a:off x="2252520" y="2779560"/>
            <a:ext cx="1150200" cy="26244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717" name="PlaceHolder 1"/>
          <p:cNvSpPr>
            <a:spLocks noGrp="1"/>
          </p:cNvSpPr>
          <p:nvPr>
            <p:ph type="title"/>
          </p:nvPr>
        </p:nvSpPr>
        <p:spPr>
          <a:xfrm>
            <a:off x="600120" y="298440"/>
            <a:ext cx="10990080" cy="568080"/>
          </a:xfrm>
          <a:prstGeom prst="rect">
            <a:avLst/>
          </a:prstGeom>
          <a:noFill/>
          <a:ln w="0">
            <a:noFill/>
          </a:ln>
        </p:spPr>
        <p:txBody>
          <a:bodyPr lIns="91440" tIns="108000" rIns="91440" bIns="45720" anchor="t">
            <a:noAutofit/>
          </a:bodyPr>
          <a:lstStyle/>
          <a:p>
            <a:pPr indent="0" defTabSz="914400">
              <a:lnSpc>
                <a:spcPct val="80000"/>
              </a:lnSpc>
              <a:buNone/>
            </a:pPr>
            <a:r>
              <a:rPr lang="en-US" sz="3600" b="1" strike="noStrike" spc="-1">
                <a:solidFill>
                  <a:schemeClr val="dk2"/>
                </a:solidFill>
                <a:latin typeface="Calibri"/>
              </a:rPr>
              <a:t>ROSE-T – Step-by-Step</a:t>
            </a:r>
            <a:endParaRPr lang="en-SE" sz="36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718" name="!!Step4"/>
          <p:cNvSpPr/>
          <p:nvPr/>
        </p:nvSpPr>
        <p:spPr>
          <a:xfrm>
            <a:off x="3756600" y="1365120"/>
            <a:ext cx="4678200" cy="602280"/>
          </a:xfrm>
          <a:prstGeom prst="rect">
            <a:avLst/>
          </a:prstGeom>
          <a:solidFill>
            <a:srgbClr val="4DA060"/>
          </a:solidFill>
          <a:ln>
            <a:solidFill>
              <a:srgbClr val="0D4A2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Verify</a:t>
            </a:r>
            <a:r>
              <a:rPr lang="en-SE" sz="1800" b="0" strike="noStrike" spc="-1">
                <a:solidFill>
                  <a:schemeClr val="lt1"/>
                </a:solidFill>
                <a:latin typeface="Calibri"/>
                <a:ea typeface="Roboto"/>
              </a:rPr>
              <a:t> “Anti-Spoofing” and “Filtering”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GB" sz="1400" b="0" strike="noStrike" spc="-1">
                <a:solidFill>
                  <a:schemeClr val="lt1"/>
                </a:solidFill>
                <a:latin typeface="Calibri"/>
                <a:ea typeface="Roboto"/>
              </a:rPr>
              <a:t>On the Emulated Network</a:t>
            </a: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9" name="!!Step5"/>
          <p:cNvSpPr/>
          <p:nvPr/>
        </p:nvSpPr>
        <p:spPr>
          <a:xfrm>
            <a:off x="10048320" y="2124000"/>
            <a:ext cx="1541880" cy="407520"/>
          </a:xfrm>
          <a:prstGeom prst="rect">
            <a:avLst/>
          </a:prstGeom>
          <a:solidFill>
            <a:srgbClr val="953FDA">
              <a:alpha val="5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Gather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0" name="!!Step1"/>
          <p:cNvSpPr/>
          <p:nvPr/>
        </p:nvSpPr>
        <p:spPr>
          <a:xfrm>
            <a:off x="10060920" y="2676240"/>
            <a:ext cx="1541880" cy="40752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solidFill>
              <a:srgbClr val="0047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Parse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1" name="!!Step2"/>
          <p:cNvSpPr/>
          <p:nvPr/>
        </p:nvSpPr>
        <p:spPr>
          <a:xfrm>
            <a:off x="10048320" y="3227040"/>
            <a:ext cx="1541880" cy="407520"/>
          </a:xfrm>
          <a:prstGeom prst="rect">
            <a:avLst/>
          </a:prstGeom>
          <a:solidFill>
            <a:srgbClr val="E86A58">
              <a:alpha val="50000"/>
            </a:srgbClr>
          </a:solidFill>
          <a:ln>
            <a:solidFill>
              <a:srgbClr val="78001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Analyze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2" name="!!Step3"/>
          <p:cNvSpPr/>
          <p:nvPr/>
        </p:nvSpPr>
        <p:spPr>
          <a:xfrm>
            <a:off x="10048320" y="3777840"/>
            <a:ext cx="1541880" cy="397800"/>
          </a:xfrm>
          <a:prstGeom prst="rect">
            <a:avLst/>
          </a:prstGeom>
          <a:solidFill>
            <a:srgbClr val="FFBE00">
              <a:alpha val="50000"/>
            </a:srgbClr>
          </a:solidFill>
          <a:ln>
            <a:solidFill>
              <a:srgbClr val="A659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Emulate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3" name="!!A-D"/>
          <p:cNvSpPr/>
          <p:nvPr/>
        </p:nvSpPr>
        <p:spPr>
          <a:xfrm flipH="1">
            <a:off x="3278160" y="4528440"/>
            <a:ext cx="316440" cy="95400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724" name="!!A-B"/>
          <p:cNvSpPr/>
          <p:nvPr/>
        </p:nvSpPr>
        <p:spPr>
          <a:xfrm flipH="1" flipV="1">
            <a:off x="2351160" y="3614760"/>
            <a:ext cx="1057680" cy="72504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725" name="!!A-C"/>
          <p:cNvSpPr/>
          <p:nvPr/>
        </p:nvSpPr>
        <p:spPr>
          <a:xfrm flipH="1">
            <a:off x="3425760" y="3867840"/>
            <a:ext cx="1217520" cy="54036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726" name="!!B-Internet"/>
          <p:cNvSpPr/>
          <p:nvPr/>
        </p:nvSpPr>
        <p:spPr>
          <a:xfrm flipH="1">
            <a:off x="2364840" y="3188160"/>
            <a:ext cx="1046520" cy="41292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727" name="!!C-Internet"/>
          <p:cNvSpPr/>
          <p:nvPr/>
        </p:nvSpPr>
        <p:spPr>
          <a:xfrm>
            <a:off x="3418920" y="3159000"/>
            <a:ext cx="1204920" cy="61884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728" name="!!AS-B-Lab"/>
          <p:cNvSpPr/>
          <p:nvPr/>
        </p:nvSpPr>
        <p:spPr>
          <a:xfrm>
            <a:off x="1863360" y="3947400"/>
            <a:ext cx="99576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B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9" name="!!AS-C-Lab"/>
          <p:cNvSpPr/>
          <p:nvPr/>
        </p:nvSpPr>
        <p:spPr>
          <a:xfrm>
            <a:off x="4126680" y="4142160"/>
            <a:ext cx="104976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C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0" name="!!AS-D-Lab"/>
          <p:cNvSpPr/>
          <p:nvPr/>
        </p:nvSpPr>
        <p:spPr>
          <a:xfrm>
            <a:off x="2698200" y="5828040"/>
            <a:ext cx="11700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D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1" name="!!AS-A-Lab"/>
          <p:cNvSpPr/>
          <p:nvPr/>
        </p:nvSpPr>
        <p:spPr>
          <a:xfrm>
            <a:off x="3222720" y="4813920"/>
            <a:ext cx="116784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A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2" name="!!AS-Internet"/>
          <p:cNvSpPr/>
          <p:nvPr/>
        </p:nvSpPr>
        <p:spPr>
          <a:xfrm>
            <a:off x="2674080" y="2499120"/>
            <a:ext cx="152424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«Internet»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733" name="!!RouterD"/>
          <p:cNvGrpSpPr/>
          <p:nvPr/>
        </p:nvGrpSpPr>
        <p:grpSpPr>
          <a:xfrm>
            <a:off x="2890080" y="5290200"/>
            <a:ext cx="776160" cy="493560"/>
            <a:chOff x="2890080" y="5290200"/>
            <a:chExt cx="776160" cy="493560"/>
          </a:xfrm>
        </p:grpSpPr>
        <p:grpSp>
          <p:nvGrpSpPr>
            <p:cNvPr id="1734" name="Group 80"/>
            <p:cNvGrpSpPr/>
            <p:nvPr/>
          </p:nvGrpSpPr>
          <p:grpSpPr>
            <a:xfrm>
              <a:off x="2890080" y="5290200"/>
              <a:ext cx="776160" cy="493560"/>
              <a:chOff x="2890080" y="5290200"/>
              <a:chExt cx="776160" cy="493560"/>
            </a:xfrm>
          </p:grpSpPr>
          <p:sp>
            <p:nvSpPr>
              <p:cNvPr id="1735" name="AutoShape 81"/>
              <p:cNvSpPr/>
              <p:nvPr/>
            </p:nvSpPr>
            <p:spPr>
              <a:xfrm>
                <a:off x="2890080" y="5290200"/>
                <a:ext cx="776160" cy="493560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2F5E"/>
                  </a:gs>
                  <a:gs pos="50000">
                    <a:srgbClr val="0066CC"/>
                  </a:gs>
                  <a:gs pos="100000">
                    <a:srgbClr val="002F5E"/>
                  </a:gs>
                </a:gsLst>
                <a:lin ang="0"/>
              </a:gradFill>
              <a:ln w="9525">
                <a:solidFill>
                  <a:srgbClr val="819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73080" tIns="36360" rIns="73080" bIns="36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it-IT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grpSp>
            <p:nvGrpSpPr>
              <p:cNvPr id="1736" name="Group 82"/>
              <p:cNvGrpSpPr/>
              <p:nvPr/>
            </p:nvGrpSpPr>
            <p:grpSpPr>
              <a:xfrm>
                <a:off x="3032640" y="5321160"/>
                <a:ext cx="483840" cy="193320"/>
                <a:chOff x="3032640" y="5321160"/>
                <a:chExt cx="483840" cy="193320"/>
              </a:xfrm>
            </p:grpSpPr>
            <p:grpSp>
              <p:nvGrpSpPr>
                <p:cNvPr id="1737" name="Group 83"/>
                <p:cNvGrpSpPr/>
                <p:nvPr/>
              </p:nvGrpSpPr>
              <p:grpSpPr>
                <a:xfrm>
                  <a:off x="3032640" y="5321160"/>
                  <a:ext cx="479880" cy="188640"/>
                  <a:chOff x="3032640" y="5321160"/>
                  <a:chExt cx="479880" cy="188640"/>
                </a:xfrm>
              </p:grpSpPr>
              <p:sp>
                <p:nvSpPr>
                  <p:cNvPr id="1738" name="Freeform 84"/>
                  <p:cNvSpPr/>
                  <p:nvPr/>
                </p:nvSpPr>
                <p:spPr>
                  <a:xfrm>
                    <a:off x="3283200" y="53254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739" name="Freeform 85"/>
                  <p:cNvSpPr/>
                  <p:nvPr/>
                </p:nvSpPr>
                <p:spPr>
                  <a:xfrm>
                    <a:off x="3283200" y="53254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740" name="Freeform 86"/>
                  <p:cNvSpPr/>
                  <p:nvPr/>
                </p:nvSpPr>
                <p:spPr>
                  <a:xfrm>
                    <a:off x="3032640" y="542052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741" name="Freeform 87"/>
                  <p:cNvSpPr/>
                  <p:nvPr/>
                </p:nvSpPr>
                <p:spPr>
                  <a:xfrm>
                    <a:off x="3032640" y="542052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742" name="Freeform 88"/>
                  <p:cNvSpPr/>
                  <p:nvPr/>
                </p:nvSpPr>
                <p:spPr>
                  <a:xfrm>
                    <a:off x="3045240" y="532116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743" name="Freeform 89"/>
                  <p:cNvSpPr/>
                  <p:nvPr/>
                </p:nvSpPr>
                <p:spPr>
                  <a:xfrm>
                    <a:off x="3045240" y="532116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744" name="Freeform 90"/>
                  <p:cNvSpPr/>
                  <p:nvPr/>
                </p:nvSpPr>
                <p:spPr>
                  <a:xfrm>
                    <a:off x="3274560" y="542952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745" name="Freeform 91"/>
                  <p:cNvSpPr/>
                  <p:nvPr/>
                </p:nvSpPr>
                <p:spPr>
                  <a:xfrm>
                    <a:off x="3274560" y="542952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746" name="Group 92"/>
                <p:cNvGrpSpPr/>
                <p:nvPr/>
              </p:nvGrpSpPr>
              <p:grpSpPr>
                <a:xfrm>
                  <a:off x="3036600" y="5325480"/>
                  <a:ext cx="479880" cy="189000"/>
                  <a:chOff x="3036600" y="5325480"/>
                  <a:chExt cx="479880" cy="189000"/>
                </a:xfrm>
              </p:grpSpPr>
              <p:sp>
                <p:nvSpPr>
                  <p:cNvPr id="1747" name="Freeform 93"/>
                  <p:cNvSpPr/>
                  <p:nvPr/>
                </p:nvSpPr>
                <p:spPr>
                  <a:xfrm>
                    <a:off x="3287160" y="53301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748" name="Freeform 94"/>
                  <p:cNvSpPr/>
                  <p:nvPr/>
                </p:nvSpPr>
                <p:spPr>
                  <a:xfrm>
                    <a:off x="3287160" y="53301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749" name="Freeform 95"/>
                  <p:cNvSpPr/>
                  <p:nvPr/>
                </p:nvSpPr>
                <p:spPr>
                  <a:xfrm>
                    <a:off x="3036600" y="542484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750" name="Freeform 96"/>
                  <p:cNvSpPr/>
                  <p:nvPr/>
                </p:nvSpPr>
                <p:spPr>
                  <a:xfrm>
                    <a:off x="3036600" y="542484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751" name="Freeform 97"/>
                  <p:cNvSpPr/>
                  <p:nvPr/>
                </p:nvSpPr>
                <p:spPr>
                  <a:xfrm>
                    <a:off x="3049560" y="53254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752" name="Freeform 98"/>
                  <p:cNvSpPr/>
                  <p:nvPr/>
                </p:nvSpPr>
                <p:spPr>
                  <a:xfrm>
                    <a:off x="3049560" y="53254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753" name="Freeform 99"/>
                  <p:cNvSpPr/>
                  <p:nvPr/>
                </p:nvSpPr>
                <p:spPr>
                  <a:xfrm>
                    <a:off x="3279240" y="543420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754" name="Freeform 100"/>
                  <p:cNvSpPr/>
                  <p:nvPr/>
                </p:nvSpPr>
                <p:spPr>
                  <a:xfrm>
                    <a:off x="3279240" y="543420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1755" name="WordArt 101"/>
            <p:cNvSpPr txBox="1"/>
            <p:nvPr/>
          </p:nvSpPr>
          <p:spPr>
            <a:xfrm>
              <a:off x="2928960" y="5492160"/>
              <a:ext cx="698400" cy="241920"/>
            </a:xfrm>
            <a:prstGeom prst="rect">
              <a:avLst/>
            </a:prstGeom>
          </p:spPr>
          <p:txBody>
            <a:bodyPr wrap="none" lIns="94680" tIns="49680" rIns="94680" bIns="49680" anchor="ctr" anchorCtr="1">
              <a:prstTxWarp prst="textCanDown">
                <a:avLst>
                  <a:gd name="adj" fmla="val 33333"/>
                </a:avLst>
              </a:prstTxWarp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GB" sz="1400" b="0" strike="noStrike" spc="-1">
                  <a:ln w="9360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latin typeface="Tahoma"/>
                  <a:ea typeface="Tahoma"/>
                </a:rPr>
                <a:t>    </a:t>
              </a:r>
              <a:endParaRPr lang="it-IT" sz="1400" b="0" strike="noStrike" spc="-1">
                <a:ln w="9360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756" name="!!RouterB"/>
          <p:cNvGrpSpPr/>
          <p:nvPr/>
        </p:nvGrpSpPr>
        <p:grpSpPr>
          <a:xfrm>
            <a:off x="1976760" y="3417480"/>
            <a:ext cx="776160" cy="493560"/>
            <a:chOff x="1976760" y="3417480"/>
            <a:chExt cx="776160" cy="493560"/>
          </a:xfrm>
        </p:grpSpPr>
        <p:grpSp>
          <p:nvGrpSpPr>
            <p:cNvPr id="1757" name="Group 80"/>
            <p:cNvGrpSpPr/>
            <p:nvPr/>
          </p:nvGrpSpPr>
          <p:grpSpPr>
            <a:xfrm>
              <a:off x="1976760" y="3417480"/>
              <a:ext cx="776160" cy="493560"/>
              <a:chOff x="1976760" y="3417480"/>
              <a:chExt cx="776160" cy="493560"/>
            </a:xfrm>
          </p:grpSpPr>
          <p:sp>
            <p:nvSpPr>
              <p:cNvPr id="1758" name="AutoShape 81"/>
              <p:cNvSpPr/>
              <p:nvPr/>
            </p:nvSpPr>
            <p:spPr>
              <a:xfrm>
                <a:off x="1976760" y="3417480"/>
                <a:ext cx="776160" cy="493560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D4A21"/>
                  </a:gs>
                  <a:gs pos="50000">
                    <a:srgbClr val="4DA060"/>
                  </a:gs>
                  <a:gs pos="100000">
                    <a:srgbClr val="0D4A21"/>
                  </a:gs>
                </a:gsLst>
                <a:lin ang="0"/>
              </a:gradFill>
              <a:ln w="9525">
                <a:solidFill>
                  <a:srgbClr val="4DA06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73080" tIns="36360" rIns="73080" bIns="36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it-IT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grpSp>
            <p:nvGrpSpPr>
              <p:cNvPr id="1759" name="Group 82"/>
              <p:cNvGrpSpPr/>
              <p:nvPr/>
            </p:nvGrpSpPr>
            <p:grpSpPr>
              <a:xfrm>
                <a:off x="2118960" y="3448440"/>
                <a:ext cx="484200" cy="193320"/>
                <a:chOff x="2118960" y="3448440"/>
                <a:chExt cx="484200" cy="193320"/>
              </a:xfrm>
            </p:grpSpPr>
            <p:grpSp>
              <p:nvGrpSpPr>
                <p:cNvPr id="1760" name="Group 83"/>
                <p:cNvGrpSpPr/>
                <p:nvPr/>
              </p:nvGrpSpPr>
              <p:grpSpPr>
                <a:xfrm>
                  <a:off x="2118960" y="3448440"/>
                  <a:ext cx="479880" cy="188640"/>
                  <a:chOff x="2118960" y="3448440"/>
                  <a:chExt cx="479880" cy="188640"/>
                </a:xfrm>
              </p:grpSpPr>
              <p:sp>
                <p:nvSpPr>
                  <p:cNvPr id="1761" name="Freeform 84"/>
                  <p:cNvSpPr/>
                  <p:nvPr/>
                </p:nvSpPr>
                <p:spPr>
                  <a:xfrm>
                    <a:off x="2369520" y="34527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762" name="Freeform 85"/>
                  <p:cNvSpPr/>
                  <p:nvPr/>
                </p:nvSpPr>
                <p:spPr>
                  <a:xfrm>
                    <a:off x="2369520" y="34527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763" name="Freeform 86"/>
                  <p:cNvSpPr/>
                  <p:nvPr/>
                </p:nvSpPr>
                <p:spPr>
                  <a:xfrm>
                    <a:off x="2118960" y="354780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764" name="Freeform 87"/>
                  <p:cNvSpPr/>
                  <p:nvPr/>
                </p:nvSpPr>
                <p:spPr>
                  <a:xfrm>
                    <a:off x="2118960" y="354780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765" name="Freeform 88"/>
                  <p:cNvSpPr/>
                  <p:nvPr/>
                </p:nvSpPr>
                <p:spPr>
                  <a:xfrm>
                    <a:off x="2131920" y="344844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766" name="Freeform 89"/>
                  <p:cNvSpPr/>
                  <p:nvPr/>
                </p:nvSpPr>
                <p:spPr>
                  <a:xfrm>
                    <a:off x="2131920" y="344844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767" name="Freeform 90"/>
                  <p:cNvSpPr/>
                  <p:nvPr/>
                </p:nvSpPr>
                <p:spPr>
                  <a:xfrm>
                    <a:off x="2360880" y="355680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768" name="Freeform 91"/>
                  <p:cNvSpPr/>
                  <p:nvPr/>
                </p:nvSpPr>
                <p:spPr>
                  <a:xfrm>
                    <a:off x="2360880" y="355680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769" name="Group 92"/>
                <p:cNvGrpSpPr/>
                <p:nvPr/>
              </p:nvGrpSpPr>
              <p:grpSpPr>
                <a:xfrm>
                  <a:off x="2122920" y="3452760"/>
                  <a:ext cx="480240" cy="189000"/>
                  <a:chOff x="2122920" y="3452760"/>
                  <a:chExt cx="480240" cy="189000"/>
                </a:xfrm>
              </p:grpSpPr>
              <p:sp>
                <p:nvSpPr>
                  <p:cNvPr id="1770" name="Freeform 93"/>
                  <p:cNvSpPr/>
                  <p:nvPr/>
                </p:nvSpPr>
                <p:spPr>
                  <a:xfrm>
                    <a:off x="2373840" y="345744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771" name="Freeform 94"/>
                  <p:cNvSpPr/>
                  <p:nvPr/>
                </p:nvSpPr>
                <p:spPr>
                  <a:xfrm>
                    <a:off x="2373840" y="345744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772" name="Freeform 95"/>
                  <p:cNvSpPr/>
                  <p:nvPr/>
                </p:nvSpPr>
                <p:spPr>
                  <a:xfrm>
                    <a:off x="2122920" y="355248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773" name="Freeform 96"/>
                  <p:cNvSpPr/>
                  <p:nvPr/>
                </p:nvSpPr>
                <p:spPr>
                  <a:xfrm>
                    <a:off x="2122920" y="355248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774" name="Freeform 97"/>
                  <p:cNvSpPr/>
                  <p:nvPr/>
                </p:nvSpPr>
                <p:spPr>
                  <a:xfrm>
                    <a:off x="2135880" y="34527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775" name="Freeform 98"/>
                  <p:cNvSpPr/>
                  <p:nvPr/>
                </p:nvSpPr>
                <p:spPr>
                  <a:xfrm>
                    <a:off x="2135880" y="34527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776" name="Freeform 99"/>
                  <p:cNvSpPr/>
                  <p:nvPr/>
                </p:nvSpPr>
                <p:spPr>
                  <a:xfrm>
                    <a:off x="2365560" y="356148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777" name="Freeform 100"/>
                  <p:cNvSpPr/>
                  <p:nvPr/>
                </p:nvSpPr>
                <p:spPr>
                  <a:xfrm>
                    <a:off x="2365560" y="356148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1778" name="WordArt 101"/>
            <p:cNvSpPr txBox="1"/>
            <p:nvPr/>
          </p:nvSpPr>
          <p:spPr>
            <a:xfrm>
              <a:off x="2015280" y="3619440"/>
              <a:ext cx="698400" cy="241920"/>
            </a:xfrm>
            <a:prstGeom prst="rect">
              <a:avLst/>
            </a:prstGeom>
          </p:spPr>
          <p:txBody>
            <a:bodyPr wrap="none" lIns="94680" tIns="49680" rIns="94680" bIns="49680" anchor="ctr" anchorCtr="1">
              <a:prstTxWarp prst="textCanDown">
                <a:avLst>
                  <a:gd name="adj" fmla="val 33333"/>
                </a:avLst>
              </a:prstTxWarp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GB" sz="1400" b="0" strike="noStrike" spc="-1">
                  <a:ln w="9360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latin typeface="Tahoma"/>
                  <a:ea typeface="Tahoma"/>
                </a:rPr>
                <a:t>    </a:t>
              </a:r>
              <a:endParaRPr lang="it-IT" sz="1400" b="0" strike="noStrike" spc="-1">
                <a:ln w="9360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779" name="!!RouterC"/>
          <p:cNvGrpSpPr/>
          <p:nvPr/>
        </p:nvGrpSpPr>
        <p:grpSpPr>
          <a:xfrm>
            <a:off x="4264560" y="3638520"/>
            <a:ext cx="776160" cy="493560"/>
            <a:chOff x="4264560" y="3638520"/>
            <a:chExt cx="776160" cy="493560"/>
          </a:xfrm>
        </p:grpSpPr>
        <p:grpSp>
          <p:nvGrpSpPr>
            <p:cNvPr id="1780" name="Group 80"/>
            <p:cNvGrpSpPr/>
            <p:nvPr/>
          </p:nvGrpSpPr>
          <p:grpSpPr>
            <a:xfrm>
              <a:off x="4264560" y="3638520"/>
              <a:ext cx="776160" cy="493560"/>
              <a:chOff x="4264560" y="3638520"/>
              <a:chExt cx="776160" cy="493560"/>
            </a:xfrm>
          </p:grpSpPr>
          <p:sp>
            <p:nvSpPr>
              <p:cNvPr id="1781" name="AutoShape 81"/>
              <p:cNvSpPr/>
              <p:nvPr/>
            </p:nvSpPr>
            <p:spPr>
              <a:xfrm>
                <a:off x="4264560" y="3638520"/>
                <a:ext cx="776160" cy="493560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2F5E"/>
                  </a:gs>
                  <a:gs pos="50000">
                    <a:srgbClr val="0066CC"/>
                  </a:gs>
                  <a:gs pos="100000">
                    <a:srgbClr val="002F5E"/>
                  </a:gs>
                </a:gsLst>
                <a:lin ang="0"/>
              </a:gradFill>
              <a:ln w="9525">
                <a:solidFill>
                  <a:srgbClr val="819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73080" tIns="36360" rIns="73080" bIns="36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it-IT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grpSp>
            <p:nvGrpSpPr>
              <p:cNvPr id="1782" name="Group 82"/>
              <p:cNvGrpSpPr/>
              <p:nvPr/>
            </p:nvGrpSpPr>
            <p:grpSpPr>
              <a:xfrm>
                <a:off x="4406760" y="3669480"/>
                <a:ext cx="484200" cy="193320"/>
                <a:chOff x="4406760" y="3669480"/>
                <a:chExt cx="484200" cy="193320"/>
              </a:xfrm>
            </p:grpSpPr>
            <p:grpSp>
              <p:nvGrpSpPr>
                <p:cNvPr id="1783" name="Group 83"/>
                <p:cNvGrpSpPr/>
                <p:nvPr/>
              </p:nvGrpSpPr>
              <p:grpSpPr>
                <a:xfrm>
                  <a:off x="4406760" y="3669480"/>
                  <a:ext cx="480240" cy="188640"/>
                  <a:chOff x="4406760" y="3669480"/>
                  <a:chExt cx="480240" cy="188640"/>
                </a:xfrm>
              </p:grpSpPr>
              <p:sp>
                <p:nvSpPr>
                  <p:cNvPr id="1784" name="Freeform 84"/>
                  <p:cNvSpPr/>
                  <p:nvPr/>
                </p:nvSpPr>
                <p:spPr>
                  <a:xfrm>
                    <a:off x="4657680" y="367380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785" name="Freeform 85"/>
                  <p:cNvSpPr/>
                  <p:nvPr/>
                </p:nvSpPr>
                <p:spPr>
                  <a:xfrm>
                    <a:off x="4657680" y="367380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786" name="Freeform 86"/>
                  <p:cNvSpPr/>
                  <p:nvPr/>
                </p:nvSpPr>
                <p:spPr>
                  <a:xfrm>
                    <a:off x="4406760" y="376884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787" name="Freeform 87"/>
                  <p:cNvSpPr/>
                  <p:nvPr/>
                </p:nvSpPr>
                <p:spPr>
                  <a:xfrm>
                    <a:off x="4406760" y="376884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788" name="Freeform 88"/>
                  <p:cNvSpPr/>
                  <p:nvPr/>
                </p:nvSpPr>
                <p:spPr>
                  <a:xfrm>
                    <a:off x="4419720" y="366948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789" name="Freeform 89"/>
                  <p:cNvSpPr/>
                  <p:nvPr/>
                </p:nvSpPr>
                <p:spPr>
                  <a:xfrm>
                    <a:off x="4419720" y="366948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790" name="Freeform 90"/>
                  <p:cNvSpPr/>
                  <p:nvPr/>
                </p:nvSpPr>
                <p:spPr>
                  <a:xfrm>
                    <a:off x="4648680" y="377784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791" name="Freeform 91"/>
                  <p:cNvSpPr/>
                  <p:nvPr/>
                </p:nvSpPr>
                <p:spPr>
                  <a:xfrm>
                    <a:off x="4648680" y="377784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792" name="Group 92"/>
                <p:cNvGrpSpPr/>
                <p:nvPr/>
              </p:nvGrpSpPr>
              <p:grpSpPr>
                <a:xfrm>
                  <a:off x="4410720" y="3673800"/>
                  <a:ext cx="480240" cy="189000"/>
                  <a:chOff x="4410720" y="3673800"/>
                  <a:chExt cx="480240" cy="189000"/>
                </a:xfrm>
              </p:grpSpPr>
              <p:sp>
                <p:nvSpPr>
                  <p:cNvPr id="1793" name="Freeform 93"/>
                  <p:cNvSpPr/>
                  <p:nvPr/>
                </p:nvSpPr>
                <p:spPr>
                  <a:xfrm>
                    <a:off x="4661640" y="36784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794" name="Freeform 94"/>
                  <p:cNvSpPr/>
                  <p:nvPr/>
                </p:nvSpPr>
                <p:spPr>
                  <a:xfrm>
                    <a:off x="4661640" y="36784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795" name="Freeform 95"/>
                  <p:cNvSpPr/>
                  <p:nvPr/>
                </p:nvSpPr>
                <p:spPr>
                  <a:xfrm>
                    <a:off x="4410720" y="377316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796" name="Freeform 96"/>
                  <p:cNvSpPr/>
                  <p:nvPr/>
                </p:nvSpPr>
                <p:spPr>
                  <a:xfrm>
                    <a:off x="4410720" y="377316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797" name="Freeform 97"/>
                  <p:cNvSpPr/>
                  <p:nvPr/>
                </p:nvSpPr>
                <p:spPr>
                  <a:xfrm>
                    <a:off x="4423680" y="367380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798" name="Freeform 98"/>
                  <p:cNvSpPr/>
                  <p:nvPr/>
                </p:nvSpPr>
                <p:spPr>
                  <a:xfrm>
                    <a:off x="4423680" y="367380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799" name="Freeform 99"/>
                  <p:cNvSpPr/>
                  <p:nvPr/>
                </p:nvSpPr>
                <p:spPr>
                  <a:xfrm>
                    <a:off x="4653360" y="378252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800" name="Freeform 100"/>
                  <p:cNvSpPr/>
                  <p:nvPr/>
                </p:nvSpPr>
                <p:spPr>
                  <a:xfrm>
                    <a:off x="4653360" y="378252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1801" name="WordArt 101"/>
            <p:cNvSpPr txBox="1"/>
            <p:nvPr/>
          </p:nvSpPr>
          <p:spPr>
            <a:xfrm>
              <a:off x="4303440" y="3840480"/>
              <a:ext cx="698400" cy="241920"/>
            </a:xfrm>
            <a:prstGeom prst="rect">
              <a:avLst/>
            </a:prstGeom>
          </p:spPr>
          <p:txBody>
            <a:bodyPr wrap="none" lIns="94680" tIns="49680" rIns="94680" bIns="49680" anchor="ctr" anchorCtr="1">
              <a:prstTxWarp prst="textCanDown">
                <a:avLst>
                  <a:gd name="adj" fmla="val 33333"/>
                </a:avLst>
              </a:prstTxWarp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GB" sz="1400" b="0" strike="noStrike" spc="-1">
                  <a:ln w="9360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latin typeface="Tahoma"/>
                  <a:ea typeface="Tahoma"/>
                </a:rPr>
                <a:t>    </a:t>
              </a:r>
              <a:endParaRPr lang="it-IT" sz="1400" b="0" strike="noStrike" spc="-1">
                <a:ln w="9360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802" name="!!RouterInternet"/>
          <p:cNvGrpSpPr/>
          <p:nvPr/>
        </p:nvGrpSpPr>
        <p:grpSpPr>
          <a:xfrm>
            <a:off x="3030840" y="2804400"/>
            <a:ext cx="776160" cy="493560"/>
            <a:chOff x="3030840" y="2804400"/>
            <a:chExt cx="776160" cy="493560"/>
          </a:xfrm>
        </p:grpSpPr>
        <p:grpSp>
          <p:nvGrpSpPr>
            <p:cNvPr id="1803" name="Group 80"/>
            <p:cNvGrpSpPr/>
            <p:nvPr/>
          </p:nvGrpSpPr>
          <p:grpSpPr>
            <a:xfrm>
              <a:off x="3030840" y="2804400"/>
              <a:ext cx="776160" cy="493560"/>
              <a:chOff x="3030840" y="2804400"/>
              <a:chExt cx="776160" cy="493560"/>
            </a:xfrm>
          </p:grpSpPr>
          <p:sp>
            <p:nvSpPr>
              <p:cNvPr id="1804" name="AutoShape 81"/>
              <p:cNvSpPr/>
              <p:nvPr/>
            </p:nvSpPr>
            <p:spPr>
              <a:xfrm>
                <a:off x="3030840" y="2804400"/>
                <a:ext cx="776160" cy="493560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2F5E"/>
                  </a:gs>
                  <a:gs pos="50000">
                    <a:srgbClr val="0066CC"/>
                  </a:gs>
                  <a:gs pos="100000">
                    <a:srgbClr val="002F5E"/>
                  </a:gs>
                </a:gsLst>
                <a:lin ang="0"/>
              </a:gradFill>
              <a:ln w="9525">
                <a:solidFill>
                  <a:srgbClr val="819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73080" tIns="36360" rIns="73080" bIns="36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it-IT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grpSp>
            <p:nvGrpSpPr>
              <p:cNvPr id="1805" name="Group 82"/>
              <p:cNvGrpSpPr/>
              <p:nvPr/>
            </p:nvGrpSpPr>
            <p:grpSpPr>
              <a:xfrm>
                <a:off x="3173040" y="2835360"/>
                <a:ext cx="484200" cy="193320"/>
                <a:chOff x="3173040" y="2835360"/>
                <a:chExt cx="484200" cy="193320"/>
              </a:xfrm>
            </p:grpSpPr>
            <p:grpSp>
              <p:nvGrpSpPr>
                <p:cNvPr id="1806" name="Group 83"/>
                <p:cNvGrpSpPr/>
                <p:nvPr/>
              </p:nvGrpSpPr>
              <p:grpSpPr>
                <a:xfrm>
                  <a:off x="3173040" y="2835360"/>
                  <a:ext cx="480240" cy="188640"/>
                  <a:chOff x="3173040" y="2835360"/>
                  <a:chExt cx="480240" cy="188640"/>
                </a:xfrm>
              </p:grpSpPr>
              <p:sp>
                <p:nvSpPr>
                  <p:cNvPr id="1807" name="Freeform 84"/>
                  <p:cNvSpPr/>
                  <p:nvPr/>
                </p:nvSpPr>
                <p:spPr>
                  <a:xfrm>
                    <a:off x="3423960" y="28396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808" name="Freeform 85"/>
                  <p:cNvSpPr/>
                  <p:nvPr/>
                </p:nvSpPr>
                <p:spPr>
                  <a:xfrm>
                    <a:off x="3423960" y="28396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809" name="Freeform 86"/>
                  <p:cNvSpPr/>
                  <p:nvPr/>
                </p:nvSpPr>
                <p:spPr>
                  <a:xfrm>
                    <a:off x="3173040" y="293472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810" name="Freeform 87"/>
                  <p:cNvSpPr/>
                  <p:nvPr/>
                </p:nvSpPr>
                <p:spPr>
                  <a:xfrm>
                    <a:off x="3173040" y="293472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811" name="Freeform 88"/>
                  <p:cNvSpPr/>
                  <p:nvPr/>
                </p:nvSpPr>
                <p:spPr>
                  <a:xfrm>
                    <a:off x="3186000" y="283536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812" name="Freeform 89"/>
                  <p:cNvSpPr/>
                  <p:nvPr/>
                </p:nvSpPr>
                <p:spPr>
                  <a:xfrm>
                    <a:off x="3186000" y="283536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813" name="Freeform 90"/>
                  <p:cNvSpPr/>
                  <p:nvPr/>
                </p:nvSpPr>
                <p:spPr>
                  <a:xfrm>
                    <a:off x="3414960" y="294372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814" name="Freeform 91"/>
                  <p:cNvSpPr/>
                  <p:nvPr/>
                </p:nvSpPr>
                <p:spPr>
                  <a:xfrm>
                    <a:off x="3414960" y="294372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815" name="Group 92"/>
                <p:cNvGrpSpPr/>
                <p:nvPr/>
              </p:nvGrpSpPr>
              <p:grpSpPr>
                <a:xfrm>
                  <a:off x="3177000" y="2839680"/>
                  <a:ext cx="480240" cy="189000"/>
                  <a:chOff x="3177000" y="2839680"/>
                  <a:chExt cx="480240" cy="189000"/>
                </a:xfrm>
              </p:grpSpPr>
              <p:sp>
                <p:nvSpPr>
                  <p:cNvPr id="1816" name="Freeform 93"/>
                  <p:cNvSpPr/>
                  <p:nvPr/>
                </p:nvSpPr>
                <p:spPr>
                  <a:xfrm>
                    <a:off x="3427920" y="28443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817" name="Freeform 94"/>
                  <p:cNvSpPr/>
                  <p:nvPr/>
                </p:nvSpPr>
                <p:spPr>
                  <a:xfrm>
                    <a:off x="3427920" y="28443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818" name="Freeform 95"/>
                  <p:cNvSpPr/>
                  <p:nvPr/>
                </p:nvSpPr>
                <p:spPr>
                  <a:xfrm>
                    <a:off x="3177000" y="293904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819" name="Freeform 96"/>
                  <p:cNvSpPr/>
                  <p:nvPr/>
                </p:nvSpPr>
                <p:spPr>
                  <a:xfrm>
                    <a:off x="3177000" y="293904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820" name="Freeform 97"/>
                  <p:cNvSpPr/>
                  <p:nvPr/>
                </p:nvSpPr>
                <p:spPr>
                  <a:xfrm>
                    <a:off x="3189960" y="28396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821" name="Freeform 98"/>
                  <p:cNvSpPr/>
                  <p:nvPr/>
                </p:nvSpPr>
                <p:spPr>
                  <a:xfrm>
                    <a:off x="3189960" y="28396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822" name="Freeform 99"/>
                  <p:cNvSpPr/>
                  <p:nvPr/>
                </p:nvSpPr>
                <p:spPr>
                  <a:xfrm>
                    <a:off x="3419640" y="294840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823" name="Freeform 100"/>
                  <p:cNvSpPr/>
                  <p:nvPr/>
                </p:nvSpPr>
                <p:spPr>
                  <a:xfrm>
                    <a:off x="3419640" y="294840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1824" name="WordArt 101"/>
            <p:cNvSpPr txBox="1"/>
            <p:nvPr/>
          </p:nvSpPr>
          <p:spPr>
            <a:xfrm>
              <a:off x="3069360" y="3006360"/>
              <a:ext cx="698400" cy="241920"/>
            </a:xfrm>
            <a:prstGeom prst="rect">
              <a:avLst/>
            </a:prstGeom>
          </p:spPr>
          <p:txBody>
            <a:bodyPr wrap="none" lIns="94680" tIns="49680" rIns="94680" bIns="49680" anchor="ctr" anchorCtr="1">
              <a:prstTxWarp prst="textCanDown">
                <a:avLst>
                  <a:gd name="adj" fmla="val 33333"/>
                </a:avLst>
              </a:prstTxWarp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GB" sz="1400" b="0" strike="noStrike" spc="-1">
                  <a:ln w="9360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latin typeface="Tahoma"/>
                  <a:ea typeface="Tahoma"/>
                </a:rPr>
                <a:t>    </a:t>
              </a:r>
              <a:endParaRPr lang="it-IT" sz="1400" b="0" strike="noStrike" spc="-1">
                <a:ln w="9360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825" name="!!RouterA"/>
          <p:cNvGrpSpPr/>
          <p:nvPr/>
        </p:nvGrpSpPr>
        <p:grpSpPr>
          <a:xfrm>
            <a:off x="3197520" y="4313160"/>
            <a:ext cx="776160" cy="493560"/>
            <a:chOff x="3197520" y="4313160"/>
            <a:chExt cx="776160" cy="493560"/>
          </a:xfrm>
        </p:grpSpPr>
        <p:grpSp>
          <p:nvGrpSpPr>
            <p:cNvPr id="1826" name="Group 80"/>
            <p:cNvGrpSpPr/>
            <p:nvPr/>
          </p:nvGrpSpPr>
          <p:grpSpPr>
            <a:xfrm>
              <a:off x="3197520" y="4313160"/>
              <a:ext cx="776160" cy="493560"/>
              <a:chOff x="3197520" y="4313160"/>
              <a:chExt cx="776160" cy="493560"/>
            </a:xfrm>
          </p:grpSpPr>
          <p:sp>
            <p:nvSpPr>
              <p:cNvPr id="1827" name="AutoShape 81"/>
              <p:cNvSpPr/>
              <p:nvPr/>
            </p:nvSpPr>
            <p:spPr>
              <a:xfrm>
                <a:off x="3197520" y="4313160"/>
                <a:ext cx="776160" cy="493560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C00000"/>
                  </a:gs>
                  <a:gs pos="50000">
                    <a:srgbClr val="FF0000"/>
                  </a:gs>
                  <a:gs pos="99000">
                    <a:srgbClr val="C00000"/>
                  </a:gs>
                </a:gsLst>
                <a:lin ang="0"/>
              </a:gradFill>
              <a:ln w="9525">
                <a:solidFill>
                  <a:srgbClr val="FF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73080" tIns="36360" rIns="73080" bIns="36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it-IT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grpSp>
            <p:nvGrpSpPr>
              <p:cNvPr id="1828" name="Group 82"/>
              <p:cNvGrpSpPr/>
              <p:nvPr/>
            </p:nvGrpSpPr>
            <p:grpSpPr>
              <a:xfrm>
                <a:off x="3339720" y="4344120"/>
                <a:ext cx="484200" cy="193320"/>
                <a:chOff x="3339720" y="4344120"/>
                <a:chExt cx="484200" cy="193320"/>
              </a:xfrm>
            </p:grpSpPr>
            <p:grpSp>
              <p:nvGrpSpPr>
                <p:cNvPr id="1829" name="Group 83"/>
                <p:cNvGrpSpPr/>
                <p:nvPr/>
              </p:nvGrpSpPr>
              <p:grpSpPr>
                <a:xfrm>
                  <a:off x="3339720" y="4344120"/>
                  <a:ext cx="480240" cy="188640"/>
                  <a:chOff x="3339720" y="4344120"/>
                  <a:chExt cx="480240" cy="188640"/>
                </a:xfrm>
              </p:grpSpPr>
              <p:sp>
                <p:nvSpPr>
                  <p:cNvPr id="1830" name="Freeform 84"/>
                  <p:cNvSpPr/>
                  <p:nvPr/>
                </p:nvSpPr>
                <p:spPr>
                  <a:xfrm>
                    <a:off x="3590640" y="434844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831" name="Freeform 85"/>
                  <p:cNvSpPr/>
                  <p:nvPr/>
                </p:nvSpPr>
                <p:spPr>
                  <a:xfrm>
                    <a:off x="3590640" y="434844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832" name="Freeform 86"/>
                  <p:cNvSpPr/>
                  <p:nvPr/>
                </p:nvSpPr>
                <p:spPr>
                  <a:xfrm>
                    <a:off x="3339720" y="444348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833" name="Freeform 87"/>
                  <p:cNvSpPr/>
                  <p:nvPr/>
                </p:nvSpPr>
                <p:spPr>
                  <a:xfrm>
                    <a:off x="3339720" y="444348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834" name="Freeform 88"/>
                  <p:cNvSpPr/>
                  <p:nvPr/>
                </p:nvSpPr>
                <p:spPr>
                  <a:xfrm>
                    <a:off x="3352680" y="434412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835" name="Freeform 89"/>
                  <p:cNvSpPr/>
                  <p:nvPr/>
                </p:nvSpPr>
                <p:spPr>
                  <a:xfrm>
                    <a:off x="3352680" y="434412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836" name="Freeform 90"/>
                  <p:cNvSpPr/>
                  <p:nvPr/>
                </p:nvSpPr>
                <p:spPr>
                  <a:xfrm>
                    <a:off x="3581640" y="445248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837" name="Freeform 91"/>
                  <p:cNvSpPr/>
                  <p:nvPr/>
                </p:nvSpPr>
                <p:spPr>
                  <a:xfrm>
                    <a:off x="3581640" y="445248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838" name="Group 92"/>
                <p:cNvGrpSpPr/>
                <p:nvPr/>
              </p:nvGrpSpPr>
              <p:grpSpPr>
                <a:xfrm>
                  <a:off x="3344040" y="4348440"/>
                  <a:ext cx="479880" cy="189000"/>
                  <a:chOff x="3344040" y="4348440"/>
                  <a:chExt cx="479880" cy="189000"/>
                </a:xfrm>
              </p:grpSpPr>
              <p:sp>
                <p:nvSpPr>
                  <p:cNvPr id="1839" name="Freeform 93"/>
                  <p:cNvSpPr/>
                  <p:nvPr/>
                </p:nvSpPr>
                <p:spPr>
                  <a:xfrm>
                    <a:off x="3594600" y="435312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840" name="Freeform 94"/>
                  <p:cNvSpPr/>
                  <p:nvPr/>
                </p:nvSpPr>
                <p:spPr>
                  <a:xfrm>
                    <a:off x="3594600" y="435312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841" name="Freeform 95"/>
                  <p:cNvSpPr/>
                  <p:nvPr/>
                </p:nvSpPr>
                <p:spPr>
                  <a:xfrm>
                    <a:off x="3344040" y="444780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842" name="Freeform 96"/>
                  <p:cNvSpPr/>
                  <p:nvPr/>
                </p:nvSpPr>
                <p:spPr>
                  <a:xfrm>
                    <a:off x="3344040" y="444780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843" name="Freeform 97"/>
                  <p:cNvSpPr/>
                  <p:nvPr/>
                </p:nvSpPr>
                <p:spPr>
                  <a:xfrm>
                    <a:off x="3356640" y="434844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844" name="Freeform 98"/>
                  <p:cNvSpPr/>
                  <p:nvPr/>
                </p:nvSpPr>
                <p:spPr>
                  <a:xfrm>
                    <a:off x="3356640" y="434844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845" name="Freeform 99"/>
                  <p:cNvSpPr/>
                  <p:nvPr/>
                </p:nvSpPr>
                <p:spPr>
                  <a:xfrm>
                    <a:off x="3586320" y="445716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846" name="Freeform 100"/>
                  <p:cNvSpPr/>
                  <p:nvPr/>
                </p:nvSpPr>
                <p:spPr>
                  <a:xfrm>
                    <a:off x="3586320" y="445716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1847" name="WordArt 101"/>
            <p:cNvSpPr txBox="1"/>
            <p:nvPr/>
          </p:nvSpPr>
          <p:spPr>
            <a:xfrm>
              <a:off x="3236400" y="4515120"/>
              <a:ext cx="698400" cy="241920"/>
            </a:xfrm>
            <a:prstGeom prst="rect">
              <a:avLst/>
            </a:prstGeom>
          </p:spPr>
          <p:txBody>
            <a:bodyPr wrap="none" lIns="94680" tIns="49680" rIns="94680" bIns="49680" anchor="ctr" anchorCtr="1">
              <a:prstTxWarp prst="textCanDown">
                <a:avLst>
                  <a:gd name="adj" fmla="val 33333"/>
                </a:avLst>
              </a:prstTxWarp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GB" sz="1400" b="0" strike="noStrike" spc="-1">
                  <a:ln w="9360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latin typeface="Tahoma"/>
                  <a:ea typeface="Tahoma"/>
                </a:rPr>
                <a:t>    </a:t>
              </a:r>
              <a:endParaRPr lang="it-IT" sz="1400" b="0" strike="noStrike" spc="-1">
                <a:ln w="9360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Arial"/>
              </a:endParaRPr>
            </a:p>
          </p:txBody>
        </p:sp>
      </p:grpSp>
      <p:pic>
        <p:nvPicPr>
          <p:cNvPr id="1848" name="Picture 105"/>
          <p:cNvPicPr/>
          <p:nvPr/>
        </p:nvPicPr>
        <p:blipFill>
          <a:blip r:embed="rId3"/>
          <a:stretch/>
        </p:blipFill>
        <p:spPr>
          <a:xfrm>
            <a:off x="2314080" y="4471200"/>
            <a:ext cx="545040" cy="492480"/>
          </a:xfrm>
          <a:prstGeom prst="rect">
            <a:avLst/>
          </a:prstGeom>
          <a:ln w="0">
            <a:noFill/>
          </a:ln>
        </p:spPr>
      </p:pic>
      <p:pic>
        <p:nvPicPr>
          <p:cNvPr id="1849" name="Picture 105"/>
          <p:cNvPicPr/>
          <p:nvPr/>
        </p:nvPicPr>
        <p:blipFill>
          <a:blip r:embed="rId3"/>
          <a:stretch/>
        </p:blipFill>
        <p:spPr>
          <a:xfrm>
            <a:off x="2016360" y="2575080"/>
            <a:ext cx="545040" cy="492480"/>
          </a:xfrm>
          <a:prstGeom prst="rect">
            <a:avLst/>
          </a:prstGeom>
          <a:ln w="0">
            <a:noFill/>
          </a:ln>
        </p:spPr>
      </p:pic>
      <p:sp>
        <p:nvSpPr>
          <p:cNvPr id="1850" name="TextBox 140"/>
          <p:cNvSpPr/>
          <p:nvPr/>
        </p:nvSpPr>
        <p:spPr>
          <a:xfrm>
            <a:off x="5943960" y="2498040"/>
            <a:ext cx="219276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SE" sz="2800" b="1" strike="noStrike" spc="-1">
                <a:solidFill>
                  <a:schemeClr val="dk1"/>
                </a:solidFill>
                <a:latin typeface="Calibri"/>
              </a:rPr>
              <a:t>Anti-Spoofing</a:t>
            </a: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1" name="TextBox 141"/>
          <p:cNvSpPr/>
          <p:nvPr/>
        </p:nvSpPr>
        <p:spPr>
          <a:xfrm>
            <a:off x="5924520" y="3033360"/>
            <a:ext cx="37648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SE" sz="1800" b="0" strike="noStrike" spc="-1">
                <a:solidFill>
                  <a:schemeClr val="dk1"/>
                </a:solidFill>
                <a:latin typeface="Calibri"/>
              </a:rPr>
              <a:t>For each Provider: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2" name="TextBox 138"/>
          <p:cNvSpPr/>
          <p:nvPr/>
        </p:nvSpPr>
        <p:spPr>
          <a:xfrm>
            <a:off x="5924520" y="3404160"/>
            <a:ext cx="22521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SE" sz="1800" b="0" strike="noStrike" spc="-1">
                <a:solidFill>
                  <a:schemeClr val="dk1"/>
                </a:solidFill>
                <a:latin typeface="Calibri"/>
              </a:rPr>
              <a:t>Insert a Client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53" name="Picture 105"/>
          <p:cNvPicPr/>
          <p:nvPr/>
        </p:nvPicPr>
        <p:blipFill>
          <a:blip r:embed="rId3"/>
          <a:stretch/>
        </p:blipFill>
        <p:spPr>
          <a:xfrm>
            <a:off x="920160" y="3448440"/>
            <a:ext cx="545040" cy="492480"/>
          </a:xfrm>
          <a:prstGeom prst="rect">
            <a:avLst/>
          </a:prstGeom>
          <a:ln w="0">
            <a:noFill/>
          </a:ln>
        </p:spPr>
      </p:pic>
      <p:sp>
        <p:nvSpPr>
          <p:cNvPr id="1854" name="TextBox 143"/>
          <p:cNvSpPr/>
          <p:nvPr/>
        </p:nvSpPr>
        <p:spPr>
          <a:xfrm>
            <a:off x="5915160" y="3726720"/>
            <a:ext cx="60976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Calibri"/>
              <a:buAutoNum type="arabicPeriod" startAt="2"/>
            </a:pPr>
            <a:r>
              <a:rPr lang="en-SE" sz="1800" b="0" strike="noStrike" spc="-1">
                <a:solidFill>
                  <a:schemeClr val="dk1"/>
                </a:solidFill>
                <a:latin typeface="Calibri"/>
              </a:rPr>
              <a:t>Assign I</a:t>
            </a:r>
            <a:r>
              <a:rPr lang="en-GB" sz="1800" b="0" strike="noStrike" spc="-1">
                <a:solidFill>
                  <a:schemeClr val="dk1"/>
                </a:solidFill>
                <a:latin typeface="Calibri"/>
              </a:rPr>
              <a:t>Ps (v4/v6) to each Client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5" name="!!Client-B-IP"/>
          <p:cNvSpPr/>
          <p:nvPr/>
        </p:nvSpPr>
        <p:spPr>
          <a:xfrm>
            <a:off x="562320" y="4004640"/>
            <a:ext cx="11916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195.22.194.43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6" name="!!Client-A-IP"/>
          <p:cNvSpPr/>
          <p:nvPr/>
        </p:nvSpPr>
        <p:spPr>
          <a:xfrm>
            <a:off x="1946520" y="5022360"/>
            <a:ext cx="11916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185.5.200.1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7" name="!!Client-Int-IP"/>
          <p:cNvSpPr/>
          <p:nvPr/>
        </p:nvSpPr>
        <p:spPr>
          <a:xfrm>
            <a:off x="1642680" y="3086280"/>
            <a:ext cx="11916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1" strike="noStrike" spc="-1">
                <a:solidFill>
                  <a:srgbClr val="C00000"/>
                </a:solidFill>
                <a:latin typeface="Calibri"/>
                <a:ea typeface="Roboto"/>
              </a:rPr>
              <a:t>12.11.10.2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8" name="TextBox 147"/>
          <p:cNvSpPr/>
          <p:nvPr/>
        </p:nvSpPr>
        <p:spPr>
          <a:xfrm>
            <a:off x="5924520" y="4052160"/>
            <a:ext cx="60976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Calibri"/>
              <a:buAutoNum type="arabicPeriod" startAt="3"/>
            </a:pPr>
            <a:r>
              <a:rPr lang="en-GB" sz="1800" b="0" strike="noStrike" spc="-1">
                <a:solidFill>
                  <a:schemeClr val="dk1"/>
                </a:solidFill>
                <a:latin typeface="Calibri"/>
              </a:rPr>
              <a:t>Send the spoofed ICMP packet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59" name="Graphic 148" descr="Devil face with solid fill with solid fill"/>
          <p:cNvPicPr/>
          <p:nvPr/>
        </p:nvPicPr>
        <p:blipFill>
          <a:blip r:embed="rId4"/>
          <a:stretch/>
        </p:blipFill>
        <p:spPr>
          <a:xfrm>
            <a:off x="1473120" y="3040200"/>
            <a:ext cx="369360" cy="369360"/>
          </a:xfrm>
          <a:prstGeom prst="rect">
            <a:avLst/>
          </a:prstGeom>
          <a:ln w="0">
            <a:noFill/>
          </a:ln>
        </p:spPr>
      </p:pic>
      <p:sp>
        <p:nvSpPr>
          <p:cNvPr id="1860" name="Freeform 151"/>
          <p:cNvSpPr/>
          <p:nvPr/>
        </p:nvSpPr>
        <p:spPr>
          <a:xfrm>
            <a:off x="1401840" y="3642120"/>
            <a:ext cx="1926360" cy="1014840"/>
          </a:xfrm>
          <a:custGeom>
            <a:avLst/>
            <a:gdLst>
              <a:gd name="textAreaLeft" fmla="*/ 0 w 1926360"/>
              <a:gd name="textAreaRight" fmla="*/ 1926720 w 1926360"/>
              <a:gd name="textAreaTop" fmla="*/ 0 h 1014840"/>
              <a:gd name="textAreaBottom" fmla="*/ 1015200 h 1014840"/>
            </a:gdLst>
            <a:ahLst/>
            <a:cxnLst/>
            <a:rect l="textAreaLeft" t="textAreaTop" r="textAreaRight" b="textAreaBottom"/>
            <a:pathLst>
              <a:path w="2148429" h="1029090">
                <a:moveTo>
                  <a:pt x="1572099" y="1028728"/>
                </a:moveTo>
                <a:cubicBezTo>
                  <a:pt x="1852603" y="1035354"/>
                  <a:pt x="1979640" y="949966"/>
                  <a:pt x="2062180" y="878535"/>
                </a:cubicBezTo>
                <a:cubicBezTo>
                  <a:pt x="2144720" y="807104"/>
                  <a:pt x="2203419" y="737097"/>
                  <a:pt x="2067340" y="600142"/>
                </a:cubicBezTo>
                <a:cubicBezTo>
                  <a:pt x="1931261" y="463187"/>
                  <a:pt x="1590262" y="149568"/>
                  <a:pt x="1245705" y="56803"/>
                </a:cubicBezTo>
                <a:cubicBezTo>
                  <a:pt x="901148" y="-35962"/>
                  <a:pt x="450574" y="3794"/>
                  <a:pt x="0" y="43551"/>
                </a:cubicBezTo>
              </a:path>
            </a:pathLst>
          </a:custGeom>
          <a:noFill/>
          <a:ln w="22225">
            <a:solidFill>
              <a:srgbClr val="000061"/>
            </a:solidFill>
            <a:tailEnd type="stealth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SE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861" name="Picture 2"/>
          <p:cNvPicPr/>
          <p:nvPr/>
        </p:nvPicPr>
        <p:blipFill>
          <a:blip r:embed="rId5"/>
          <a:stretch/>
        </p:blipFill>
        <p:spPr>
          <a:xfrm>
            <a:off x="773280" y="5883840"/>
            <a:ext cx="697680" cy="763560"/>
          </a:xfrm>
          <a:prstGeom prst="rect">
            <a:avLst/>
          </a:prstGeom>
          <a:ln w="0">
            <a:noFill/>
          </a:ln>
        </p:spPr>
      </p:pic>
      <p:sp>
        <p:nvSpPr>
          <p:cNvPr id="1862" name="!!SrcIPVal"/>
          <p:cNvSpPr/>
          <p:nvPr/>
        </p:nvSpPr>
        <p:spPr>
          <a:xfrm>
            <a:off x="806760" y="5001840"/>
            <a:ext cx="1280880" cy="249480"/>
          </a:xfrm>
          <a:prstGeom prst="rect">
            <a:avLst/>
          </a:prstGeom>
          <a:solidFill>
            <a:schemeClr val="bg1">
              <a:lumMod val="95000"/>
            </a:schemeClr>
          </a:solidFill>
          <a:ln w="0">
            <a:solidFill>
              <a:srgbClr val="FFFFFF">
                <a:lumMod val="50000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050" b="0" strike="noStrike" spc="-1">
                <a:solidFill>
                  <a:schemeClr val="dk1"/>
                </a:solidFill>
                <a:latin typeface="Consolas"/>
              </a:rPr>
              <a:t>12.11.10.2</a:t>
            </a:r>
            <a:endParaRPr lang="it-IT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3" name="!!DstIPVal"/>
          <p:cNvSpPr/>
          <p:nvPr/>
        </p:nvSpPr>
        <p:spPr>
          <a:xfrm>
            <a:off x="806760" y="5258520"/>
            <a:ext cx="1280880" cy="249480"/>
          </a:xfrm>
          <a:prstGeom prst="rect">
            <a:avLst/>
          </a:prstGeom>
          <a:solidFill>
            <a:schemeClr val="bg1">
              <a:lumMod val="95000"/>
            </a:schemeClr>
          </a:solidFill>
          <a:ln w="0">
            <a:solidFill>
              <a:srgbClr val="FFFFFF">
                <a:lumMod val="50000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050" b="0" strike="noStrike" spc="-1">
                <a:solidFill>
                  <a:schemeClr val="dk1"/>
                </a:solidFill>
                <a:latin typeface="Consolas"/>
              </a:rPr>
              <a:t>195.22.194.4</a:t>
            </a:r>
            <a:r>
              <a:rPr lang="en-SE" sz="1050" b="1" strike="noStrike" spc="-1">
                <a:solidFill>
                  <a:schemeClr val="dk1"/>
                </a:solidFill>
                <a:latin typeface="Consolas"/>
              </a:rPr>
              <a:t>3</a:t>
            </a:r>
            <a:endParaRPr lang="it-IT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4" name="!!DstIP"/>
          <p:cNvSpPr/>
          <p:nvPr/>
        </p:nvSpPr>
        <p:spPr>
          <a:xfrm>
            <a:off x="130680" y="5254560"/>
            <a:ext cx="676080" cy="24948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0">
            <a:solidFill>
              <a:srgbClr val="00006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050" b="1" strike="noStrike" spc="-1">
                <a:solidFill>
                  <a:schemeClr val="dk1"/>
                </a:solidFill>
                <a:latin typeface="Consolas"/>
              </a:rPr>
              <a:t>DstIP</a:t>
            </a:r>
            <a:endParaRPr lang="it-IT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5" name="!!SrcIP"/>
          <p:cNvSpPr/>
          <p:nvPr/>
        </p:nvSpPr>
        <p:spPr>
          <a:xfrm>
            <a:off x="130680" y="4998960"/>
            <a:ext cx="676080" cy="24948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0">
            <a:solidFill>
              <a:srgbClr val="00006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050" b="1" strike="noStrike" spc="-1">
                <a:solidFill>
                  <a:schemeClr val="dk1"/>
                </a:solidFill>
                <a:latin typeface="Consolas"/>
              </a:rPr>
              <a:t>SrcIP</a:t>
            </a:r>
            <a:endParaRPr lang="it-IT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6" name="TextBox 161"/>
          <p:cNvSpPr/>
          <p:nvPr/>
        </p:nvSpPr>
        <p:spPr>
          <a:xfrm>
            <a:off x="727200" y="5548320"/>
            <a:ext cx="79236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SE" sz="1400" b="1" strike="noStrike" spc="-1">
                <a:solidFill>
                  <a:srgbClr val="C00000"/>
                </a:solidFill>
                <a:latin typeface="Calibri"/>
              </a:rPr>
              <a:t>Spoofed</a:t>
            </a: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7" name="!!TablePkt1"/>
          <p:cNvSpPr/>
          <p:nvPr/>
        </p:nvSpPr>
        <p:spPr>
          <a:xfrm>
            <a:off x="2550240" y="4588200"/>
            <a:ext cx="177120" cy="19224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sv-SE" sz="1800" b="0" strike="noStrike" spc="-1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868" name="Graphic 162" descr="Magnifying glass with solid fill"/>
          <p:cNvPicPr/>
          <p:nvPr/>
        </p:nvPicPr>
        <p:blipFill>
          <a:blip r:embed="rId6"/>
          <a:stretch/>
        </p:blipFill>
        <p:spPr>
          <a:xfrm>
            <a:off x="2534760" y="2679840"/>
            <a:ext cx="505440" cy="50544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B270029-819D-4DDE-8705-51025799E1AD}" type="slidenum">
              <a:rPr/>
              <a:t>28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3.7037E-007 C 0.02265 -0.01181 0.03007 -0.00833 0.04023 -0.01528 C 0.05052 -0.02222 0.05898 -0.01481 0.06067 -0.04213 C 0.06211 -0.06921 0.00364 -0.13032 -0.01758 -0.14537 C -0.03907 -0.16042 -0.09284 -0.14676 -0.10352 -0.1419 E">
                                      <p:cBhvr>
                                        <p:cTn id="6" dur="1000" fill="hold"/>
                                        <p:tgtEl>
                                          <p:spTgt spid="18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" name="!!A-B"/>
          <p:cNvSpPr/>
          <p:nvPr/>
        </p:nvSpPr>
        <p:spPr>
          <a:xfrm flipH="1" flipV="1">
            <a:off x="1156680" y="3652560"/>
            <a:ext cx="1191600" cy="1656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8280" rIns="90000" bIns="828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870" name="!!A-B"/>
          <p:cNvSpPr/>
          <p:nvPr/>
        </p:nvSpPr>
        <p:spPr>
          <a:xfrm flipH="1">
            <a:off x="2542320" y="4542480"/>
            <a:ext cx="1027080" cy="13428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871" name="!!A-B"/>
          <p:cNvSpPr/>
          <p:nvPr/>
        </p:nvSpPr>
        <p:spPr>
          <a:xfrm flipH="1" flipV="1">
            <a:off x="2252520" y="2779560"/>
            <a:ext cx="1150200" cy="26244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872" name="PlaceHolder 1"/>
          <p:cNvSpPr>
            <a:spLocks noGrp="1"/>
          </p:cNvSpPr>
          <p:nvPr>
            <p:ph type="title"/>
          </p:nvPr>
        </p:nvSpPr>
        <p:spPr>
          <a:xfrm>
            <a:off x="600120" y="298440"/>
            <a:ext cx="10990080" cy="568080"/>
          </a:xfrm>
          <a:prstGeom prst="rect">
            <a:avLst/>
          </a:prstGeom>
          <a:noFill/>
          <a:ln w="0">
            <a:noFill/>
          </a:ln>
        </p:spPr>
        <p:txBody>
          <a:bodyPr lIns="91440" tIns="108000" rIns="91440" bIns="45720" anchor="t">
            <a:noAutofit/>
          </a:bodyPr>
          <a:lstStyle/>
          <a:p>
            <a:pPr indent="0" defTabSz="914400">
              <a:lnSpc>
                <a:spcPct val="80000"/>
              </a:lnSpc>
              <a:buNone/>
            </a:pPr>
            <a:r>
              <a:rPr lang="en-US" sz="3600" b="1" strike="noStrike" spc="-1">
                <a:solidFill>
                  <a:schemeClr val="dk2"/>
                </a:solidFill>
                <a:latin typeface="Calibri"/>
              </a:rPr>
              <a:t>ROSE-T – Step-by-Step</a:t>
            </a:r>
            <a:endParaRPr lang="en-SE" sz="36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873" name="!!Step4"/>
          <p:cNvSpPr/>
          <p:nvPr/>
        </p:nvSpPr>
        <p:spPr>
          <a:xfrm>
            <a:off x="3756600" y="1365120"/>
            <a:ext cx="4678200" cy="602280"/>
          </a:xfrm>
          <a:prstGeom prst="rect">
            <a:avLst/>
          </a:prstGeom>
          <a:solidFill>
            <a:srgbClr val="4DA060"/>
          </a:solidFill>
          <a:ln>
            <a:solidFill>
              <a:srgbClr val="0D4A2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Verify</a:t>
            </a:r>
            <a:r>
              <a:rPr lang="en-SE" sz="1800" b="0" strike="noStrike" spc="-1">
                <a:solidFill>
                  <a:schemeClr val="lt1"/>
                </a:solidFill>
                <a:latin typeface="Calibri"/>
                <a:ea typeface="Roboto"/>
              </a:rPr>
              <a:t> “Anti-Spoofing” and “Filtering”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GB" sz="1400" b="0" strike="noStrike" spc="-1">
                <a:solidFill>
                  <a:schemeClr val="lt1"/>
                </a:solidFill>
                <a:latin typeface="Calibri"/>
                <a:ea typeface="Roboto"/>
              </a:rPr>
              <a:t>On the Emulated Network</a:t>
            </a: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4" name="!!Step5"/>
          <p:cNvSpPr/>
          <p:nvPr/>
        </p:nvSpPr>
        <p:spPr>
          <a:xfrm>
            <a:off x="10048320" y="2124000"/>
            <a:ext cx="1541880" cy="407520"/>
          </a:xfrm>
          <a:prstGeom prst="rect">
            <a:avLst/>
          </a:prstGeom>
          <a:solidFill>
            <a:srgbClr val="953FDA">
              <a:alpha val="5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Gather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5" name="!!Step1"/>
          <p:cNvSpPr/>
          <p:nvPr/>
        </p:nvSpPr>
        <p:spPr>
          <a:xfrm>
            <a:off x="10060920" y="2676240"/>
            <a:ext cx="1541880" cy="40752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solidFill>
              <a:srgbClr val="0047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Parse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6" name="!!Step2"/>
          <p:cNvSpPr/>
          <p:nvPr/>
        </p:nvSpPr>
        <p:spPr>
          <a:xfrm>
            <a:off x="10048320" y="3227040"/>
            <a:ext cx="1541880" cy="407520"/>
          </a:xfrm>
          <a:prstGeom prst="rect">
            <a:avLst/>
          </a:prstGeom>
          <a:solidFill>
            <a:srgbClr val="E86A58">
              <a:alpha val="50000"/>
            </a:srgbClr>
          </a:solidFill>
          <a:ln>
            <a:solidFill>
              <a:srgbClr val="78001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Analyze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7" name="!!Step3"/>
          <p:cNvSpPr/>
          <p:nvPr/>
        </p:nvSpPr>
        <p:spPr>
          <a:xfrm>
            <a:off x="10048320" y="3777840"/>
            <a:ext cx="1541880" cy="397800"/>
          </a:xfrm>
          <a:prstGeom prst="rect">
            <a:avLst/>
          </a:prstGeom>
          <a:solidFill>
            <a:srgbClr val="FFBE00">
              <a:alpha val="50000"/>
            </a:srgbClr>
          </a:solidFill>
          <a:ln>
            <a:solidFill>
              <a:srgbClr val="A659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Emulate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8" name="!!A-D"/>
          <p:cNvSpPr/>
          <p:nvPr/>
        </p:nvSpPr>
        <p:spPr>
          <a:xfrm flipH="1">
            <a:off x="3278160" y="4528440"/>
            <a:ext cx="316440" cy="95400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879" name="!!A-B"/>
          <p:cNvSpPr/>
          <p:nvPr/>
        </p:nvSpPr>
        <p:spPr>
          <a:xfrm flipH="1" flipV="1">
            <a:off x="2351160" y="3614760"/>
            <a:ext cx="1057680" cy="72504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880" name="!!A-C"/>
          <p:cNvSpPr/>
          <p:nvPr/>
        </p:nvSpPr>
        <p:spPr>
          <a:xfrm flipH="1">
            <a:off x="3425760" y="3867840"/>
            <a:ext cx="1217520" cy="54036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881" name="!!B-Internet"/>
          <p:cNvSpPr/>
          <p:nvPr/>
        </p:nvSpPr>
        <p:spPr>
          <a:xfrm flipH="1">
            <a:off x="2364840" y="3188160"/>
            <a:ext cx="1046520" cy="41292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882" name="!!C-Internet"/>
          <p:cNvSpPr/>
          <p:nvPr/>
        </p:nvSpPr>
        <p:spPr>
          <a:xfrm>
            <a:off x="3418920" y="3159000"/>
            <a:ext cx="1204920" cy="61884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883" name="!!AS-B-Lab"/>
          <p:cNvSpPr/>
          <p:nvPr/>
        </p:nvSpPr>
        <p:spPr>
          <a:xfrm>
            <a:off x="1863360" y="3947400"/>
            <a:ext cx="99576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B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4" name="!!AS-C-Lab"/>
          <p:cNvSpPr/>
          <p:nvPr/>
        </p:nvSpPr>
        <p:spPr>
          <a:xfrm>
            <a:off x="4126680" y="4142160"/>
            <a:ext cx="104976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C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5" name="!!AS-D-Lab"/>
          <p:cNvSpPr/>
          <p:nvPr/>
        </p:nvSpPr>
        <p:spPr>
          <a:xfrm>
            <a:off x="2698200" y="5828040"/>
            <a:ext cx="11700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D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6" name="!!AS-A-Lab"/>
          <p:cNvSpPr/>
          <p:nvPr/>
        </p:nvSpPr>
        <p:spPr>
          <a:xfrm>
            <a:off x="3222720" y="4813920"/>
            <a:ext cx="116784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A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7" name="!!AS-Internet"/>
          <p:cNvSpPr/>
          <p:nvPr/>
        </p:nvSpPr>
        <p:spPr>
          <a:xfrm>
            <a:off x="2674080" y="2499120"/>
            <a:ext cx="152424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«Internet»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888" name="!!RouterD"/>
          <p:cNvGrpSpPr/>
          <p:nvPr/>
        </p:nvGrpSpPr>
        <p:grpSpPr>
          <a:xfrm>
            <a:off x="2890080" y="5290200"/>
            <a:ext cx="776160" cy="493560"/>
            <a:chOff x="2890080" y="5290200"/>
            <a:chExt cx="776160" cy="493560"/>
          </a:xfrm>
        </p:grpSpPr>
        <p:grpSp>
          <p:nvGrpSpPr>
            <p:cNvPr id="1889" name="Group 80"/>
            <p:cNvGrpSpPr/>
            <p:nvPr/>
          </p:nvGrpSpPr>
          <p:grpSpPr>
            <a:xfrm>
              <a:off x="2890080" y="5290200"/>
              <a:ext cx="776160" cy="493560"/>
              <a:chOff x="2890080" y="5290200"/>
              <a:chExt cx="776160" cy="493560"/>
            </a:xfrm>
          </p:grpSpPr>
          <p:sp>
            <p:nvSpPr>
              <p:cNvPr id="1890" name="AutoShape 81"/>
              <p:cNvSpPr/>
              <p:nvPr/>
            </p:nvSpPr>
            <p:spPr>
              <a:xfrm>
                <a:off x="2890080" y="5290200"/>
                <a:ext cx="776160" cy="493560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2F5E"/>
                  </a:gs>
                  <a:gs pos="50000">
                    <a:srgbClr val="0066CC"/>
                  </a:gs>
                  <a:gs pos="100000">
                    <a:srgbClr val="002F5E"/>
                  </a:gs>
                </a:gsLst>
                <a:lin ang="0"/>
              </a:gradFill>
              <a:ln w="9525">
                <a:solidFill>
                  <a:srgbClr val="819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73080" tIns="36360" rIns="73080" bIns="36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it-IT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grpSp>
            <p:nvGrpSpPr>
              <p:cNvPr id="1891" name="Group 82"/>
              <p:cNvGrpSpPr/>
              <p:nvPr/>
            </p:nvGrpSpPr>
            <p:grpSpPr>
              <a:xfrm>
                <a:off x="3032640" y="5321160"/>
                <a:ext cx="483840" cy="193320"/>
                <a:chOff x="3032640" y="5321160"/>
                <a:chExt cx="483840" cy="193320"/>
              </a:xfrm>
            </p:grpSpPr>
            <p:grpSp>
              <p:nvGrpSpPr>
                <p:cNvPr id="1892" name="Group 83"/>
                <p:cNvGrpSpPr/>
                <p:nvPr/>
              </p:nvGrpSpPr>
              <p:grpSpPr>
                <a:xfrm>
                  <a:off x="3032640" y="5321160"/>
                  <a:ext cx="479880" cy="188640"/>
                  <a:chOff x="3032640" y="5321160"/>
                  <a:chExt cx="479880" cy="188640"/>
                </a:xfrm>
              </p:grpSpPr>
              <p:sp>
                <p:nvSpPr>
                  <p:cNvPr id="1893" name="Freeform 84"/>
                  <p:cNvSpPr/>
                  <p:nvPr/>
                </p:nvSpPr>
                <p:spPr>
                  <a:xfrm>
                    <a:off x="3283200" y="53254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894" name="Freeform 85"/>
                  <p:cNvSpPr/>
                  <p:nvPr/>
                </p:nvSpPr>
                <p:spPr>
                  <a:xfrm>
                    <a:off x="3283200" y="53254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895" name="Freeform 86"/>
                  <p:cNvSpPr/>
                  <p:nvPr/>
                </p:nvSpPr>
                <p:spPr>
                  <a:xfrm>
                    <a:off x="3032640" y="542052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896" name="Freeform 87"/>
                  <p:cNvSpPr/>
                  <p:nvPr/>
                </p:nvSpPr>
                <p:spPr>
                  <a:xfrm>
                    <a:off x="3032640" y="542052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897" name="Freeform 88"/>
                  <p:cNvSpPr/>
                  <p:nvPr/>
                </p:nvSpPr>
                <p:spPr>
                  <a:xfrm>
                    <a:off x="3045240" y="532116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898" name="Freeform 89"/>
                  <p:cNvSpPr/>
                  <p:nvPr/>
                </p:nvSpPr>
                <p:spPr>
                  <a:xfrm>
                    <a:off x="3045240" y="532116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899" name="Freeform 90"/>
                  <p:cNvSpPr/>
                  <p:nvPr/>
                </p:nvSpPr>
                <p:spPr>
                  <a:xfrm>
                    <a:off x="3274560" y="542952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00" name="Freeform 91"/>
                  <p:cNvSpPr/>
                  <p:nvPr/>
                </p:nvSpPr>
                <p:spPr>
                  <a:xfrm>
                    <a:off x="3274560" y="542952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901" name="Group 92"/>
                <p:cNvGrpSpPr/>
                <p:nvPr/>
              </p:nvGrpSpPr>
              <p:grpSpPr>
                <a:xfrm>
                  <a:off x="3036600" y="5325480"/>
                  <a:ext cx="479880" cy="189000"/>
                  <a:chOff x="3036600" y="5325480"/>
                  <a:chExt cx="479880" cy="189000"/>
                </a:xfrm>
              </p:grpSpPr>
              <p:sp>
                <p:nvSpPr>
                  <p:cNvPr id="1902" name="Freeform 93"/>
                  <p:cNvSpPr/>
                  <p:nvPr/>
                </p:nvSpPr>
                <p:spPr>
                  <a:xfrm>
                    <a:off x="3287160" y="53301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03" name="Freeform 94"/>
                  <p:cNvSpPr/>
                  <p:nvPr/>
                </p:nvSpPr>
                <p:spPr>
                  <a:xfrm>
                    <a:off x="3287160" y="53301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04" name="Freeform 95"/>
                  <p:cNvSpPr/>
                  <p:nvPr/>
                </p:nvSpPr>
                <p:spPr>
                  <a:xfrm>
                    <a:off x="3036600" y="542484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05" name="Freeform 96"/>
                  <p:cNvSpPr/>
                  <p:nvPr/>
                </p:nvSpPr>
                <p:spPr>
                  <a:xfrm>
                    <a:off x="3036600" y="542484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06" name="Freeform 97"/>
                  <p:cNvSpPr/>
                  <p:nvPr/>
                </p:nvSpPr>
                <p:spPr>
                  <a:xfrm>
                    <a:off x="3049560" y="53254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07" name="Freeform 98"/>
                  <p:cNvSpPr/>
                  <p:nvPr/>
                </p:nvSpPr>
                <p:spPr>
                  <a:xfrm>
                    <a:off x="3049560" y="53254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08" name="Freeform 99"/>
                  <p:cNvSpPr/>
                  <p:nvPr/>
                </p:nvSpPr>
                <p:spPr>
                  <a:xfrm>
                    <a:off x="3279240" y="543420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09" name="Freeform 100"/>
                  <p:cNvSpPr/>
                  <p:nvPr/>
                </p:nvSpPr>
                <p:spPr>
                  <a:xfrm>
                    <a:off x="3279240" y="543420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1910" name="WordArt 101"/>
            <p:cNvSpPr txBox="1"/>
            <p:nvPr/>
          </p:nvSpPr>
          <p:spPr>
            <a:xfrm>
              <a:off x="2928960" y="5492160"/>
              <a:ext cx="698400" cy="241920"/>
            </a:xfrm>
            <a:prstGeom prst="rect">
              <a:avLst/>
            </a:prstGeom>
          </p:spPr>
          <p:txBody>
            <a:bodyPr wrap="none" lIns="94680" tIns="49680" rIns="94680" bIns="49680" anchor="ctr" anchorCtr="1">
              <a:prstTxWarp prst="textCanDown">
                <a:avLst>
                  <a:gd name="adj" fmla="val 33333"/>
                </a:avLst>
              </a:prstTxWarp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GB" sz="1400" b="0" strike="noStrike" spc="-1">
                  <a:ln w="9360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latin typeface="Tahoma"/>
                  <a:ea typeface="Tahoma"/>
                </a:rPr>
                <a:t>    </a:t>
              </a:r>
              <a:endParaRPr lang="it-IT" sz="1400" b="0" strike="noStrike" spc="-1">
                <a:ln w="9360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911" name="!!RouterB"/>
          <p:cNvGrpSpPr/>
          <p:nvPr/>
        </p:nvGrpSpPr>
        <p:grpSpPr>
          <a:xfrm>
            <a:off x="1976760" y="3417480"/>
            <a:ext cx="776160" cy="493560"/>
            <a:chOff x="1976760" y="3417480"/>
            <a:chExt cx="776160" cy="493560"/>
          </a:xfrm>
        </p:grpSpPr>
        <p:grpSp>
          <p:nvGrpSpPr>
            <p:cNvPr id="1912" name="Group 80"/>
            <p:cNvGrpSpPr/>
            <p:nvPr/>
          </p:nvGrpSpPr>
          <p:grpSpPr>
            <a:xfrm>
              <a:off x="1976760" y="3417480"/>
              <a:ext cx="776160" cy="493560"/>
              <a:chOff x="1976760" y="3417480"/>
              <a:chExt cx="776160" cy="493560"/>
            </a:xfrm>
          </p:grpSpPr>
          <p:sp>
            <p:nvSpPr>
              <p:cNvPr id="1913" name="AutoShape 81"/>
              <p:cNvSpPr/>
              <p:nvPr/>
            </p:nvSpPr>
            <p:spPr>
              <a:xfrm>
                <a:off x="1976760" y="3417480"/>
                <a:ext cx="776160" cy="493560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D4A21"/>
                  </a:gs>
                  <a:gs pos="50000">
                    <a:srgbClr val="4DA060"/>
                  </a:gs>
                  <a:gs pos="100000">
                    <a:srgbClr val="0D4A21"/>
                  </a:gs>
                </a:gsLst>
                <a:lin ang="0"/>
              </a:gradFill>
              <a:ln w="9525">
                <a:solidFill>
                  <a:srgbClr val="4DA06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73080" tIns="36360" rIns="73080" bIns="36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it-IT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grpSp>
            <p:nvGrpSpPr>
              <p:cNvPr id="1914" name="Group 82"/>
              <p:cNvGrpSpPr/>
              <p:nvPr/>
            </p:nvGrpSpPr>
            <p:grpSpPr>
              <a:xfrm>
                <a:off x="2118960" y="3448440"/>
                <a:ext cx="484200" cy="193320"/>
                <a:chOff x="2118960" y="3448440"/>
                <a:chExt cx="484200" cy="193320"/>
              </a:xfrm>
            </p:grpSpPr>
            <p:grpSp>
              <p:nvGrpSpPr>
                <p:cNvPr id="1915" name="Group 83"/>
                <p:cNvGrpSpPr/>
                <p:nvPr/>
              </p:nvGrpSpPr>
              <p:grpSpPr>
                <a:xfrm>
                  <a:off x="2118960" y="3448440"/>
                  <a:ext cx="479880" cy="188640"/>
                  <a:chOff x="2118960" y="3448440"/>
                  <a:chExt cx="479880" cy="188640"/>
                </a:xfrm>
              </p:grpSpPr>
              <p:sp>
                <p:nvSpPr>
                  <p:cNvPr id="1916" name="Freeform 84"/>
                  <p:cNvSpPr/>
                  <p:nvPr/>
                </p:nvSpPr>
                <p:spPr>
                  <a:xfrm>
                    <a:off x="2369520" y="34527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17" name="Freeform 85"/>
                  <p:cNvSpPr/>
                  <p:nvPr/>
                </p:nvSpPr>
                <p:spPr>
                  <a:xfrm>
                    <a:off x="2369520" y="34527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18" name="Freeform 86"/>
                  <p:cNvSpPr/>
                  <p:nvPr/>
                </p:nvSpPr>
                <p:spPr>
                  <a:xfrm>
                    <a:off x="2118960" y="354780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19" name="Freeform 87"/>
                  <p:cNvSpPr/>
                  <p:nvPr/>
                </p:nvSpPr>
                <p:spPr>
                  <a:xfrm>
                    <a:off x="2118960" y="354780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20" name="Freeform 88"/>
                  <p:cNvSpPr/>
                  <p:nvPr/>
                </p:nvSpPr>
                <p:spPr>
                  <a:xfrm>
                    <a:off x="2131920" y="344844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21" name="Freeform 89"/>
                  <p:cNvSpPr/>
                  <p:nvPr/>
                </p:nvSpPr>
                <p:spPr>
                  <a:xfrm>
                    <a:off x="2131920" y="344844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22" name="Freeform 90"/>
                  <p:cNvSpPr/>
                  <p:nvPr/>
                </p:nvSpPr>
                <p:spPr>
                  <a:xfrm>
                    <a:off x="2360880" y="355680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23" name="Freeform 91"/>
                  <p:cNvSpPr/>
                  <p:nvPr/>
                </p:nvSpPr>
                <p:spPr>
                  <a:xfrm>
                    <a:off x="2360880" y="355680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924" name="Group 92"/>
                <p:cNvGrpSpPr/>
                <p:nvPr/>
              </p:nvGrpSpPr>
              <p:grpSpPr>
                <a:xfrm>
                  <a:off x="2122920" y="3452760"/>
                  <a:ext cx="480240" cy="189000"/>
                  <a:chOff x="2122920" y="3452760"/>
                  <a:chExt cx="480240" cy="189000"/>
                </a:xfrm>
              </p:grpSpPr>
              <p:sp>
                <p:nvSpPr>
                  <p:cNvPr id="1925" name="Freeform 93"/>
                  <p:cNvSpPr/>
                  <p:nvPr/>
                </p:nvSpPr>
                <p:spPr>
                  <a:xfrm>
                    <a:off x="2373840" y="345744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26" name="Freeform 94"/>
                  <p:cNvSpPr/>
                  <p:nvPr/>
                </p:nvSpPr>
                <p:spPr>
                  <a:xfrm>
                    <a:off x="2373840" y="345744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27" name="Freeform 95"/>
                  <p:cNvSpPr/>
                  <p:nvPr/>
                </p:nvSpPr>
                <p:spPr>
                  <a:xfrm>
                    <a:off x="2122920" y="355248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28" name="Freeform 96"/>
                  <p:cNvSpPr/>
                  <p:nvPr/>
                </p:nvSpPr>
                <p:spPr>
                  <a:xfrm>
                    <a:off x="2122920" y="355248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29" name="Freeform 97"/>
                  <p:cNvSpPr/>
                  <p:nvPr/>
                </p:nvSpPr>
                <p:spPr>
                  <a:xfrm>
                    <a:off x="2135880" y="34527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30" name="Freeform 98"/>
                  <p:cNvSpPr/>
                  <p:nvPr/>
                </p:nvSpPr>
                <p:spPr>
                  <a:xfrm>
                    <a:off x="2135880" y="34527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31" name="Freeform 99"/>
                  <p:cNvSpPr/>
                  <p:nvPr/>
                </p:nvSpPr>
                <p:spPr>
                  <a:xfrm>
                    <a:off x="2365560" y="356148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32" name="Freeform 100"/>
                  <p:cNvSpPr/>
                  <p:nvPr/>
                </p:nvSpPr>
                <p:spPr>
                  <a:xfrm>
                    <a:off x="2365560" y="356148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1933" name="WordArt 101"/>
            <p:cNvSpPr txBox="1"/>
            <p:nvPr/>
          </p:nvSpPr>
          <p:spPr>
            <a:xfrm>
              <a:off x="2015280" y="3619440"/>
              <a:ext cx="698400" cy="241920"/>
            </a:xfrm>
            <a:prstGeom prst="rect">
              <a:avLst/>
            </a:prstGeom>
          </p:spPr>
          <p:txBody>
            <a:bodyPr wrap="none" lIns="94680" tIns="49680" rIns="94680" bIns="49680" anchor="ctr" anchorCtr="1">
              <a:prstTxWarp prst="textCanDown">
                <a:avLst>
                  <a:gd name="adj" fmla="val 33333"/>
                </a:avLst>
              </a:prstTxWarp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GB" sz="1400" b="0" strike="noStrike" spc="-1">
                  <a:ln w="9360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latin typeface="Tahoma"/>
                  <a:ea typeface="Tahoma"/>
                </a:rPr>
                <a:t>    </a:t>
              </a:r>
              <a:endParaRPr lang="it-IT" sz="1400" b="0" strike="noStrike" spc="-1">
                <a:ln w="9360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934" name="!!RouterC"/>
          <p:cNvGrpSpPr/>
          <p:nvPr/>
        </p:nvGrpSpPr>
        <p:grpSpPr>
          <a:xfrm>
            <a:off x="4264560" y="3638520"/>
            <a:ext cx="776160" cy="493560"/>
            <a:chOff x="4264560" y="3638520"/>
            <a:chExt cx="776160" cy="493560"/>
          </a:xfrm>
        </p:grpSpPr>
        <p:grpSp>
          <p:nvGrpSpPr>
            <p:cNvPr id="1935" name="Group 80"/>
            <p:cNvGrpSpPr/>
            <p:nvPr/>
          </p:nvGrpSpPr>
          <p:grpSpPr>
            <a:xfrm>
              <a:off x="4264560" y="3638520"/>
              <a:ext cx="776160" cy="493560"/>
              <a:chOff x="4264560" y="3638520"/>
              <a:chExt cx="776160" cy="493560"/>
            </a:xfrm>
          </p:grpSpPr>
          <p:sp>
            <p:nvSpPr>
              <p:cNvPr id="1936" name="AutoShape 81"/>
              <p:cNvSpPr/>
              <p:nvPr/>
            </p:nvSpPr>
            <p:spPr>
              <a:xfrm>
                <a:off x="4264560" y="3638520"/>
                <a:ext cx="776160" cy="493560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2F5E"/>
                  </a:gs>
                  <a:gs pos="50000">
                    <a:srgbClr val="0066CC"/>
                  </a:gs>
                  <a:gs pos="100000">
                    <a:srgbClr val="002F5E"/>
                  </a:gs>
                </a:gsLst>
                <a:lin ang="0"/>
              </a:gradFill>
              <a:ln w="9525">
                <a:solidFill>
                  <a:srgbClr val="819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73080" tIns="36360" rIns="73080" bIns="36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it-IT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grpSp>
            <p:nvGrpSpPr>
              <p:cNvPr id="1937" name="Group 82"/>
              <p:cNvGrpSpPr/>
              <p:nvPr/>
            </p:nvGrpSpPr>
            <p:grpSpPr>
              <a:xfrm>
                <a:off x="4406760" y="3669480"/>
                <a:ext cx="484200" cy="193320"/>
                <a:chOff x="4406760" y="3669480"/>
                <a:chExt cx="484200" cy="193320"/>
              </a:xfrm>
            </p:grpSpPr>
            <p:grpSp>
              <p:nvGrpSpPr>
                <p:cNvPr id="1938" name="Group 83"/>
                <p:cNvGrpSpPr/>
                <p:nvPr/>
              </p:nvGrpSpPr>
              <p:grpSpPr>
                <a:xfrm>
                  <a:off x="4406760" y="3669480"/>
                  <a:ext cx="480240" cy="188640"/>
                  <a:chOff x="4406760" y="3669480"/>
                  <a:chExt cx="480240" cy="188640"/>
                </a:xfrm>
              </p:grpSpPr>
              <p:sp>
                <p:nvSpPr>
                  <p:cNvPr id="1939" name="Freeform 84"/>
                  <p:cNvSpPr/>
                  <p:nvPr/>
                </p:nvSpPr>
                <p:spPr>
                  <a:xfrm>
                    <a:off x="4657680" y="367380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40" name="Freeform 85"/>
                  <p:cNvSpPr/>
                  <p:nvPr/>
                </p:nvSpPr>
                <p:spPr>
                  <a:xfrm>
                    <a:off x="4657680" y="367380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41" name="Freeform 86"/>
                  <p:cNvSpPr/>
                  <p:nvPr/>
                </p:nvSpPr>
                <p:spPr>
                  <a:xfrm>
                    <a:off x="4406760" y="376884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42" name="Freeform 87"/>
                  <p:cNvSpPr/>
                  <p:nvPr/>
                </p:nvSpPr>
                <p:spPr>
                  <a:xfrm>
                    <a:off x="4406760" y="376884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43" name="Freeform 88"/>
                  <p:cNvSpPr/>
                  <p:nvPr/>
                </p:nvSpPr>
                <p:spPr>
                  <a:xfrm>
                    <a:off x="4419720" y="366948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44" name="Freeform 89"/>
                  <p:cNvSpPr/>
                  <p:nvPr/>
                </p:nvSpPr>
                <p:spPr>
                  <a:xfrm>
                    <a:off x="4419720" y="366948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45" name="Freeform 90"/>
                  <p:cNvSpPr/>
                  <p:nvPr/>
                </p:nvSpPr>
                <p:spPr>
                  <a:xfrm>
                    <a:off x="4648680" y="377784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46" name="Freeform 91"/>
                  <p:cNvSpPr/>
                  <p:nvPr/>
                </p:nvSpPr>
                <p:spPr>
                  <a:xfrm>
                    <a:off x="4648680" y="377784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947" name="Group 92"/>
                <p:cNvGrpSpPr/>
                <p:nvPr/>
              </p:nvGrpSpPr>
              <p:grpSpPr>
                <a:xfrm>
                  <a:off x="4410720" y="3673800"/>
                  <a:ext cx="480240" cy="189000"/>
                  <a:chOff x="4410720" y="3673800"/>
                  <a:chExt cx="480240" cy="189000"/>
                </a:xfrm>
              </p:grpSpPr>
              <p:sp>
                <p:nvSpPr>
                  <p:cNvPr id="1948" name="Freeform 93"/>
                  <p:cNvSpPr/>
                  <p:nvPr/>
                </p:nvSpPr>
                <p:spPr>
                  <a:xfrm>
                    <a:off x="4661640" y="36784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49" name="Freeform 94"/>
                  <p:cNvSpPr/>
                  <p:nvPr/>
                </p:nvSpPr>
                <p:spPr>
                  <a:xfrm>
                    <a:off x="4661640" y="36784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50" name="Freeform 95"/>
                  <p:cNvSpPr/>
                  <p:nvPr/>
                </p:nvSpPr>
                <p:spPr>
                  <a:xfrm>
                    <a:off x="4410720" y="377316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51" name="Freeform 96"/>
                  <p:cNvSpPr/>
                  <p:nvPr/>
                </p:nvSpPr>
                <p:spPr>
                  <a:xfrm>
                    <a:off x="4410720" y="377316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52" name="Freeform 97"/>
                  <p:cNvSpPr/>
                  <p:nvPr/>
                </p:nvSpPr>
                <p:spPr>
                  <a:xfrm>
                    <a:off x="4423680" y="367380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53" name="Freeform 98"/>
                  <p:cNvSpPr/>
                  <p:nvPr/>
                </p:nvSpPr>
                <p:spPr>
                  <a:xfrm>
                    <a:off x="4423680" y="367380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54" name="Freeform 99"/>
                  <p:cNvSpPr/>
                  <p:nvPr/>
                </p:nvSpPr>
                <p:spPr>
                  <a:xfrm>
                    <a:off x="4653360" y="378252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55" name="Freeform 100"/>
                  <p:cNvSpPr/>
                  <p:nvPr/>
                </p:nvSpPr>
                <p:spPr>
                  <a:xfrm>
                    <a:off x="4653360" y="378252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1956" name="WordArt 101"/>
            <p:cNvSpPr txBox="1"/>
            <p:nvPr/>
          </p:nvSpPr>
          <p:spPr>
            <a:xfrm>
              <a:off x="4303440" y="3840480"/>
              <a:ext cx="698400" cy="241920"/>
            </a:xfrm>
            <a:prstGeom prst="rect">
              <a:avLst/>
            </a:prstGeom>
          </p:spPr>
          <p:txBody>
            <a:bodyPr wrap="none" lIns="94680" tIns="49680" rIns="94680" bIns="49680" anchor="ctr" anchorCtr="1">
              <a:prstTxWarp prst="textCanDown">
                <a:avLst>
                  <a:gd name="adj" fmla="val 33333"/>
                </a:avLst>
              </a:prstTxWarp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GB" sz="1400" b="0" strike="noStrike" spc="-1">
                  <a:ln w="9360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latin typeface="Tahoma"/>
                  <a:ea typeface="Tahoma"/>
                </a:rPr>
                <a:t>    </a:t>
              </a:r>
              <a:endParaRPr lang="it-IT" sz="1400" b="0" strike="noStrike" spc="-1">
                <a:ln w="9360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957" name="!!RouterInternet"/>
          <p:cNvGrpSpPr/>
          <p:nvPr/>
        </p:nvGrpSpPr>
        <p:grpSpPr>
          <a:xfrm>
            <a:off x="3030840" y="2804400"/>
            <a:ext cx="776160" cy="493560"/>
            <a:chOff x="3030840" y="2804400"/>
            <a:chExt cx="776160" cy="493560"/>
          </a:xfrm>
        </p:grpSpPr>
        <p:grpSp>
          <p:nvGrpSpPr>
            <p:cNvPr id="1958" name="Group 80"/>
            <p:cNvGrpSpPr/>
            <p:nvPr/>
          </p:nvGrpSpPr>
          <p:grpSpPr>
            <a:xfrm>
              <a:off x="3030840" y="2804400"/>
              <a:ext cx="776160" cy="493560"/>
              <a:chOff x="3030840" y="2804400"/>
              <a:chExt cx="776160" cy="493560"/>
            </a:xfrm>
          </p:grpSpPr>
          <p:sp>
            <p:nvSpPr>
              <p:cNvPr id="1959" name="AutoShape 81"/>
              <p:cNvSpPr/>
              <p:nvPr/>
            </p:nvSpPr>
            <p:spPr>
              <a:xfrm>
                <a:off x="3030840" y="2804400"/>
                <a:ext cx="776160" cy="493560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2F5E"/>
                  </a:gs>
                  <a:gs pos="50000">
                    <a:srgbClr val="0066CC"/>
                  </a:gs>
                  <a:gs pos="100000">
                    <a:srgbClr val="002F5E"/>
                  </a:gs>
                </a:gsLst>
                <a:lin ang="0"/>
              </a:gradFill>
              <a:ln w="9525">
                <a:solidFill>
                  <a:srgbClr val="819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73080" tIns="36360" rIns="73080" bIns="36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it-IT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grpSp>
            <p:nvGrpSpPr>
              <p:cNvPr id="1960" name="Group 82"/>
              <p:cNvGrpSpPr/>
              <p:nvPr/>
            </p:nvGrpSpPr>
            <p:grpSpPr>
              <a:xfrm>
                <a:off x="3173040" y="2835360"/>
                <a:ext cx="484200" cy="193320"/>
                <a:chOff x="3173040" y="2835360"/>
                <a:chExt cx="484200" cy="193320"/>
              </a:xfrm>
            </p:grpSpPr>
            <p:grpSp>
              <p:nvGrpSpPr>
                <p:cNvPr id="1961" name="Group 83"/>
                <p:cNvGrpSpPr/>
                <p:nvPr/>
              </p:nvGrpSpPr>
              <p:grpSpPr>
                <a:xfrm>
                  <a:off x="3173040" y="2835360"/>
                  <a:ext cx="480240" cy="188640"/>
                  <a:chOff x="3173040" y="2835360"/>
                  <a:chExt cx="480240" cy="188640"/>
                </a:xfrm>
              </p:grpSpPr>
              <p:sp>
                <p:nvSpPr>
                  <p:cNvPr id="1962" name="Freeform 84"/>
                  <p:cNvSpPr/>
                  <p:nvPr/>
                </p:nvSpPr>
                <p:spPr>
                  <a:xfrm>
                    <a:off x="3423960" y="28396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63" name="Freeform 85"/>
                  <p:cNvSpPr/>
                  <p:nvPr/>
                </p:nvSpPr>
                <p:spPr>
                  <a:xfrm>
                    <a:off x="3423960" y="28396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64" name="Freeform 86"/>
                  <p:cNvSpPr/>
                  <p:nvPr/>
                </p:nvSpPr>
                <p:spPr>
                  <a:xfrm>
                    <a:off x="3173040" y="293472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65" name="Freeform 87"/>
                  <p:cNvSpPr/>
                  <p:nvPr/>
                </p:nvSpPr>
                <p:spPr>
                  <a:xfrm>
                    <a:off x="3173040" y="293472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66" name="Freeform 88"/>
                  <p:cNvSpPr/>
                  <p:nvPr/>
                </p:nvSpPr>
                <p:spPr>
                  <a:xfrm>
                    <a:off x="3186000" y="283536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67" name="Freeform 89"/>
                  <p:cNvSpPr/>
                  <p:nvPr/>
                </p:nvSpPr>
                <p:spPr>
                  <a:xfrm>
                    <a:off x="3186000" y="283536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68" name="Freeform 90"/>
                  <p:cNvSpPr/>
                  <p:nvPr/>
                </p:nvSpPr>
                <p:spPr>
                  <a:xfrm>
                    <a:off x="3414960" y="294372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69" name="Freeform 91"/>
                  <p:cNvSpPr/>
                  <p:nvPr/>
                </p:nvSpPr>
                <p:spPr>
                  <a:xfrm>
                    <a:off x="3414960" y="294372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970" name="Group 92"/>
                <p:cNvGrpSpPr/>
                <p:nvPr/>
              </p:nvGrpSpPr>
              <p:grpSpPr>
                <a:xfrm>
                  <a:off x="3177000" y="2839680"/>
                  <a:ext cx="480240" cy="189000"/>
                  <a:chOff x="3177000" y="2839680"/>
                  <a:chExt cx="480240" cy="189000"/>
                </a:xfrm>
              </p:grpSpPr>
              <p:sp>
                <p:nvSpPr>
                  <p:cNvPr id="1971" name="Freeform 93"/>
                  <p:cNvSpPr/>
                  <p:nvPr/>
                </p:nvSpPr>
                <p:spPr>
                  <a:xfrm>
                    <a:off x="3427920" y="28443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72" name="Freeform 94"/>
                  <p:cNvSpPr/>
                  <p:nvPr/>
                </p:nvSpPr>
                <p:spPr>
                  <a:xfrm>
                    <a:off x="3427920" y="28443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73" name="Freeform 95"/>
                  <p:cNvSpPr/>
                  <p:nvPr/>
                </p:nvSpPr>
                <p:spPr>
                  <a:xfrm>
                    <a:off x="3177000" y="293904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74" name="Freeform 96"/>
                  <p:cNvSpPr/>
                  <p:nvPr/>
                </p:nvSpPr>
                <p:spPr>
                  <a:xfrm>
                    <a:off x="3177000" y="293904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75" name="Freeform 97"/>
                  <p:cNvSpPr/>
                  <p:nvPr/>
                </p:nvSpPr>
                <p:spPr>
                  <a:xfrm>
                    <a:off x="3189960" y="28396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76" name="Freeform 98"/>
                  <p:cNvSpPr/>
                  <p:nvPr/>
                </p:nvSpPr>
                <p:spPr>
                  <a:xfrm>
                    <a:off x="3189960" y="28396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77" name="Freeform 99"/>
                  <p:cNvSpPr/>
                  <p:nvPr/>
                </p:nvSpPr>
                <p:spPr>
                  <a:xfrm>
                    <a:off x="3419640" y="294840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78" name="Freeform 100"/>
                  <p:cNvSpPr/>
                  <p:nvPr/>
                </p:nvSpPr>
                <p:spPr>
                  <a:xfrm>
                    <a:off x="3419640" y="294840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1979" name="WordArt 101"/>
            <p:cNvSpPr txBox="1"/>
            <p:nvPr/>
          </p:nvSpPr>
          <p:spPr>
            <a:xfrm>
              <a:off x="3069360" y="3006360"/>
              <a:ext cx="698400" cy="241920"/>
            </a:xfrm>
            <a:prstGeom prst="rect">
              <a:avLst/>
            </a:prstGeom>
          </p:spPr>
          <p:txBody>
            <a:bodyPr wrap="none" lIns="94680" tIns="49680" rIns="94680" bIns="49680" anchor="ctr" anchorCtr="1">
              <a:prstTxWarp prst="textCanDown">
                <a:avLst>
                  <a:gd name="adj" fmla="val 33333"/>
                </a:avLst>
              </a:prstTxWarp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GB" sz="1400" b="0" strike="noStrike" spc="-1">
                  <a:ln w="9360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latin typeface="Tahoma"/>
                  <a:ea typeface="Tahoma"/>
                </a:rPr>
                <a:t>    </a:t>
              </a:r>
              <a:endParaRPr lang="it-IT" sz="1400" b="0" strike="noStrike" spc="-1">
                <a:ln w="9360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980" name="!!RouterA"/>
          <p:cNvGrpSpPr/>
          <p:nvPr/>
        </p:nvGrpSpPr>
        <p:grpSpPr>
          <a:xfrm>
            <a:off x="3197520" y="4313160"/>
            <a:ext cx="776160" cy="493560"/>
            <a:chOff x="3197520" y="4313160"/>
            <a:chExt cx="776160" cy="493560"/>
          </a:xfrm>
        </p:grpSpPr>
        <p:grpSp>
          <p:nvGrpSpPr>
            <p:cNvPr id="1981" name="Group 80"/>
            <p:cNvGrpSpPr/>
            <p:nvPr/>
          </p:nvGrpSpPr>
          <p:grpSpPr>
            <a:xfrm>
              <a:off x="3197520" y="4313160"/>
              <a:ext cx="776160" cy="493560"/>
              <a:chOff x="3197520" y="4313160"/>
              <a:chExt cx="776160" cy="493560"/>
            </a:xfrm>
          </p:grpSpPr>
          <p:sp>
            <p:nvSpPr>
              <p:cNvPr id="1982" name="AutoShape 81"/>
              <p:cNvSpPr/>
              <p:nvPr/>
            </p:nvSpPr>
            <p:spPr>
              <a:xfrm>
                <a:off x="3197520" y="4313160"/>
                <a:ext cx="776160" cy="493560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C00000"/>
                  </a:gs>
                  <a:gs pos="50000">
                    <a:srgbClr val="FF0000"/>
                  </a:gs>
                  <a:gs pos="99000">
                    <a:srgbClr val="C00000"/>
                  </a:gs>
                </a:gsLst>
                <a:lin ang="0"/>
              </a:gradFill>
              <a:ln w="9525">
                <a:solidFill>
                  <a:srgbClr val="FF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73080" tIns="36360" rIns="73080" bIns="36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it-IT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grpSp>
            <p:nvGrpSpPr>
              <p:cNvPr id="1983" name="Group 82"/>
              <p:cNvGrpSpPr/>
              <p:nvPr/>
            </p:nvGrpSpPr>
            <p:grpSpPr>
              <a:xfrm>
                <a:off x="3339720" y="4344120"/>
                <a:ext cx="484200" cy="193320"/>
                <a:chOff x="3339720" y="4344120"/>
                <a:chExt cx="484200" cy="193320"/>
              </a:xfrm>
            </p:grpSpPr>
            <p:grpSp>
              <p:nvGrpSpPr>
                <p:cNvPr id="1984" name="Group 83"/>
                <p:cNvGrpSpPr/>
                <p:nvPr/>
              </p:nvGrpSpPr>
              <p:grpSpPr>
                <a:xfrm>
                  <a:off x="3339720" y="4344120"/>
                  <a:ext cx="480240" cy="188640"/>
                  <a:chOff x="3339720" y="4344120"/>
                  <a:chExt cx="480240" cy="188640"/>
                </a:xfrm>
              </p:grpSpPr>
              <p:sp>
                <p:nvSpPr>
                  <p:cNvPr id="1985" name="Freeform 84"/>
                  <p:cNvSpPr/>
                  <p:nvPr/>
                </p:nvSpPr>
                <p:spPr>
                  <a:xfrm>
                    <a:off x="3590640" y="434844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86" name="Freeform 85"/>
                  <p:cNvSpPr/>
                  <p:nvPr/>
                </p:nvSpPr>
                <p:spPr>
                  <a:xfrm>
                    <a:off x="3590640" y="434844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87" name="Freeform 86"/>
                  <p:cNvSpPr/>
                  <p:nvPr/>
                </p:nvSpPr>
                <p:spPr>
                  <a:xfrm>
                    <a:off x="3339720" y="444348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88" name="Freeform 87"/>
                  <p:cNvSpPr/>
                  <p:nvPr/>
                </p:nvSpPr>
                <p:spPr>
                  <a:xfrm>
                    <a:off x="3339720" y="444348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89" name="Freeform 88"/>
                  <p:cNvSpPr/>
                  <p:nvPr/>
                </p:nvSpPr>
                <p:spPr>
                  <a:xfrm>
                    <a:off x="3352680" y="434412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90" name="Freeform 89"/>
                  <p:cNvSpPr/>
                  <p:nvPr/>
                </p:nvSpPr>
                <p:spPr>
                  <a:xfrm>
                    <a:off x="3352680" y="434412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91" name="Freeform 90"/>
                  <p:cNvSpPr/>
                  <p:nvPr/>
                </p:nvSpPr>
                <p:spPr>
                  <a:xfrm>
                    <a:off x="3581640" y="445248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92" name="Freeform 91"/>
                  <p:cNvSpPr/>
                  <p:nvPr/>
                </p:nvSpPr>
                <p:spPr>
                  <a:xfrm>
                    <a:off x="3581640" y="445248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993" name="Group 92"/>
                <p:cNvGrpSpPr/>
                <p:nvPr/>
              </p:nvGrpSpPr>
              <p:grpSpPr>
                <a:xfrm>
                  <a:off x="3344040" y="4348440"/>
                  <a:ext cx="479880" cy="189000"/>
                  <a:chOff x="3344040" y="4348440"/>
                  <a:chExt cx="479880" cy="189000"/>
                </a:xfrm>
              </p:grpSpPr>
              <p:sp>
                <p:nvSpPr>
                  <p:cNvPr id="1994" name="Freeform 93"/>
                  <p:cNvSpPr/>
                  <p:nvPr/>
                </p:nvSpPr>
                <p:spPr>
                  <a:xfrm>
                    <a:off x="3594600" y="435312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95" name="Freeform 94"/>
                  <p:cNvSpPr/>
                  <p:nvPr/>
                </p:nvSpPr>
                <p:spPr>
                  <a:xfrm>
                    <a:off x="3594600" y="435312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96" name="Freeform 95"/>
                  <p:cNvSpPr/>
                  <p:nvPr/>
                </p:nvSpPr>
                <p:spPr>
                  <a:xfrm>
                    <a:off x="3344040" y="444780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97" name="Freeform 96"/>
                  <p:cNvSpPr/>
                  <p:nvPr/>
                </p:nvSpPr>
                <p:spPr>
                  <a:xfrm>
                    <a:off x="3344040" y="444780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98" name="Freeform 97"/>
                  <p:cNvSpPr/>
                  <p:nvPr/>
                </p:nvSpPr>
                <p:spPr>
                  <a:xfrm>
                    <a:off x="3356640" y="434844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99" name="Freeform 98"/>
                  <p:cNvSpPr/>
                  <p:nvPr/>
                </p:nvSpPr>
                <p:spPr>
                  <a:xfrm>
                    <a:off x="3356640" y="434844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000" name="Freeform 99"/>
                  <p:cNvSpPr/>
                  <p:nvPr/>
                </p:nvSpPr>
                <p:spPr>
                  <a:xfrm>
                    <a:off x="3586320" y="445716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001" name="Freeform 100"/>
                  <p:cNvSpPr/>
                  <p:nvPr/>
                </p:nvSpPr>
                <p:spPr>
                  <a:xfrm>
                    <a:off x="3586320" y="445716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2002" name="WordArt 101"/>
            <p:cNvSpPr txBox="1"/>
            <p:nvPr/>
          </p:nvSpPr>
          <p:spPr>
            <a:xfrm>
              <a:off x="3236400" y="4515120"/>
              <a:ext cx="698400" cy="241920"/>
            </a:xfrm>
            <a:prstGeom prst="rect">
              <a:avLst/>
            </a:prstGeom>
          </p:spPr>
          <p:txBody>
            <a:bodyPr wrap="none" lIns="94680" tIns="49680" rIns="94680" bIns="49680" anchor="ctr" anchorCtr="1">
              <a:prstTxWarp prst="textCanDown">
                <a:avLst>
                  <a:gd name="adj" fmla="val 33333"/>
                </a:avLst>
              </a:prstTxWarp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GB" sz="1400" b="0" strike="noStrike" spc="-1">
                  <a:ln w="9360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latin typeface="Tahoma"/>
                  <a:ea typeface="Tahoma"/>
                </a:rPr>
                <a:t>    </a:t>
              </a:r>
              <a:endParaRPr lang="it-IT" sz="1400" b="0" strike="noStrike" spc="-1">
                <a:ln w="9360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Arial"/>
              </a:endParaRPr>
            </a:p>
          </p:txBody>
        </p:sp>
      </p:grpSp>
      <p:pic>
        <p:nvPicPr>
          <p:cNvPr id="2003" name="Picture 105"/>
          <p:cNvPicPr/>
          <p:nvPr/>
        </p:nvPicPr>
        <p:blipFill>
          <a:blip r:embed="rId3"/>
          <a:stretch/>
        </p:blipFill>
        <p:spPr>
          <a:xfrm>
            <a:off x="2314080" y="4471200"/>
            <a:ext cx="545040" cy="492480"/>
          </a:xfrm>
          <a:prstGeom prst="rect">
            <a:avLst/>
          </a:prstGeom>
          <a:ln w="0">
            <a:noFill/>
          </a:ln>
        </p:spPr>
      </p:pic>
      <p:pic>
        <p:nvPicPr>
          <p:cNvPr id="2004" name="Picture 105"/>
          <p:cNvPicPr/>
          <p:nvPr/>
        </p:nvPicPr>
        <p:blipFill>
          <a:blip r:embed="rId3"/>
          <a:stretch/>
        </p:blipFill>
        <p:spPr>
          <a:xfrm>
            <a:off x="2016360" y="2575080"/>
            <a:ext cx="545040" cy="492480"/>
          </a:xfrm>
          <a:prstGeom prst="rect">
            <a:avLst/>
          </a:prstGeom>
          <a:ln w="0">
            <a:noFill/>
          </a:ln>
        </p:spPr>
      </p:pic>
      <p:sp>
        <p:nvSpPr>
          <p:cNvPr id="2005" name="TextBox 140"/>
          <p:cNvSpPr/>
          <p:nvPr/>
        </p:nvSpPr>
        <p:spPr>
          <a:xfrm>
            <a:off x="5943960" y="2498040"/>
            <a:ext cx="219276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SE" sz="2800" b="1" strike="noStrike" spc="-1">
                <a:solidFill>
                  <a:schemeClr val="dk1"/>
                </a:solidFill>
                <a:latin typeface="Calibri"/>
              </a:rPr>
              <a:t>Anti-Spoofing</a:t>
            </a: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6" name="TextBox 141"/>
          <p:cNvSpPr/>
          <p:nvPr/>
        </p:nvSpPr>
        <p:spPr>
          <a:xfrm>
            <a:off x="5924520" y="3033360"/>
            <a:ext cx="37648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SE" sz="1800" b="0" strike="noStrike" spc="-1">
                <a:solidFill>
                  <a:schemeClr val="dk1"/>
                </a:solidFill>
                <a:latin typeface="Calibri"/>
              </a:rPr>
              <a:t>For each Provider: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7" name="TextBox 138"/>
          <p:cNvSpPr/>
          <p:nvPr/>
        </p:nvSpPr>
        <p:spPr>
          <a:xfrm>
            <a:off x="5924520" y="3404160"/>
            <a:ext cx="22521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SE" sz="1800" b="0" strike="noStrike" spc="-1">
                <a:solidFill>
                  <a:schemeClr val="dk1"/>
                </a:solidFill>
                <a:latin typeface="Calibri"/>
              </a:rPr>
              <a:t>Insert a Client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08" name="Picture 105"/>
          <p:cNvPicPr/>
          <p:nvPr/>
        </p:nvPicPr>
        <p:blipFill>
          <a:blip r:embed="rId3"/>
          <a:stretch/>
        </p:blipFill>
        <p:spPr>
          <a:xfrm>
            <a:off x="920160" y="3448440"/>
            <a:ext cx="545040" cy="492480"/>
          </a:xfrm>
          <a:prstGeom prst="rect">
            <a:avLst/>
          </a:prstGeom>
          <a:ln w="0">
            <a:noFill/>
          </a:ln>
        </p:spPr>
      </p:pic>
      <p:sp>
        <p:nvSpPr>
          <p:cNvPr id="2009" name="TextBox 143"/>
          <p:cNvSpPr/>
          <p:nvPr/>
        </p:nvSpPr>
        <p:spPr>
          <a:xfrm>
            <a:off x="5915160" y="3726720"/>
            <a:ext cx="60976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Calibri"/>
              <a:buAutoNum type="arabicPeriod" startAt="2"/>
            </a:pPr>
            <a:r>
              <a:rPr lang="en-SE" sz="1800" b="0" strike="noStrike" spc="-1">
                <a:solidFill>
                  <a:schemeClr val="dk1"/>
                </a:solidFill>
                <a:latin typeface="Calibri"/>
              </a:rPr>
              <a:t>Assign I</a:t>
            </a:r>
            <a:r>
              <a:rPr lang="en-GB" sz="1800" b="0" strike="noStrike" spc="-1">
                <a:solidFill>
                  <a:schemeClr val="dk1"/>
                </a:solidFill>
                <a:latin typeface="Calibri"/>
              </a:rPr>
              <a:t>Ps (v4/v6) to each Client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0" name="!!Client-B-IP"/>
          <p:cNvSpPr/>
          <p:nvPr/>
        </p:nvSpPr>
        <p:spPr>
          <a:xfrm>
            <a:off x="562320" y="4004640"/>
            <a:ext cx="11916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195.22.194.43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1" name="!!Client-A-IP"/>
          <p:cNvSpPr/>
          <p:nvPr/>
        </p:nvSpPr>
        <p:spPr>
          <a:xfrm>
            <a:off x="1946520" y="5022360"/>
            <a:ext cx="11916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185.5.200.1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2" name="!!Client-Int-IP"/>
          <p:cNvSpPr/>
          <p:nvPr/>
        </p:nvSpPr>
        <p:spPr>
          <a:xfrm>
            <a:off x="1642680" y="3086280"/>
            <a:ext cx="11916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1" strike="noStrike" spc="-1">
                <a:solidFill>
                  <a:srgbClr val="C00000"/>
                </a:solidFill>
                <a:latin typeface="Calibri"/>
                <a:ea typeface="Roboto"/>
              </a:rPr>
              <a:t>12.11.10.2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3" name="TextBox 147"/>
          <p:cNvSpPr/>
          <p:nvPr/>
        </p:nvSpPr>
        <p:spPr>
          <a:xfrm>
            <a:off x="5924520" y="4052160"/>
            <a:ext cx="60976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Calibri"/>
              <a:buAutoNum type="arabicPeriod" startAt="3"/>
            </a:pPr>
            <a:r>
              <a:rPr lang="en-GB" sz="1800" b="0" strike="noStrike" spc="-1">
                <a:solidFill>
                  <a:schemeClr val="dk1"/>
                </a:solidFill>
                <a:latin typeface="Calibri"/>
              </a:rPr>
              <a:t>Send the spoofed ICMP packet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14" name="Graphic 148" descr="Devil face with solid fill with solid fill"/>
          <p:cNvPicPr/>
          <p:nvPr/>
        </p:nvPicPr>
        <p:blipFill>
          <a:blip r:embed="rId4"/>
          <a:stretch/>
        </p:blipFill>
        <p:spPr>
          <a:xfrm>
            <a:off x="1473120" y="3040200"/>
            <a:ext cx="369360" cy="369360"/>
          </a:xfrm>
          <a:prstGeom prst="rect">
            <a:avLst/>
          </a:prstGeom>
          <a:ln w="0">
            <a:noFill/>
          </a:ln>
        </p:spPr>
      </p:pic>
      <p:sp>
        <p:nvSpPr>
          <p:cNvPr id="2015" name="Freeform 151"/>
          <p:cNvSpPr/>
          <p:nvPr/>
        </p:nvSpPr>
        <p:spPr>
          <a:xfrm flipV="1">
            <a:off x="1401840" y="2781720"/>
            <a:ext cx="1954080" cy="839160"/>
          </a:xfrm>
          <a:custGeom>
            <a:avLst/>
            <a:gdLst>
              <a:gd name="textAreaLeft" fmla="*/ 0 w 1954080"/>
              <a:gd name="textAreaRight" fmla="*/ 1954440 w 1954080"/>
              <a:gd name="textAreaTop" fmla="*/ -360 h 839160"/>
              <a:gd name="textAreaBottom" fmla="*/ 839160 h 839160"/>
            </a:gdLst>
            <a:ahLst/>
            <a:cxnLst/>
            <a:rect l="textAreaLeft" t="textAreaTop" r="textAreaRight" b="textAreaBottom"/>
            <a:pathLst>
              <a:path w="2179304" h="1565442">
                <a:moveTo>
                  <a:pt x="996960" y="1565367"/>
                </a:moveTo>
                <a:cubicBezTo>
                  <a:pt x="1277464" y="1571993"/>
                  <a:pt x="1875690" y="1140922"/>
                  <a:pt x="2054087" y="973869"/>
                </a:cubicBezTo>
                <a:cubicBezTo>
                  <a:pt x="2232484" y="806816"/>
                  <a:pt x="2205026" y="689952"/>
                  <a:pt x="2067340" y="563051"/>
                </a:cubicBezTo>
                <a:cubicBezTo>
                  <a:pt x="1929654" y="436150"/>
                  <a:pt x="1572528" y="305228"/>
                  <a:pt x="1227971" y="212463"/>
                </a:cubicBezTo>
                <a:cubicBezTo>
                  <a:pt x="883414" y="119698"/>
                  <a:pt x="450574" y="-33297"/>
                  <a:pt x="0" y="6460"/>
                </a:cubicBezTo>
              </a:path>
            </a:pathLst>
          </a:custGeom>
          <a:noFill/>
          <a:ln w="22225">
            <a:solidFill>
              <a:srgbClr val="000061"/>
            </a:solidFill>
            <a:headEnd type="stealth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SE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016" name="!!SrcIP2Val"/>
          <p:cNvSpPr/>
          <p:nvPr/>
        </p:nvSpPr>
        <p:spPr>
          <a:xfrm>
            <a:off x="815760" y="4278240"/>
            <a:ext cx="1280880" cy="249480"/>
          </a:xfrm>
          <a:prstGeom prst="rect">
            <a:avLst/>
          </a:prstGeom>
          <a:solidFill>
            <a:schemeClr val="bg1">
              <a:lumMod val="95000"/>
            </a:schemeClr>
          </a:solidFill>
          <a:ln w="0">
            <a:solidFill>
              <a:srgbClr val="FFFFFF">
                <a:lumMod val="50000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050" b="0" strike="noStrike" spc="-1">
                <a:solidFill>
                  <a:schemeClr val="dk1"/>
                </a:solidFill>
                <a:latin typeface="Consolas"/>
              </a:rPr>
              <a:t>195.22.194.4</a:t>
            </a:r>
            <a:r>
              <a:rPr lang="en-SE" sz="1050" b="1" strike="noStrike" spc="-1">
                <a:solidFill>
                  <a:schemeClr val="dk1"/>
                </a:solidFill>
                <a:latin typeface="Consolas"/>
              </a:rPr>
              <a:t>3</a:t>
            </a:r>
            <a:endParaRPr lang="it-IT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7" name="!!DstIP2Val"/>
          <p:cNvSpPr/>
          <p:nvPr/>
        </p:nvSpPr>
        <p:spPr>
          <a:xfrm>
            <a:off x="815760" y="4534920"/>
            <a:ext cx="1280880" cy="249480"/>
          </a:xfrm>
          <a:prstGeom prst="rect">
            <a:avLst/>
          </a:prstGeom>
          <a:solidFill>
            <a:schemeClr val="bg1">
              <a:lumMod val="95000"/>
            </a:schemeClr>
          </a:solidFill>
          <a:ln w="0">
            <a:solidFill>
              <a:srgbClr val="FFFFFF">
                <a:lumMod val="50000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050" b="0" strike="noStrike" spc="-1">
                <a:solidFill>
                  <a:schemeClr val="dk1"/>
                </a:solidFill>
                <a:latin typeface="Consolas"/>
              </a:rPr>
              <a:t>12.11.10.2</a:t>
            </a:r>
            <a:endParaRPr lang="it-IT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8" name="!!DstIP2"/>
          <p:cNvSpPr/>
          <p:nvPr/>
        </p:nvSpPr>
        <p:spPr>
          <a:xfrm>
            <a:off x="139680" y="4531320"/>
            <a:ext cx="676080" cy="24948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0">
            <a:solidFill>
              <a:srgbClr val="00006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050" b="1" strike="noStrike" spc="-1">
                <a:solidFill>
                  <a:schemeClr val="dk1"/>
                </a:solidFill>
                <a:latin typeface="Consolas"/>
              </a:rPr>
              <a:t>DstIP</a:t>
            </a:r>
            <a:endParaRPr lang="it-IT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9" name="!!SrcIP2"/>
          <p:cNvSpPr/>
          <p:nvPr/>
        </p:nvSpPr>
        <p:spPr>
          <a:xfrm>
            <a:off x="139680" y="4275360"/>
            <a:ext cx="676080" cy="24948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0">
            <a:solidFill>
              <a:srgbClr val="00006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050" b="1" strike="noStrike" spc="-1">
                <a:solidFill>
                  <a:schemeClr val="dk1"/>
                </a:solidFill>
                <a:latin typeface="Consolas"/>
              </a:rPr>
              <a:t>SrcIP</a:t>
            </a:r>
            <a:endParaRPr lang="it-IT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0" name="!!TablePkt1"/>
          <p:cNvSpPr/>
          <p:nvPr/>
        </p:nvSpPr>
        <p:spPr>
          <a:xfrm>
            <a:off x="1392120" y="3549600"/>
            <a:ext cx="177120" cy="19224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sv-SE" sz="1800" b="0" strike="noStrike" spc="-1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021" name="Graphic 159" descr="Magnifying glass with solid fill"/>
          <p:cNvPicPr/>
          <p:nvPr/>
        </p:nvPicPr>
        <p:blipFill>
          <a:blip r:embed="rId5"/>
          <a:stretch/>
        </p:blipFill>
        <p:spPr>
          <a:xfrm>
            <a:off x="2534760" y="2679840"/>
            <a:ext cx="505440" cy="50544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9679A94-FD6F-4026-AE36-4AC8CB6F6016}" type="slidenum">
              <a:rPr/>
              <a:t>29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006 -1.48148E-006 C 0.02891 -0.00833 0.0586 -0.00995 0.08412 -0.02106 C 0.11003 -0.03171 0.15404 -0.04884 0.15404 -0.06504 C 0.15404 -0.08171 0.13581 -0.09236 0.10157 -0.11042 E">
                                      <p:cBhvr>
                                        <p:cTn id="6" dur="1000" fill="hold"/>
                                        <p:tgtEl>
                                          <p:spTgt spid="20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0120" y="298440"/>
            <a:ext cx="10990080" cy="568080"/>
          </a:xfrm>
          <a:prstGeom prst="rect">
            <a:avLst/>
          </a:prstGeom>
          <a:noFill/>
          <a:ln w="0">
            <a:noFill/>
          </a:ln>
        </p:spPr>
        <p:txBody>
          <a:bodyPr lIns="91440" tIns="108000" rIns="91440" bIns="45720" anchor="t">
            <a:noAutofit/>
          </a:bodyPr>
          <a:lstStyle/>
          <a:p>
            <a:pPr indent="0" defTabSz="914400">
              <a:lnSpc>
                <a:spcPct val="80000"/>
              </a:lnSpc>
              <a:buNone/>
            </a:pPr>
            <a:r>
              <a:rPr lang="en-US" sz="3600" b="1" strike="noStrike" spc="-1">
                <a:solidFill>
                  <a:schemeClr val="dk2"/>
                </a:solidFill>
                <a:latin typeface="Calibri"/>
              </a:rPr>
              <a:t>Why is Routing Security Crucial Nowadays?</a:t>
            </a:r>
            <a:endParaRPr lang="en-SE" sz="36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1" name="CasellaDiTesto 9"/>
          <p:cNvSpPr/>
          <p:nvPr/>
        </p:nvSpPr>
        <p:spPr>
          <a:xfrm>
            <a:off x="1305720" y="2976120"/>
            <a:ext cx="28782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it-IT" sz="2400" b="1" strike="noStrike" spc="-1">
                <a:solidFill>
                  <a:schemeClr val="dk1"/>
                </a:solidFill>
                <a:latin typeface="Calibri"/>
              </a:rPr>
              <a:t>Cyber Threats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CasellaDiTesto 11"/>
          <p:cNvSpPr/>
          <p:nvPr/>
        </p:nvSpPr>
        <p:spPr>
          <a:xfrm>
            <a:off x="4583880" y="2971800"/>
            <a:ext cx="302364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it-IT" sz="2400" b="1" strike="noStrike" spc="-1">
                <a:solidFill>
                  <a:schemeClr val="dk1"/>
                </a:solidFill>
                <a:latin typeface="Calibri"/>
              </a:rPr>
              <a:t>Business Continuity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CasellaDiTesto 12"/>
          <p:cNvSpPr/>
          <p:nvPr/>
        </p:nvSpPr>
        <p:spPr>
          <a:xfrm>
            <a:off x="8007480" y="2972520"/>
            <a:ext cx="257076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it-IT" sz="2400" b="1" strike="noStrike" spc="-1">
                <a:solidFill>
                  <a:schemeClr val="dk1"/>
                </a:solidFill>
                <a:latin typeface="Calibri"/>
              </a:rPr>
              <a:t>Sensitive Data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4" name="Graphic 2" descr="Circles with arrows with solid fill"/>
          <p:cNvPicPr/>
          <p:nvPr/>
        </p:nvPicPr>
        <p:blipFill>
          <a:blip r:embed="rId3"/>
          <a:stretch/>
        </p:blipFill>
        <p:spPr>
          <a:xfrm>
            <a:off x="5538960" y="1857240"/>
            <a:ext cx="1114200" cy="1114200"/>
          </a:xfrm>
          <a:prstGeom prst="rect">
            <a:avLst/>
          </a:prstGeom>
          <a:ln w="0">
            <a:noFill/>
          </a:ln>
        </p:spPr>
      </p:pic>
      <p:pic>
        <p:nvPicPr>
          <p:cNvPr id="65" name="Graphic 5" descr="Fingerprint with solid fill"/>
          <p:cNvPicPr/>
          <p:nvPr/>
        </p:nvPicPr>
        <p:blipFill>
          <a:blip r:embed="rId4"/>
          <a:stretch/>
        </p:blipFill>
        <p:spPr>
          <a:xfrm>
            <a:off x="8800920" y="1843560"/>
            <a:ext cx="983880" cy="983880"/>
          </a:xfrm>
          <a:prstGeom prst="rect">
            <a:avLst/>
          </a:prstGeom>
          <a:ln w="0">
            <a:noFill/>
          </a:ln>
        </p:spPr>
      </p:pic>
      <p:pic>
        <p:nvPicPr>
          <p:cNvPr id="66" name="Graphic 7" descr="Devil face with solid fill with solid fill"/>
          <p:cNvPicPr/>
          <p:nvPr/>
        </p:nvPicPr>
        <p:blipFill>
          <a:blip r:embed="rId5"/>
          <a:stretch/>
        </p:blipFill>
        <p:spPr>
          <a:xfrm>
            <a:off x="2259360" y="1932840"/>
            <a:ext cx="969120" cy="969120"/>
          </a:xfrm>
          <a:prstGeom prst="rect">
            <a:avLst/>
          </a:prstGeom>
          <a:ln w="0">
            <a:noFill/>
          </a:ln>
        </p:spPr>
      </p:pic>
      <p:pic>
        <p:nvPicPr>
          <p:cNvPr id="67" name="Graphic 3"/>
          <p:cNvPicPr/>
          <p:nvPr/>
        </p:nvPicPr>
        <p:blipFill>
          <a:blip r:embed="rId6"/>
          <a:stretch/>
        </p:blipFill>
        <p:spPr>
          <a:xfrm>
            <a:off x="3588120" y="4122720"/>
            <a:ext cx="4653720" cy="11473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184BB83-752B-4831-9AEA-554CEA88FBE5}" type="slidenum">
              <a:rPr/>
              <a:t>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2" name="!!A-B"/>
          <p:cNvSpPr/>
          <p:nvPr/>
        </p:nvSpPr>
        <p:spPr>
          <a:xfrm flipH="1" flipV="1">
            <a:off x="1156680" y="4147920"/>
            <a:ext cx="1191600" cy="1656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8280" rIns="90000" bIns="828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023" name="!!A-B"/>
          <p:cNvSpPr/>
          <p:nvPr/>
        </p:nvSpPr>
        <p:spPr>
          <a:xfrm flipH="1">
            <a:off x="2542320" y="5037840"/>
            <a:ext cx="1027080" cy="13428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024" name="!!A-B"/>
          <p:cNvSpPr/>
          <p:nvPr/>
        </p:nvSpPr>
        <p:spPr>
          <a:xfrm flipH="1" flipV="1">
            <a:off x="2252520" y="3274560"/>
            <a:ext cx="1150200" cy="26280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025" name="PlaceHolder 1"/>
          <p:cNvSpPr>
            <a:spLocks noGrp="1"/>
          </p:cNvSpPr>
          <p:nvPr>
            <p:ph type="title"/>
          </p:nvPr>
        </p:nvSpPr>
        <p:spPr>
          <a:xfrm>
            <a:off x="600120" y="298440"/>
            <a:ext cx="10990080" cy="568080"/>
          </a:xfrm>
          <a:prstGeom prst="rect">
            <a:avLst/>
          </a:prstGeom>
          <a:noFill/>
          <a:ln w="0">
            <a:noFill/>
          </a:ln>
        </p:spPr>
        <p:txBody>
          <a:bodyPr lIns="91440" tIns="108000" rIns="91440" bIns="45720" anchor="t">
            <a:noAutofit/>
          </a:bodyPr>
          <a:lstStyle/>
          <a:p>
            <a:pPr indent="0" defTabSz="914400">
              <a:lnSpc>
                <a:spcPct val="80000"/>
              </a:lnSpc>
              <a:buNone/>
            </a:pPr>
            <a:r>
              <a:rPr lang="en-US" sz="3600" b="1" strike="noStrike" spc="-1">
                <a:solidFill>
                  <a:schemeClr val="dk2"/>
                </a:solidFill>
                <a:latin typeface="Calibri"/>
              </a:rPr>
              <a:t>ROSE-T – Step-by-Step</a:t>
            </a:r>
            <a:endParaRPr lang="en-SE" sz="36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026" name="!!Step4"/>
          <p:cNvSpPr/>
          <p:nvPr/>
        </p:nvSpPr>
        <p:spPr>
          <a:xfrm>
            <a:off x="3756600" y="1365120"/>
            <a:ext cx="4678200" cy="602280"/>
          </a:xfrm>
          <a:prstGeom prst="rect">
            <a:avLst/>
          </a:prstGeom>
          <a:solidFill>
            <a:srgbClr val="4DA060"/>
          </a:solidFill>
          <a:ln>
            <a:solidFill>
              <a:srgbClr val="0D4A2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Verify</a:t>
            </a:r>
            <a:r>
              <a:rPr lang="en-SE" sz="1800" b="0" strike="noStrike" spc="-1">
                <a:solidFill>
                  <a:schemeClr val="lt1"/>
                </a:solidFill>
                <a:latin typeface="Calibri"/>
                <a:ea typeface="Roboto"/>
              </a:rPr>
              <a:t> “Anti-Spoofing” and “Filtering”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GB" sz="1400" b="0" strike="noStrike" spc="-1">
                <a:solidFill>
                  <a:schemeClr val="lt1"/>
                </a:solidFill>
                <a:latin typeface="Calibri"/>
                <a:ea typeface="Roboto"/>
              </a:rPr>
              <a:t>On the Emulated Network</a:t>
            </a: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7" name="!!Step5"/>
          <p:cNvSpPr/>
          <p:nvPr/>
        </p:nvSpPr>
        <p:spPr>
          <a:xfrm>
            <a:off x="10048320" y="2124000"/>
            <a:ext cx="1541880" cy="407520"/>
          </a:xfrm>
          <a:prstGeom prst="rect">
            <a:avLst/>
          </a:prstGeom>
          <a:solidFill>
            <a:srgbClr val="953FDA">
              <a:alpha val="5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Gather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8" name="!!Step1"/>
          <p:cNvSpPr/>
          <p:nvPr/>
        </p:nvSpPr>
        <p:spPr>
          <a:xfrm>
            <a:off x="10060920" y="2676240"/>
            <a:ext cx="1541880" cy="40752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solidFill>
              <a:srgbClr val="0047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Parse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9" name="!!Step2"/>
          <p:cNvSpPr/>
          <p:nvPr/>
        </p:nvSpPr>
        <p:spPr>
          <a:xfrm>
            <a:off x="10048320" y="3227040"/>
            <a:ext cx="1541880" cy="407520"/>
          </a:xfrm>
          <a:prstGeom prst="rect">
            <a:avLst/>
          </a:prstGeom>
          <a:solidFill>
            <a:srgbClr val="E86A58">
              <a:alpha val="50000"/>
            </a:srgbClr>
          </a:solidFill>
          <a:ln>
            <a:solidFill>
              <a:srgbClr val="78001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Analyze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0" name="!!Step3"/>
          <p:cNvSpPr/>
          <p:nvPr/>
        </p:nvSpPr>
        <p:spPr>
          <a:xfrm>
            <a:off x="10048320" y="3777840"/>
            <a:ext cx="1541880" cy="397800"/>
          </a:xfrm>
          <a:prstGeom prst="rect">
            <a:avLst/>
          </a:prstGeom>
          <a:solidFill>
            <a:srgbClr val="FFBE00">
              <a:alpha val="50000"/>
            </a:srgbClr>
          </a:solidFill>
          <a:ln>
            <a:solidFill>
              <a:srgbClr val="A659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Emulate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1" name="!!A-D"/>
          <p:cNvSpPr/>
          <p:nvPr/>
        </p:nvSpPr>
        <p:spPr>
          <a:xfrm flipH="1">
            <a:off x="3278160" y="5023800"/>
            <a:ext cx="316440" cy="95400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032" name="!!A-B"/>
          <p:cNvSpPr/>
          <p:nvPr/>
        </p:nvSpPr>
        <p:spPr>
          <a:xfrm flipH="1" flipV="1">
            <a:off x="2351160" y="4110120"/>
            <a:ext cx="1057680" cy="72504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033" name="!!A-C"/>
          <p:cNvSpPr/>
          <p:nvPr/>
        </p:nvSpPr>
        <p:spPr>
          <a:xfrm flipH="1">
            <a:off x="3425760" y="4363200"/>
            <a:ext cx="1217520" cy="54000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034" name="!!B-Internet"/>
          <p:cNvSpPr/>
          <p:nvPr/>
        </p:nvSpPr>
        <p:spPr>
          <a:xfrm flipH="1">
            <a:off x="2364840" y="3683520"/>
            <a:ext cx="1046520" cy="41292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035" name="!!C-Internet"/>
          <p:cNvSpPr/>
          <p:nvPr/>
        </p:nvSpPr>
        <p:spPr>
          <a:xfrm>
            <a:off x="3418920" y="3654360"/>
            <a:ext cx="1204920" cy="61848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036" name="!!AS-B-Lab"/>
          <p:cNvSpPr/>
          <p:nvPr/>
        </p:nvSpPr>
        <p:spPr>
          <a:xfrm>
            <a:off x="1863360" y="4442760"/>
            <a:ext cx="99576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B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7" name="!!AS-C-Lab"/>
          <p:cNvSpPr/>
          <p:nvPr/>
        </p:nvSpPr>
        <p:spPr>
          <a:xfrm>
            <a:off x="4126680" y="4637520"/>
            <a:ext cx="104976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C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8" name="!!AS-D-Lab"/>
          <p:cNvSpPr/>
          <p:nvPr/>
        </p:nvSpPr>
        <p:spPr>
          <a:xfrm>
            <a:off x="2698200" y="6323400"/>
            <a:ext cx="11700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D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9" name="!!AS-A-Lab"/>
          <p:cNvSpPr/>
          <p:nvPr/>
        </p:nvSpPr>
        <p:spPr>
          <a:xfrm>
            <a:off x="3222720" y="5309280"/>
            <a:ext cx="116784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A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0" name="!!AS-Internet"/>
          <p:cNvSpPr/>
          <p:nvPr/>
        </p:nvSpPr>
        <p:spPr>
          <a:xfrm>
            <a:off x="2674080" y="2994480"/>
            <a:ext cx="152424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«Internet»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041" name="!!RouterD"/>
          <p:cNvGrpSpPr/>
          <p:nvPr/>
        </p:nvGrpSpPr>
        <p:grpSpPr>
          <a:xfrm>
            <a:off x="2890080" y="5785560"/>
            <a:ext cx="776160" cy="493560"/>
            <a:chOff x="2890080" y="5785560"/>
            <a:chExt cx="776160" cy="493560"/>
          </a:xfrm>
        </p:grpSpPr>
        <p:grpSp>
          <p:nvGrpSpPr>
            <p:cNvPr id="2042" name="Group 80"/>
            <p:cNvGrpSpPr/>
            <p:nvPr/>
          </p:nvGrpSpPr>
          <p:grpSpPr>
            <a:xfrm>
              <a:off x="2890080" y="5785560"/>
              <a:ext cx="776160" cy="493560"/>
              <a:chOff x="2890080" y="5785560"/>
              <a:chExt cx="776160" cy="493560"/>
            </a:xfrm>
          </p:grpSpPr>
          <p:sp>
            <p:nvSpPr>
              <p:cNvPr id="2043" name="AutoShape 81"/>
              <p:cNvSpPr/>
              <p:nvPr/>
            </p:nvSpPr>
            <p:spPr>
              <a:xfrm>
                <a:off x="2890080" y="5785560"/>
                <a:ext cx="776160" cy="493560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2F5E"/>
                  </a:gs>
                  <a:gs pos="50000">
                    <a:srgbClr val="0066CC"/>
                  </a:gs>
                  <a:gs pos="100000">
                    <a:srgbClr val="002F5E"/>
                  </a:gs>
                </a:gsLst>
                <a:lin ang="0"/>
              </a:gradFill>
              <a:ln w="9525">
                <a:solidFill>
                  <a:srgbClr val="819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73080" tIns="36360" rIns="73080" bIns="36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it-IT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grpSp>
            <p:nvGrpSpPr>
              <p:cNvPr id="2044" name="Group 82"/>
              <p:cNvGrpSpPr/>
              <p:nvPr/>
            </p:nvGrpSpPr>
            <p:grpSpPr>
              <a:xfrm>
                <a:off x="3032640" y="5816520"/>
                <a:ext cx="483840" cy="193320"/>
                <a:chOff x="3032640" y="5816520"/>
                <a:chExt cx="483840" cy="193320"/>
              </a:xfrm>
            </p:grpSpPr>
            <p:grpSp>
              <p:nvGrpSpPr>
                <p:cNvPr id="2045" name="Group 83"/>
                <p:cNvGrpSpPr/>
                <p:nvPr/>
              </p:nvGrpSpPr>
              <p:grpSpPr>
                <a:xfrm>
                  <a:off x="3032640" y="5816520"/>
                  <a:ext cx="479880" cy="188640"/>
                  <a:chOff x="3032640" y="5816520"/>
                  <a:chExt cx="479880" cy="188640"/>
                </a:xfrm>
              </p:grpSpPr>
              <p:sp>
                <p:nvSpPr>
                  <p:cNvPr id="2046" name="Freeform 84"/>
                  <p:cNvSpPr/>
                  <p:nvPr/>
                </p:nvSpPr>
                <p:spPr>
                  <a:xfrm>
                    <a:off x="3283200" y="582084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047" name="Freeform 85"/>
                  <p:cNvSpPr/>
                  <p:nvPr/>
                </p:nvSpPr>
                <p:spPr>
                  <a:xfrm>
                    <a:off x="3283200" y="582084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048" name="Freeform 86"/>
                  <p:cNvSpPr/>
                  <p:nvPr/>
                </p:nvSpPr>
                <p:spPr>
                  <a:xfrm>
                    <a:off x="3032640" y="591588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049" name="Freeform 87"/>
                  <p:cNvSpPr/>
                  <p:nvPr/>
                </p:nvSpPr>
                <p:spPr>
                  <a:xfrm>
                    <a:off x="3032640" y="591588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050" name="Freeform 88"/>
                  <p:cNvSpPr/>
                  <p:nvPr/>
                </p:nvSpPr>
                <p:spPr>
                  <a:xfrm>
                    <a:off x="3045240" y="581652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051" name="Freeform 89"/>
                  <p:cNvSpPr/>
                  <p:nvPr/>
                </p:nvSpPr>
                <p:spPr>
                  <a:xfrm>
                    <a:off x="3045240" y="581652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052" name="Freeform 90"/>
                  <p:cNvSpPr/>
                  <p:nvPr/>
                </p:nvSpPr>
                <p:spPr>
                  <a:xfrm>
                    <a:off x="3274560" y="592488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053" name="Freeform 91"/>
                  <p:cNvSpPr/>
                  <p:nvPr/>
                </p:nvSpPr>
                <p:spPr>
                  <a:xfrm>
                    <a:off x="3274560" y="592488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2054" name="Group 92"/>
                <p:cNvGrpSpPr/>
                <p:nvPr/>
              </p:nvGrpSpPr>
              <p:grpSpPr>
                <a:xfrm>
                  <a:off x="3036600" y="5820840"/>
                  <a:ext cx="479880" cy="189000"/>
                  <a:chOff x="3036600" y="5820840"/>
                  <a:chExt cx="479880" cy="189000"/>
                </a:xfrm>
              </p:grpSpPr>
              <p:sp>
                <p:nvSpPr>
                  <p:cNvPr id="2055" name="Freeform 93"/>
                  <p:cNvSpPr/>
                  <p:nvPr/>
                </p:nvSpPr>
                <p:spPr>
                  <a:xfrm>
                    <a:off x="3287160" y="582552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056" name="Freeform 94"/>
                  <p:cNvSpPr/>
                  <p:nvPr/>
                </p:nvSpPr>
                <p:spPr>
                  <a:xfrm>
                    <a:off x="3287160" y="582552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057" name="Freeform 95"/>
                  <p:cNvSpPr/>
                  <p:nvPr/>
                </p:nvSpPr>
                <p:spPr>
                  <a:xfrm>
                    <a:off x="3036600" y="592020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058" name="Freeform 96"/>
                  <p:cNvSpPr/>
                  <p:nvPr/>
                </p:nvSpPr>
                <p:spPr>
                  <a:xfrm>
                    <a:off x="3036600" y="592020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059" name="Freeform 97"/>
                  <p:cNvSpPr/>
                  <p:nvPr/>
                </p:nvSpPr>
                <p:spPr>
                  <a:xfrm>
                    <a:off x="3049560" y="582084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060" name="Freeform 98"/>
                  <p:cNvSpPr/>
                  <p:nvPr/>
                </p:nvSpPr>
                <p:spPr>
                  <a:xfrm>
                    <a:off x="3049560" y="582084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061" name="Freeform 99"/>
                  <p:cNvSpPr/>
                  <p:nvPr/>
                </p:nvSpPr>
                <p:spPr>
                  <a:xfrm>
                    <a:off x="3279240" y="592956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062" name="Freeform 100"/>
                  <p:cNvSpPr/>
                  <p:nvPr/>
                </p:nvSpPr>
                <p:spPr>
                  <a:xfrm>
                    <a:off x="3279240" y="592956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2063" name="WordArt 101"/>
            <p:cNvSpPr txBox="1"/>
            <p:nvPr/>
          </p:nvSpPr>
          <p:spPr>
            <a:xfrm>
              <a:off x="2928960" y="5987520"/>
              <a:ext cx="698400" cy="241920"/>
            </a:xfrm>
            <a:prstGeom prst="rect">
              <a:avLst/>
            </a:prstGeom>
          </p:spPr>
          <p:txBody>
            <a:bodyPr wrap="none" lIns="94680" tIns="49680" rIns="94680" bIns="49680" anchor="ctr" anchorCtr="1">
              <a:prstTxWarp prst="textCanDown">
                <a:avLst>
                  <a:gd name="adj" fmla="val 33333"/>
                </a:avLst>
              </a:prstTxWarp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GB" sz="1400" b="0" strike="noStrike" spc="-1">
                  <a:ln w="9360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latin typeface="Tahoma"/>
                  <a:ea typeface="Tahoma"/>
                </a:rPr>
                <a:t>    </a:t>
              </a:r>
              <a:endParaRPr lang="it-IT" sz="1400" b="0" strike="noStrike" spc="-1">
                <a:ln w="9360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2064" name="!!RouterB"/>
          <p:cNvGrpSpPr/>
          <p:nvPr/>
        </p:nvGrpSpPr>
        <p:grpSpPr>
          <a:xfrm>
            <a:off x="1976760" y="3912840"/>
            <a:ext cx="776160" cy="493560"/>
            <a:chOff x="1976760" y="3912840"/>
            <a:chExt cx="776160" cy="493560"/>
          </a:xfrm>
        </p:grpSpPr>
        <p:grpSp>
          <p:nvGrpSpPr>
            <p:cNvPr id="2065" name="Group 80"/>
            <p:cNvGrpSpPr/>
            <p:nvPr/>
          </p:nvGrpSpPr>
          <p:grpSpPr>
            <a:xfrm>
              <a:off x="1976760" y="3912840"/>
              <a:ext cx="776160" cy="493560"/>
              <a:chOff x="1976760" y="3912840"/>
              <a:chExt cx="776160" cy="493560"/>
            </a:xfrm>
          </p:grpSpPr>
          <p:sp>
            <p:nvSpPr>
              <p:cNvPr id="2066" name="AutoShape 81"/>
              <p:cNvSpPr/>
              <p:nvPr/>
            </p:nvSpPr>
            <p:spPr>
              <a:xfrm>
                <a:off x="1976760" y="3912840"/>
                <a:ext cx="776160" cy="493560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D4A21"/>
                  </a:gs>
                  <a:gs pos="50000">
                    <a:srgbClr val="4DA060"/>
                  </a:gs>
                  <a:gs pos="100000">
                    <a:srgbClr val="0D4A21"/>
                  </a:gs>
                </a:gsLst>
                <a:lin ang="0"/>
              </a:gradFill>
              <a:ln w="9525">
                <a:solidFill>
                  <a:srgbClr val="4DA06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73080" tIns="36360" rIns="73080" bIns="36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it-IT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grpSp>
            <p:nvGrpSpPr>
              <p:cNvPr id="2067" name="Group 82"/>
              <p:cNvGrpSpPr/>
              <p:nvPr/>
            </p:nvGrpSpPr>
            <p:grpSpPr>
              <a:xfrm>
                <a:off x="2118960" y="3943800"/>
                <a:ext cx="484200" cy="193320"/>
                <a:chOff x="2118960" y="3943800"/>
                <a:chExt cx="484200" cy="193320"/>
              </a:xfrm>
            </p:grpSpPr>
            <p:grpSp>
              <p:nvGrpSpPr>
                <p:cNvPr id="2068" name="Group 83"/>
                <p:cNvGrpSpPr/>
                <p:nvPr/>
              </p:nvGrpSpPr>
              <p:grpSpPr>
                <a:xfrm>
                  <a:off x="2118960" y="3943800"/>
                  <a:ext cx="479880" cy="188640"/>
                  <a:chOff x="2118960" y="3943800"/>
                  <a:chExt cx="479880" cy="188640"/>
                </a:xfrm>
              </p:grpSpPr>
              <p:sp>
                <p:nvSpPr>
                  <p:cNvPr id="2069" name="Freeform 84"/>
                  <p:cNvSpPr/>
                  <p:nvPr/>
                </p:nvSpPr>
                <p:spPr>
                  <a:xfrm>
                    <a:off x="2369520" y="394812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070" name="Freeform 85"/>
                  <p:cNvSpPr/>
                  <p:nvPr/>
                </p:nvSpPr>
                <p:spPr>
                  <a:xfrm>
                    <a:off x="2369520" y="394812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071" name="Freeform 86"/>
                  <p:cNvSpPr/>
                  <p:nvPr/>
                </p:nvSpPr>
                <p:spPr>
                  <a:xfrm>
                    <a:off x="2118960" y="404316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072" name="Freeform 87"/>
                  <p:cNvSpPr/>
                  <p:nvPr/>
                </p:nvSpPr>
                <p:spPr>
                  <a:xfrm>
                    <a:off x="2118960" y="404316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073" name="Freeform 88"/>
                  <p:cNvSpPr/>
                  <p:nvPr/>
                </p:nvSpPr>
                <p:spPr>
                  <a:xfrm>
                    <a:off x="2131920" y="394380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074" name="Freeform 89"/>
                  <p:cNvSpPr/>
                  <p:nvPr/>
                </p:nvSpPr>
                <p:spPr>
                  <a:xfrm>
                    <a:off x="2131920" y="394380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075" name="Freeform 90"/>
                  <p:cNvSpPr/>
                  <p:nvPr/>
                </p:nvSpPr>
                <p:spPr>
                  <a:xfrm>
                    <a:off x="2360880" y="405216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076" name="Freeform 91"/>
                  <p:cNvSpPr/>
                  <p:nvPr/>
                </p:nvSpPr>
                <p:spPr>
                  <a:xfrm>
                    <a:off x="2360880" y="405216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2077" name="Group 92"/>
                <p:cNvGrpSpPr/>
                <p:nvPr/>
              </p:nvGrpSpPr>
              <p:grpSpPr>
                <a:xfrm>
                  <a:off x="2122920" y="3948120"/>
                  <a:ext cx="480240" cy="189000"/>
                  <a:chOff x="2122920" y="3948120"/>
                  <a:chExt cx="480240" cy="189000"/>
                </a:xfrm>
              </p:grpSpPr>
              <p:sp>
                <p:nvSpPr>
                  <p:cNvPr id="2078" name="Freeform 93"/>
                  <p:cNvSpPr/>
                  <p:nvPr/>
                </p:nvSpPr>
                <p:spPr>
                  <a:xfrm>
                    <a:off x="2373840" y="395280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079" name="Freeform 94"/>
                  <p:cNvSpPr/>
                  <p:nvPr/>
                </p:nvSpPr>
                <p:spPr>
                  <a:xfrm>
                    <a:off x="2373840" y="395280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080" name="Freeform 95"/>
                  <p:cNvSpPr/>
                  <p:nvPr/>
                </p:nvSpPr>
                <p:spPr>
                  <a:xfrm>
                    <a:off x="2122920" y="404748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081" name="Freeform 96"/>
                  <p:cNvSpPr/>
                  <p:nvPr/>
                </p:nvSpPr>
                <p:spPr>
                  <a:xfrm>
                    <a:off x="2122920" y="404748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082" name="Freeform 97"/>
                  <p:cNvSpPr/>
                  <p:nvPr/>
                </p:nvSpPr>
                <p:spPr>
                  <a:xfrm>
                    <a:off x="2135880" y="394812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083" name="Freeform 98"/>
                  <p:cNvSpPr/>
                  <p:nvPr/>
                </p:nvSpPr>
                <p:spPr>
                  <a:xfrm>
                    <a:off x="2135880" y="394812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084" name="Freeform 99"/>
                  <p:cNvSpPr/>
                  <p:nvPr/>
                </p:nvSpPr>
                <p:spPr>
                  <a:xfrm>
                    <a:off x="2365560" y="405684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085" name="Freeform 100"/>
                  <p:cNvSpPr/>
                  <p:nvPr/>
                </p:nvSpPr>
                <p:spPr>
                  <a:xfrm>
                    <a:off x="2365560" y="405684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2086" name="WordArt 101"/>
            <p:cNvSpPr txBox="1"/>
            <p:nvPr/>
          </p:nvSpPr>
          <p:spPr>
            <a:xfrm>
              <a:off x="2015280" y="4114800"/>
              <a:ext cx="698400" cy="241920"/>
            </a:xfrm>
            <a:prstGeom prst="rect">
              <a:avLst/>
            </a:prstGeom>
          </p:spPr>
          <p:txBody>
            <a:bodyPr wrap="none" lIns="94680" tIns="49680" rIns="94680" bIns="49680" anchor="ctr" anchorCtr="1">
              <a:prstTxWarp prst="textCanDown">
                <a:avLst>
                  <a:gd name="adj" fmla="val 33333"/>
                </a:avLst>
              </a:prstTxWarp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GB" sz="1400" b="0" strike="noStrike" spc="-1">
                  <a:ln w="9360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latin typeface="Tahoma"/>
                  <a:ea typeface="Tahoma"/>
                </a:rPr>
                <a:t>    </a:t>
              </a:r>
              <a:endParaRPr lang="it-IT" sz="1400" b="0" strike="noStrike" spc="-1">
                <a:ln w="9360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2087" name="!!RouterC"/>
          <p:cNvGrpSpPr/>
          <p:nvPr/>
        </p:nvGrpSpPr>
        <p:grpSpPr>
          <a:xfrm>
            <a:off x="4264560" y="4133880"/>
            <a:ext cx="776160" cy="493560"/>
            <a:chOff x="4264560" y="4133880"/>
            <a:chExt cx="776160" cy="493560"/>
          </a:xfrm>
        </p:grpSpPr>
        <p:grpSp>
          <p:nvGrpSpPr>
            <p:cNvPr id="2088" name="Group 80"/>
            <p:cNvGrpSpPr/>
            <p:nvPr/>
          </p:nvGrpSpPr>
          <p:grpSpPr>
            <a:xfrm>
              <a:off x="4264560" y="4133880"/>
              <a:ext cx="776160" cy="493560"/>
              <a:chOff x="4264560" y="4133880"/>
              <a:chExt cx="776160" cy="493560"/>
            </a:xfrm>
          </p:grpSpPr>
          <p:sp>
            <p:nvSpPr>
              <p:cNvPr id="2089" name="AutoShape 81"/>
              <p:cNvSpPr/>
              <p:nvPr/>
            </p:nvSpPr>
            <p:spPr>
              <a:xfrm>
                <a:off x="4264560" y="4133880"/>
                <a:ext cx="776160" cy="493560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2F5E"/>
                  </a:gs>
                  <a:gs pos="50000">
                    <a:srgbClr val="0066CC"/>
                  </a:gs>
                  <a:gs pos="100000">
                    <a:srgbClr val="002F5E"/>
                  </a:gs>
                </a:gsLst>
                <a:lin ang="0"/>
              </a:gradFill>
              <a:ln w="9525">
                <a:solidFill>
                  <a:srgbClr val="819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73080" tIns="36360" rIns="73080" bIns="36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it-IT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grpSp>
            <p:nvGrpSpPr>
              <p:cNvPr id="2090" name="Group 82"/>
              <p:cNvGrpSpPr/>
              <p:nvPr/>
            </p:nvGrpSpPr>
            <p:grpSpPr>
              <a:xfrm>
                <a:off x="4406760" y="4164840"/>
                <a:ext cx="484200" cy="193320"/>
                <a:chOff x="4406760" y="4164840"/>
                <a:chExt cx="484200" cy="193320"/>
              </a:xfrm>
            </p:grpSpPr>
            <p:grpSp>
              <p:nvGrpSpPr>
                <p:cNvPr id="2091" name="Group 83"/>
                <p:cNvGrpSpPr/>
                <p:nvPr/>
              </p:nvGrpSpPr>
              <p:grpSpPr>
                <a:xfrm>
                  <a:off x="4406760" y="4164840"/>
                  <a:ext cx="480240" cy="188640"/>
                  <a:chOff x="4406760" y="4164840"/>
                  <a:chExt cx="480240" cy="188640"/>
                </a:xfrm>
              </p:grpSpPr>
              <p:sp>
                <p:nvSpPr>
                  <p:cNvPr id="2092" name="Freeform 84"/>
                  <p:cNvSpPr/>
                  <p:nvPr/>
                </p:nvSpPr>
                <p:spPr>
                  <a:xfrm>
                    <a:off x="4657680" y="41691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093" name="Freeform 85"/>
                  <p:cNvSpPr/>
                  <p:nvPr/>
                </p:nvSpPr>
                <p:spPr>
                  <a:xfrm>
                    <a:off x="4657680" y="41691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094" name="Freeform 86"/>
                  <p:cNvSpPr/>
                  <p:nvPr/>
                </p:nvSpPr>
                <p:spPr>
                  <a:xfrm>
                    <a:off x="4406760" y="426420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095" name="Freeform 87"/>
                  <p:cNvSpPr/>
                  <p:nvPr/>
                </p:nvSpPr>
                <p:spPr>
                  <a:xfrm>
                    <a:off x="4406760" y="426420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096" name="Freeform 88"/>
                  <p:cNvSpPr/>
                  <p:nvPr/>
                </p:nvSpPr>
                <p:spPr>
                  <a:xfrm>
                    <a:off x="4419720" y="416484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097" name="Freeform 89"/>
                  <p:cNvSpPr/>
                  <p:nvPr/>
                </p:nvSpPr>
                <p:spPr>
                  <a:xfrm>
                    <a:off x="4419720" y="416484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098" name="Freeform 90"/>
                  <p:cNvSpPr/>
                  <p:nvPr/>
                </p:nvSpPr>
                <p:spPr>
                  <a:xfrm>
                    <a:off x="4648680" y="427320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099" name="Freeform 91"/>
                  <p:cNvSpPr/>
                  <p:nvPr/>
                </p:nvSpPr>
                <p:spPr>
                  <a:xfrm>
                    <a:off x="4648680" y="427320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2100" name="Group 92"/>
                <p:cNvGrpSpPr/>
                <p:nvPr/>
              </p:nvGrpSpPr>
              <p:grpSpPr>
                <a:xfrm>
                  <a:off x="4410720" y="4169160"/>
                  <a:ext cx="480240" cy="189000"/>
                  <a:chOff x="4410720" y="4169160"/>
                  <a:chExt cx="480240" cy="189000"/>
                </a:xfrm>
              </p:grpSpPr>
              <p:sp>
                <p:nvSpPr>
                  <p:cNvPr id="2101" name="Freeform 93"/>
                  <p:cNvSpPr/>
                  <p:nvPr/>
                </p:nvSpPr>
                <p:spPr>
                  <a:xfrm>
                    <a:off x="4661640" y="417384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102" name="Freeform 94"/>
                  <p:cNvSpPr/>
                  <p:nvPr/>
                </p:nvSpPr>
                <p:spPr>
                  <a:xfrm>
                    <a:off x="4661640" y="417384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103" name="Freeform 95"/>
                  <p:cNvSpPr/>
                  <p:nvPr/>
                </p:nvSpPr>
                <p:spPr>
                  <a:xfrm>
                    <a:off x="4410720" y="426852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104" name="Freeform 96"/>
                  <p:cNvSpPr/>
                  <p:nvPr/>
                </p:nvSpPr>
                <p:spPr>
                  <a:xfrm>
                    <a:off x="4410720" y="426852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105" name="Freeform 97"/>
                  <p:cNvSpPr/>
                  <p:nvPr/>
                </p:nvSpPr>
                <p:spPr>
                  <a:xfrm>
                    <a:off x="4423680" y="41691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106" name="Freeform 98"/>
                  <p:cNvSpPr/>
                  <p:nvPr/>
                </p:nvSpPr>
                <p:spPr>
                  <a:xfrm>
                    <a:off x="4423680" y="41691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107" name="Freeform 99"/>
                  <p:cNvSpPr/>
                  <p:nvPr/>
                </p:nvSpPr>
                <p:spPr>
                  <a:xfrm>
                    <a:off x="4653360" y="427788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108" name="Freeform 100"/>
                  <p:cNvSpPr/>
                  <p:nvPr/>
                </p:nvSpPr>
                <p:spPr>
                  <a:xfrm>
                    <a:off x="4653360" y="427788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2109" name="WordArt 101"/>
            <p:cNvSpPr txBox="1"/>
            <p:nvPr/>
          </p:nvSpPr>
          <p:spPr>
            <a:xfrm>
              <a:off x="4303440" y="4335840"/>
              <a:ext cx="698400" cy="241920"/>
            </a:xfrm>
            <a:prstGeom prst="rect">
              <a:avLst/>
            </a:prstGeom>
          </p:spPr>
          <p:txBody>
            <a:bodyPr wrap="none" lIns="94680" tIns="49680" rIns="94680" bIns="49680" anchor="ctr" anchorCtr="1">
              <a:prstTxWarp prst="textCanDown">
                <a:avLst>
                  <a:gd name="adj" fmla="val 33333"/>
                </a:avLst>
              </a:prstTxWarp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GB" sz="1400" b="0" strike="noStrike" spc="-1">
                  <a:ln w="9360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latin typeface="Tahoma"/>
                  <a:ea typeface="Tahoma"/>
                </a:rPr>
                <a:t>    </a:t>
              </a:r>
              <a:endParaRPr lang="it-IT" sz="1400" b="0" strike="noStrike" spc="-1">
                <a:ln w="9360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2110" name="!!RouterInternet"/>
          <p:cNvGrpSpPr/>
          <p:nvPr/>
        </p:nvGrpSpPr>
        <p:grpSpPr>
          <a:xfrm>
            <a:off x="3030840" y="3299760"/>
            <a:ext cx="776160" cy="493560"/>
            <a:chOff x="3030840" y="3299760"/>
            <a:chExt cx="776160" cy="493560"/>
          </a:xfrm>
        </p:grpSpPr>
        <p:grpSp>
          <p:nvGrpSpPr>
            <p:cNvPr id="2111" name="Group 80"/>
            <p:cNvGrpSpPr/>
            <p:nvPr/>
          </p:nvGrpSpPr>
          <p:grpSpPr>
            <a:xfrm>
              <a:off x="3030840" y="3299760"/>
              <a:ext cx="776160" cy="493560"/>
              <a:chOff x="3030840" y="3299760"/>
              <a:chExt cx="776160" cy="493560"/>
            </a:xfrm>
          </p:grpSpPr>
          <p:sp>
            <p:nvSpPr>
              <p:cNvPr id="2112" name="AutoShape 81"/>
              <p:cNvSpPr/>
              <p:nvPr/>
            </p:nvSpPr>
            <p:spPr>
              <a:xfrm>
                <a:off x="3030840" y="3299760"/>
                <a:ext cx="776160" cy="493560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2F5E"/>
                  </a:gs>
                  <a:gs pos="50000">
                    <a:srgbClr val="0066CC"/>
                  </a:gs>
                  <a:gs pos="100000">
                    <a:srgbClr val="002F5E"/>
                  </a:gs>
                </a:gsLst>
                <a:lin ang="0"/>
              </a:gradFill>
              <a:ln w="9525">
                <a:solidFill>
                  <a:srgbClr val="819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73080" tIns="36360" rIns="73080" bIns="36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it-IT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grpSp>
            <p:nvGrpSpPr>
              <p:cNvPr id="2113" name="Group 82"/>
              <p:cNvGrpSpPr/>
              <p:nvPr/>
            </p:nvGrpSpPr>
            <p:grpSpPr>
              <a:xfrm>
                <a:off x="3173040" y="3330360"/>
                <a:ext cx="484200" cy="193320"/>
                <a:chOff x="3173040" y="3330360"/>
                <a:chExt cx="484200" cy="193320"/>
              </a:xfrm>
            </p:grpSpPr>
            <p:grpSp>
              <p:nvGrpSpPr>
                <p:cNvPr id="2114" name="Group 83"/>
                <p:cNvGrpSpPr/>
                <p:nvPr/>
              </p:nvGrpSpPr>
              <p:grpSpPr>
                <a:xfrm>
                  <a:off x="3173040" y="3330360"/>
                  <a:ext cx="480240" cy="189000"/>
                  <a:chOff x="3173040" y="3330360"/>
                  <a:chExt cx="480240" cy="189000"/>
                </a:xfrm>
              </p:grpSpPr>
              <p:sp>
                <p:nvSpPr>
                  <p:cNvPr id="2115" name="Freeform 84"/>
                  <p:cNvSpPr/>
                  <p:nvPr/>
                </p:nvSpPr>
                <p:spPr>
                  <a:xfrm>
                    <a:off x="3423960" y="333504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116" name="Freeform 85"/>
                  <p:cNvSpPr/>
                  <p:nvPr/>
                </p:nvSpPr>
                <p:spPr>
                  <a:xfrm>
                    <a:off x="3423960" y="333504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117" name="Freeform 86"/>
                  <p:cNvSpPr/>
                  <p:nvPr/>
                </p:nvSpPr>
                <p:spPr>
                  <a:xfrm>
                    <a:off x="3173040" y="343008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118" name="Freeform 87"/>
                  <p:cNvSpPr/>
                  <p:nvPr/>
                </p:nvSpPr>
                <p:spPr>
                  <a:xfrm>
                    <a:off x="3173040" y="343008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119" name="Freeform 88"/>
                  <p:cNvSpPr/>
                  <p:nvPr/>
                </p:nvSpPr>
                <p:spPr>
                  <a:xfrm>
                    <a:off x="3186000" y="333036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120" name="Freeform 89"/>
                  <p:cNvSpPr/>
                  <p:nvPr/>
                </p:nvSpPr>
                <p:spPr>
                  <a:xfrm>
                    <a:off x="3186000" y="333036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121" name="Freeform 90"/>
                  <p:cNvSpPr/>
                  <p:nvPr/>
                </p:nvSpPr>
                <p:spPr>
                  <a:xfrm>
                    <a:off x="3414960" y="343908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122" name="Freeform 91"/>
                  <p:cNvSpPr/>
                  <p:nvPr/>
                </p:nvSpPr>
                <p:spPr>
                  <a:xfrm>
                    <a:off x="3414960" y="343908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2123" name="Group 92"/>
                <p:cNvGrpSpPr/>
                <p:nvPr/>
              </p:nvGrpSpPr>
              <p:grpSpPr>
                <a:xfrm>
                  <a:off x="3177000" y="3335040"/>
                  <a:ext cx="480240" cy="188640"/>
                  <a:chOff x="3177000" y="3335040"/>
                  <a:chExt cx="480240" cy="188640"/>
                </a:xfrm>
              </p:grpSpPr>
              <p:sp>
                <p:nvSpPr>
                  <p:cNvPr id="2124" name="Freeform 93"/>
                  <p:cNvSpPr/>
                  <p:nvPr/>
                </p:nvSpPr>
                <p:spPr>
                  <a:xfrm>
                    <a:off x="3427920" y="333972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125" name="Freeform 94"/>
                  <p:cNvSpPr/>
                  <p:nvPr/>
                </p:nvSpPr>
                <p:spPr>
                  <a:xfrm>
                    <a:off x="3427920" y="333972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126" name="Freeform 95"/>
                  <p:cNvSpPr/>
                  <p:nvPr/>
                </p:nvSpPr>
                <p:spPr>
                  <a:xfrm>
                    <a:off x="3177000" y="343440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127" name="Freeform 96"/>
                  <p:cNvSpPr/>
                  <p:nvPr/>
                </p:nvSpPr>
                <p:spPr>
                  <a:xfrm>
                    <a:off x="3177000" y="343440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128" name="Freeform 97"/>
                  <p:cNvSpPr/>
                  <p:nvPr/>
                </p:nvSpPr>
                <p:spPr>
                  <a:xfrm>
                    <a:off x="3189960" y="333504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129" name="Freeform 98"/>
                  <p:cNvSpPr/>
                  <p:nvPr/>
                </p:nvSpPr>
                <p:spPr>
                  <a:xfrm>
                    <a:off x="3189960" y="333504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130" name="Freeform 99"/>
                  <p:cNvSpPr/>
                  <p:nvPr/>
                </p:nvSpPr>
                <p:spPr>
                  <a:xfrm>
                    <a:off x="3419640" y="344340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131" name="Freeform 100"/>
                  <p:cNvSpPr/>
                  <p:nvPr/>
                </p:nvSpPr>
                <p:spPr>
                  <a:xfrm>
                    <a:off x="3419640" y="344340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2132" name="WordArt 101"/>
            <p:cNvSpPr txBox="1"/>
            <p:nvPr/>
          </p:nvSpPr>
          <p:spPr>
            <a:xfrm>
              <a:off x="3069360" y="3501720"/>
              <a:ext cx="698400" cy="241920"/>
            </a:xfrm>
            <a:prstGeom prst="rect">
              <a:avLst/>
            </a:prstGeom>
          </p:spPr>
          <p:txBody>
            <a:bodyPr wrap="none" lIns="94680" tIns="49680" rIns="94680" bIns="49680" anchor="ctr" anchorCtr="1">
              <a:prstTxWarp prst="textCanDown">
                <a:avLst>
                  <a:gd name="adj" fmla="val 33333"/>
                </a:avLst>
              </a:prstTxWarp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GB" sz="1400" b="0" strike="noStrike" spc="-1">
                  <a:ln w="9360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latin typeface="Tahoma"/>
                  <a:ea typeface="Tahoma"/>
                </a:rPr>
                <a:t>    </a:t>
              </a:r>
              <a:endParaRPr lang="it-IT" sz="1400" b="0" strike="noStrike" spc="-1">
                <a:ln w="9360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2133" name="!!RouterA"/>
          <p:cNvGrpSpPr/>
          <p:nvPr/>
        </p:nvGrpSpPr>
        <p:grpSpPr>
          <a:xfrm>
            <a:off x="3197520" y="4808520"/>
            <a:ext cx="776160" cy="493560"/>
            <a:chOff x="3197520" y="4808520"/>
            <a:chExt cx="776160" cy="493560"/>
          </a:xfrm>
        </p:grpSpPr>
        <p:grpSp>
          <p:nvGrpSpPr>
            <p:cNvPr id="2134" name="Group 80"/>
            <p:cNvGrpSpPr/>
            <p:nvPr/>
          </p:nvGrpSpPr>
          <p:grpSpPr>
            <a:xfrm>
              <a:off x="3197520" y="4808520"/>
              <a:ext cx="776160" cy="493560"/>
              <a:chOff x="3197520" y="4808520"/>
              <a:chExt cx="776160" cy="493560"/>
            </a:xfrm>
          </p:grpSpPr>
          <p:sp>
            <p:nvSpPr>
              <p:cNvPr id="2135" name="AutoShape 81"/>
              <p:cNvSpPr/>
              <p:nvPr/>
            </p:nvSpPr>
            <p:spPr>
              <a:xfrm>
                <a:off x="3197520" y="4808520"/>
                <a:ext cx="776160" cy="493560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C00000"/>
                  </a:gs>
                  <a:gs pos="50000">
                    <a:srgbClr val="FF0000"/>
                  </a:gs>
                  <a:gs pos="99000">
                    <a:srgbClr val="C00000"/>
                  </a:gs>
                </a:gsLst>
                <a:lin ang="0"/>
              </a:gradFill>
              <a:ln w="9525">
                <a:solidFill>
                  <a:srgbClr val="FF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73080" tIns="36360" rIns="73080" bIns="36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it-IT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grpSp>
            <p:nvGrpSpPr>
              <p:cNvPr id="2136" name="Group 82"/>
              <p:cNvGrpSpPr/>
              <p:nvPr/>
            </p:nvGrpSpPr>
            <p:grpSpPr>
              <a:xfrm>
                <a:off x="3339720" y="4839120"/>
                <a:ext cx="484200" cy="193320"/>
                <a:chOff x="3339720" y="4839120"/>
                <a:chExt cx="484200" cy="193320"/>
              </a:xfrm>
            </p:grpSpPr>
            <p:grpSp>
              <p:nvGrpSpPr>
                <p:cNvPr id="2137" name="Group 83"/>
                <p:cNvGrpSpPr/>
                <p:nvPr/>
              </p:nvGrpSpPr>
              <p:grpSpPr>
                <a:xfrm>
                  <a:off x="3339720" y="4839120"/>
                  <a:ext cx="480240" cy="189000"/>
                  <a:chOff x="3339720" y="4839120"/>
                  <a:chExt cx="480240" cy="189000"/>
                </a:xfrm>
              </p:grpSpPr>
              <p:sp>
                <p:nvSpPr>
                  <p:cNvPr id="2138" name="Freeform 84"/>
                  <p:cNvSpPr/>
                  <p:nvPr/>
                </p:nvSpPr>
                <p:spPr>
                  <a:xfrm>
                    <a:off x="3590640" y="484380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139" name="Freeform 85"/>
                  <p:cNvSpPr/>
                  <p:nvPr/>
                </p:nvSpPr>
                <p:spPr>
                  <a:xfrm>
                    <a:off x="3590640" y="484380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140" name="Freeform 86"/>
                  <p:cNvSpPr/>
                  <p:nvPr/>
                </p:nvSpPr>
                <p:spPr>
                  <a:xfrm>
                    <a:off x="3339720" y="493884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141" name="Freeform 87"/>
                  <p:cNvSpPr/>
                  <p:nvPr/>
                </p:nvSpPr>
                <p:spPr>
                  <a:xfrm>
                    <a:off x="3339720" y="493884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142" name="Freeform 88"/>
                  <p:cNvSpPr/>
                  <p:nvPr/>
                </p:nvSpPr>
                <p:spPr>
                  <a:xfrm>
                    <a:off x="3352680" y="483912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143" name="Freeform 89"/>
                  <p:cNvSpPr/>
                  <p:nvPr/>
                </p:nvSpPr>
                <p:spPr>
                  <a:xfrm>
                    <a:off x="3352680" y="483912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144" name="Freeform 90"/>
                  <p:cNvSpPr/>
                  <p:nvPr/>
                </p:nvSpPr>
                <p:spPr>
                  <a:xfrm>
                    <a:off x="3581640" y="494784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145" name="Freeform 91"/>
                  <p:cNvSpPr/>
                  <p:nvPr/>
                </p:nvSpPr>
                <p:spPr>
                  <a:xfrm>
                    <a:off x="3581640" y="494784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2146" name="Group 92"/>
                <p:cNvGrpSpPr/>
                <p:nvPr/>
              </p:nvGrpSpPr>
              <p:grpSpPr>
                <a:xfrm>
                  <a:off x="3344040" y="4843800"/>
                  <a:ext cx="479880" cy="188640"/>
                  <a:chOff x="3344040" y="4843800"/>
                  <a:chExt cx="479880" cy="188640"/>
                </a:xfrm>
              </p:grpSpPr>
              <p:sp>
                <p:nvSpPr>
                  <p:cNvPr id="2147" name="Freeform 93"/>
                  <p:cNvSpPr/>
                  <p:nvPr/>
                </p:nvSpPr>
                <p:spPr>
                  <a:xfrm>
                    <a:off x="3594600" y="48484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148" name="Freeform 94"/>
                  <p:cNvSpPr/>
                  <p:nvPr/>
                </p:nvSpPr>
                <p:spPr>
                  <a:xfrm>
                    <a:off x="3594600" y="48484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149" name="Freeform 95"/>
                  <p:cNvSpPr/>
                  <p:nvPr/>
                </p:nvSpPr>
                <p:spPr>
                  <a:xfrm>
                    <a:off x="3344040" y="494316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150" name="Freeform 96"/>
                  <p:cNvSpPr/>
                  <p:nvPr/>
                </p:nvSpPr>
                <p:spPr>
                  <a:xfrm>
                    <a:off x="3344040" y="494316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151" name="Freeform 97"/>
                  <p:cNvSpPr/>
                  <p:nvPr/>
                </p:nvSpPr>
                <p:spPr>
                  <a:xfrm>
                    <a:off x="3356640" y="484380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152" name="Freeform 98"/>
                  <p:cNvSpPr/>
                  <p:nvPr/>
                </p:nvSpPr>
                <p:spPr>
                  <a:xfrm>
                    <a:off x="3356640" y="484380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153" name="Freeform 99"/>
                  <p:cNvSpPr/>
                  <p:nvPr/>
                </p:nvSpPr>
                <p:spPr>
                  <a:xfrm>
                    <a:off x="3586320" y="495216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154" name="Freeform 100"/>
                  <p:cNvSpPr/>
                  <p:nvPr/>
                </p:nvSpPr>
                <p:spPr>
                  <a:xfrm>
                    <a:off x="3586320" y="495216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2155" name="WordArt 101"/>
            <p:cNvSpPr txBox="1"/>
            <p:nvPr/>
          </p:nvSpPr>
          <p:spPr>
            <a:xfrm>
              <a:off x="3236400" y="5010480"/>
              <a:ext cx="698400" cy="241920"/>
            </a:xfrm>
            <a:prstGeom prst="rect">
              <a:avLst/>
            </a:prstGeom>
          </p:spPr>
          <p:txBody>
            <a:bodyPr wrap="none" lIns="94680" tIns="49680" rIns="94680" bIns="49680" anchor="ctr" anchorCtr="1">
              <a:prstTxWarp prst="textCanDown">
                <a:avLst>
                  <a:gd name="adj" fmla="val 33333"/>
                </a:avLst>
              </a:prstTxWarp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GB" sz="1400" b="0" strike="noStrike" spc="-1">
                  <a:ln w="9360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latin typeface="Tahoma"/>
                  <a:ea typeface="Tahoma"/>
                </a:rPr>
                <a:t>    </a:t>
              </a:r>
              <a:endParaRPr lang="it-IT" sz="1400" b="0" strike="noStrike" spc="-1">
                <a:ln w="9360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Arial"/>
              </a:endParaRPr>
            </a:p>
          </p:txBody>
        </p:sp>
      </p:grpSp>
      <p:pic>
        <p:nvPicPr>
          <p:cNvPr id="2156" name="Picture 105"/>
          <p:cNvPicPr/>
          <p:nvPr/>
        </p:nvPicPr>
        <p:blipFill>
          <a:blip r:embed="rId3"/>
          <a:stretch/>
        </p:blipFill>
        <p:spPr>
          <a:xfrm>
            <a:off x="2314080" y="4966560"/>
            <a:ext cx="545040" cy="492480"/>
          </a:xfrm>
          <a:prstGeom prst="rect">
            <a:avLst/>
          </a:prstGeom>
          <a:ln w="0">
            <a:noFill/>
          </a:ln>
        </p:spPr>
      </p:pic>
      <p:pic>
        <p:nvPicPr>
          <p:cNvPr id="2157" name="Picture 105"/>
          <p:cNvPicPr/>
          <p:nvPr/>
        </p:nvPicPr>
        <p:blipFill>
          <a:blip r:embed="rId3"/>
          <a:stretch/>
        </p:blipFill>
        <p:spPr>
          <a:xfrm>
            <a:off x="2016360" y="3070440"/>
            <a:ext cx="545040" cy="492480"/>
          </a:xfrm>
          <a:prstGeom prst="rect">
            <a:avLst/>
          </a:prstGeom>
          <a:ln w="0">
            <a:noFill/>
          </a:ln>
        </p:spPr>
      </p:pic>
      <p:sp>
        <p:nvSpPr>
          <p:cNvPr id="2158" name="TextBox 140"/>
          <p:cNvSpPr/>
          <p:nvPr/>
        </p:nvSpPr>
        <p:spPr>
          <a:xfrm>
            <a:off x="5943960" y="2498040"/>
            <a:ext cx="219276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SE" sz="2800" b="1" strike="noStrike" spc="-1">
                <a:solidFill>
                  <a:schemeClr val="dk1"/>
                </a:solidFill>
                <a:latin typeface="Calibri"/>
              </a:rPr>
              <a:t>Anti-Spoofing</a:t>
            </a: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9" name="TextBox 141"/>
          <p:cNvSpPr/>
          <p:nvPr/>
        </p:nvSpPr>
        <p:spPr>
          <a:xfrm>
            <a:off x="5924520" y="3033360"/>
            <a:ext cx="37648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SE" sz="1800" b="0" strike="noStrike" spc="-1">
                <a:solidFill>
                  <a:schemeClr val="dk1"/>
                </a:solidFill>
                <a:latin typeface="Calibri"/>
              </a:rPr>
              <a:t>For each Provider: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0" name="TextBox 138"/>
          <p:cNvSpPr/>
          <p:nvPr/>
        </p:nvSpPr>
        <p:spPr>
          <a:xfrm>
            <a:off x="5924520" y="3404160"/>
            <a:ext cx="22521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SE" sz="1800" b="0" strike="noStrike" spc="-1">
                <a:solidFill>
                  <a:schemeClr val="dk1"/>
                </a:solidFill>
                <a:latin typeface="Calibri"/>
              </a:rPr>
              <a:t>Insert a Client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61" name="Picture 105"/>
          <p:cNvPicPr/>
          <p:nvPr/>
        </p:nvPicPr>
        <p:blipFill>
          <a:blip r:embed="rId3"/>
          <a:stretch/>
        </p:blipFill>
        <p:spPr>
          <a:xfrm>
            <a:off x="920160" y="3943800"/>
            <a:ext cx="545040" cy="492480"/>
          </a:xfrm>
          <a:prstGeom prst="rect">
            <a:avLst/>
          </a:prstGeom>
          <a:ln w="0">
            <a:noFill/>
          </a:ln>
        </p:spPr>
      </p:pic>
      <p:sp>
        <p:nvSpPr>
          <p:cNvPr id="2162" name="TextBox 143"/>
          <p:cNvSpPr/>
          <p:nvPr/>
        </p:nvSpPr>
        <p:spPr>
          <a:xfrm>
            <a:off x="5915160" y="3726720"/>
            <a:ext cx="60976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Calibri"/>
              <a:buAutoNum type="arabicPeriod" startAt="2"/>
            </a:pPr>
            <a:r>
              <a:rPr lang="en-SE" sz="1800" b="0" strike="noStrike" spc="-1">
                <a:solidFill>
                  <a:schemeClr val="dk1"/>
                </a:solidFill>
                <a:latin typeface="Calibri"/>
              </a:rPr>
              <a:t>Assign I</a:t>
            </a:r>
            <a:r>
              <a:rPr lang="en-GB" sz="1800" b="0" strike="noStrike" spc="-1">
                <a:solidFill>
                  <a:schemeClr val="dk1"/>
                </a:solidFill>
                <a:latin typeface="Calibri"/>
              </a:rPr>
              <a:t>Ps (v4/v6) to each Client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3" name="!!Client-B-IP"/>
          <p:cNvSpPr/>
          <p:nvPr/>
        </p:nvSpPr>
        <p:spPr>
          <a:xfrm>
            <a:off x="562320" y="4500000"/>
            <a:ext cx="11916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195.22.194.43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4" name="!!Client-A-IP"/>
          <p:cNvSpPr/>
          <p:nvPr/>
        </p:nvSpPr>
        <p:spPr>
          <a:xfrm>
            <a:off x="1946520" y="5517720"/>
            <a:ext cx="11916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185.5.200.1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5" name="!!Client-Int-IP"/>
          <p:cNvSpPr/>
          <p:nvPr/>
        </p:nvSpPr>
        <p:spPr>
          <a:xfrm>
            <a:off x="1642680" y="3581640"/>
            <a:ext cx="11916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1" strike="noStrike" spc="-1">
                <a:solidFill>
                  <a:srgbClr val="C00000"/>
                </a:solidFill>
                <a:latin typeface="Calibri"/>
                <a:ea typeface="Roboto"/>
              </a:rPr>
              <a:t>12.11.10.2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6" name="TextBox 147"/>
          <p:cNvSpPr/>
          <p:nvPr/>
        </p:nvSpPr>
        <p:spPr>
          <a:xfrm>
            <a:off x="5924520" y="4052160"/>
            <a:ext cx="60976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Calibri"/>
              <a:buAutoNum type="arabicPeriod" startAt="3"/>
            </a:pPr>
            <a:r>
              <a:rPr lang="en-GB" sz="1800" b="0" strike="noStrike" spc="-1">
                <a:solidFill>
                  <a:schemeClr val="dk1"/>
                </a:solidFill>
                <a:latin typeface="Calibri"/>
              </a:rPr>
              <a:t>Send the spoofed ICMP packet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67" name="Graphic 148" descr="Devil face with solid fill with solid fill"/>
          <p:cNvPicPr/>
          <p:nvPr/>
        </p:nvPicPr>
        <p:blipFill>
          <a:blip r:embed="rId4"/>
          <a:stretch/>
        </p:blipFill>
        <p:spPr>
          <a:xfrm>
            <a:off x="1473120" y="3535200"/>
            <a:ext cx="369360" cy="369360"/>
          </a:xfrm>
          <a:prstGeom prst="rect">
            <a:avLst/>
          </a:prstGeom>
          <a:ln w="0">
            <a:noFill/>
          </a:ln>
        </p:spPr>
      </p:pic>
      <p:sp>
        <p:nvSpPr>
          <p:cNvPr id="2168" name="Freeform 151"/>
          <p:cNvSpPr/>
          <p:nvPr/>
        </p:nvSpPr>
        <p:spPr>
          <a:xfrm flipV="1">
            <a:off x="1401840" y="3277080"/>
            <a:ext cx="1954080" cy="839160"/>
          </a:xfrm>
          <a:custGeom>
            <a:avLst/>
            <a:gdLst>
              <a:gd name="textAreaLeft" fmla="*/ 0 w 1954080"/>
              <a:gd name="textAreaRight" fmla="*/ 1954440 w 1954080"/>
              <a:gd name="textAreaTop" fmla="*/ -360 h 839160"/>
              <a:gd name="textAreaBottom" fmla="*/ 839160 h 839160"/>
            </a:gdLst>
            <a:ahLst/>
            <a:cxnLst/>
            <a:rect l="textAreaLeft" t="textAreaTop" r="textAreaRight" b="textAreaBottom"/>
            <a:pathLst>
              <a:path w="2179304" h="1565442">
                <a:moveTo>
                  <a:pt x="996960" y="1565367"/>
                </a:moveTo>
                <a:cubicBezTo>
                  <a:pt x="1277464" y="1571993"/>
                  <a:pt x="1875690" y="1140922"/>
                  <a:pt x="2054087" y="973869"/>
                </a:cubicBezTo>
                <a:cubicBezTo>
                  <a:pt x="2232484" y="806816"/>
                  <a:pt x="2205026" y="689952"/>
                  <a:pt x="2067340" y="563051"/>
                </a:cubicBezTo>
                <a:cubicBezTo>
                  <a:pt x="1929654" y="436150"/>
                  <a:pt x="1572528" y="305228"/>
                  <a:pt x="1227971" y="212463"/>
                </a:cubicBezTo>
                <a:cubicBezTo>
                  <a:pt x="883414" y="119698"/>
                  <a:pt x="450574" y="-33297"/>
                  <a:pt x="0" y="6460"/>
                </a:cubicBezTo>
              </a:path>
            </a:pathLst>
          </a:custGeom>
          <a:noFill/>
          <a:ln w="22225">
            <a:solidFill>
              <a:srgbClr val="000061"/>
            </a:solidFill>
            <a:headEnd type="stealth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SE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169" name="!!SrcIP2Val"/>
          <p:cNvSpPr/>
          <p:nvPr/>
        </p:nvSpPr>
        <p:spPr>
          <a:xfrm>
            <a:off x="815760" y="4773600"/>
            <a:ext cx="1280880" cy="249480"/>
          </a:xfrm>
          <a:prstGeom prst="rect">
            <a:avLst/>
          </a:prstGeom>
          <a:solidFill>
            <a:schemeClr val="bg1">
              <a:lumMod val="95000"/>
            </a:schemeClr>
          </a:solidFill>
          <a:ln w="0">
            <a:solidFill>
              <a:srgbClr val="FFFFFF">
                <a:lumMod val="50000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050" b="0" strike="noStrike" spc="-1">
                <a:solidFill>
                  <a:schemeClr val="dk1"/>
                </a:solidFill>
                <a:latin typeface="Consolas"/>
              </a:rPr>
              <a:t>195.22.194.4</a:t>
            </a:r>
            <a:r>
              <a:rPr lang="en-SE" sz="1050" b="1" strike="noStrike" spc="-1">
                <a:solidFill>
                  <a:schemeClr val="dk1"/>
                </a:solidFill>
                <a:latin typeface="Consolas"/>
              </a:rPr>
              <a:t>3</a:t>
            </a:r>
            <a:endParaRPr lang="it-IT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0" name="!!DstIP2Val"/>
          <p:cNvSpPr/>
          <p:nvPr/>
        </p:nvSpPr>
        <p:spPr>
          <a:xfrm>
            <a:off x="815760" y="5030280"/>
            <a:ext cx="1280880" cy="249480"/>
          </a:xfrm>
          <a:prstGeom prst="rect">
            <a:avLst/>
          </a:prstGeom>
          <a:solidFill>
            <a:schemeClr val="bg1">
              <a:lumMod val="95000"/>
            </a:schemeClr>
          </a:solidFill>
          <a:ln w="0">
            <a:solidFill>
              <a:srgbClr val="FFFFFF">
                <a:lumMod val="50000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050" b="0" strike="noStrike" spc="-1">
                <a:solidFill>
                  <a:schemeClr val="dk1"/>
                </a:solidFill>
                <a:latin typeface="Consolas"/>
              </a:rPr>
              <a:t>12.11.10.2</a:t>
            </a:r>
            <a:endParaRPr lang="it-IT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1" name="!!DstIP2"/>
          <p:cNvSpPr/>
          <p:nvPr/>
        </p:nvSpPr>
        <p:spPr>
          <a:xfrm>
            <a:off x="139680" y="5026320"/>
            <a:ext cx="676080" cy="24948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0">
            <a:solidFill>
              <a:srgbClr val="00006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050" b="1" strike="noStrike" spc="-1">
                <a:solidFill>
                  <a:schemeClr val="dk1"/>
                </a:solidFill>
                <a:latin typeface="Consolas"/>
              </a:rPr>
              <a:t>DstIP</a:t>
            </a:r>
            <a:endParaRPr lang="it-IT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2" name="!!SrcIP2"/>
          <p:cNvSpPr/>
          <p:nvPr/>
        </p:nvSpPr>
        <p:spPr>
          <a:xfrm>
            <a:off x="139680" y="4770720"/>
            <a:ext cx="676080" cy="24948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0">
            <a:solidFill>
              <a:srgbClr val="00006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050" b="1" strike="noStrike" spc="-1">
                <a:solidFill>
                  <a:schemeClr val="dk1"/>
                </a:solidFill>
                <a:latin typeface="Consolas"/>
              </a:rPr>
              <a:t>SrcIP</a:t>
            </a:r>
            <a:endParaRPr lang="it-IT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3" name="!!TablePkt1"/>
          <p:cNvSpPr/>
          <p:nvPr/>
        </p:nvSpPr>
        <p:spPr>
          <a:xfrm>
            <a:off x="2643120" y="3286800"/>
            <a:ext cx="177120" cy="19224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sv-SE" sz="1800" b="0" strike="noStrike" spc="-1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174" name="Graphic 159" descr="Magnifying glass with solid fill"/>
          <p:cNvPicPr/>
          <p:nvPr/>
        </p:nvPicPr>
        <p:blipFill>
          <a:blip r:embed="rId5"/>
          <a:stretch/>
        </p:blipFill>
        <p:spPr>
          <a:xfrm>
            <a:off x="2534760" y="3175200"/>
            <a:ext cx="505440" cy="505440"/>
          </a:xfrm>
          <a:prstGeom prst="rect">
            <a:avLst/>
          </a:prstGeom>
          <a:ln w="0">
            <a:noFill/>
          </a:ln>
        </p:spPr>
      </p:pic>
      <p:sp>
        <p:nvSpPr>
          <p:cNvPr id="2175" name="TextBox 153"/>
          <p:cNvSpPr/>
          <p:nvPr/>
        </p:nvSpPr>
        <p:spPr>
          <a:xfrm>
            <a:off x="1200960" y="2353680"/>
            <a:ext cx="3061440" cy="333360"/>
          </a:xfrm>
          <a:prstGeom prst="rect">
            <a:avLst/>
          </a:prstGeom>
          <a:noFill/>
          <a:ln w="22225">
            <a:solidFill>
              <a:srgbClr val="C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600" b="0" strike="noStrike" spc="-1">
                <a:solidFill>
                  <a:schemeClr val="dk1"/>
                </a:solidFill>
                <a:latin typeface="Calibri"/>
              </a:rPr>
              <a:t>The configuration is not compliant!</a:t>
            </a: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176" name="Straight Arrow Connector 156"/>
          <p:cNvCxnSpPr>
            <a:stCxn id="2175" idx="2"/>
          </p:cNvCxnSpPr>
          <p:nvPr/>
        </p:nvCxnSpPr>
        <p:spPr>
          <a:xfrm>
            <a:off x="2731680" y="2687040"/>
            <a:ext cx="360" cy="612720"/>
          </a:xfrm>
          <a:prstGeom prst="straightConnector1">
            <a:avLst/>
          </a:prstGeom>
          <a:ln w="22225">
            <a:solidFill>
              <a:srgbClr val="C00000"/>
            </a:solidFill>
            <a:tailEnd type="stealth" w="lg" len="lg"/>
          </a:ln>
        </p:spPr>
      </p:cxn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6ADABB5-86F9-4594-AD9F-C15CAF5F7F68}" type="slidenum">
              <a:rPr/>
              <a:t>30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7" name="!!A-B"/>
          <p:cNvSpPr/>
          <p:nvPr/>
        </p:nvSpPr>
        <p:spPr>
          <a:xfrm flipH="1" flipV="1">
            <a:off x="1156680" y="3652560"/>
            <a:ext cx="1191600" cy="1656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8280" rIns="90000" bIns="828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178" name="!!A-B"/>
          <p:cNvSpPr/>
          <p:nvPr/>
        </p:nvSpPr>
        <p:spPr>
          <a:xfrm flipH="1">
            <a:off x="2542320" y="4542480"/>
            <a:ext cx="1027080" cy="13428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179" name="!!A-B"/>
          <p:cNvSpPr/>
          <p:nvPr/>
        </p:nvSpPr>
        <p:spPr>
          <a:xfrm flipH="1" flipV="1">
            <a:off x="2252520" y="2779560"/>
            <a:ext cx="1150200" cy="26244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180" name="PlaceHolder 1"/>
          <p:cNvSpPr>
            <a:spLocks noGrp="1"/>
          </p:cNvSpPr>
          <p:nvPr>
            <p:ph type="title"/>
          </p:nvPr>
        </p:nvSpPr>
        <p:spPr>
          <a:xfrm>
            <a:off x="600120" y="298440"/>
            <a:ext cx="10990080" cy="568080"/>
          </a:xfrm>
          <a:prstGeom prst="rect">
            <a:avLst/>
          </a:prstGeom>
          <a:noFill/>
          <a:ln w="0">
            <a:noFill/>
          </a:ln>
        </p:spPr>
        <p:txBody>
          <a:bodyPr lIns="91440" tIns="108000" rIns="91440" bIns="45720" anchor="t">
            <a:noAutofit/>
          </a:bodyPr>
          <a:lstStyle/>
          <a:p>
            <a:pPr indent="0" defTabSz="914400">
              <a:lnSpc>
                <a:spcPct val="80000"/>
              </a:lnSpc>
              <a:buNone/>
            </a:pPr>
            <a:r>
              <a:rPr lang="en-US" sz="3600" b="1" strike="noStrike" spc="-1">
                <a:solidFill>
                  <a:schemeClr val="dk2"/>
                </a:solidFill>
                <a:latin typeface="Calibri"/>
              </a:rPr>
              <a:t>ROSE-T – Step-by-Step</a:t>
            </a:r>
            <a:endParaRPr lang="en-SE" sz="36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181" name="!!Step4"/>
          <p:cNvSpPr/>
          <p:nvPr/>
        </p:nvSpPr>
        <p:spPr>
          <a:xfrm>
            <a:off x="3756600" y="1365120"/>
            <a:ext cx="4678200" cy="602280"/>
          </a:xfrm>
          <a:prstGeom prst="rect">
            <a:avLst/>
          </a:prstGeom>
          <a:solidFill>
            <a:srgbClr val="4DA060"/>
          </a:solidFill>
          <a:ln>
            <a:solidFill>
              <a:srgbClr val="0D4A2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Verify</a:t>
            </a:r>
            <a:r>
              <a:rPr lang="en-SE" sz="1800" b="0" strike="noStrike" spc="-1">
                <a:solidFill>
                  <a:schemeClr val="lt1"/>
                </a:solidFill>
                <a:latin typeface="Calibri"/>
                <a:ea typeface="Roboto"/>
              </a:rPr>
              <a:t> “Anti-Spoofing” and “Filtering”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GB" sz="1400" b="0" strike="noStrike" spc="-1">
                <a:solidFill>
                  <a:schemeClr val="lt1"/>
                </a:solidFill>
                <a:latin typeface="Calibri"/>
                <a:ea typeface="Roboto"/>
              </a:rPr>
              <a:t>On the Emulated Network</a:t>
            </a: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2" name="!!Step5"/>
          <p:cNvSpPr/>
          <p:nvPr/>
        </p:nvSpPr>
        <p:spPr>
          <a:xfrm>
            <a:off x="10048320" y="2124000"/>
            <a:ext cx="1541880" cy="407520"/>
          </a:xfrm>
          <a:prstGeom prst="rect">
            <a:avLst/>
          </a:prstGeom>
          <a:solidFill>
            <a:srgbClr val="953FDA">
              <a:alpha val="5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Gather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3" name="!!Step1"/>
          <p:cNvSpPr/>
          <p:nvPr/>
        </p:nvSpPr>
        <p:spPr>
          <a:xfrm>
            <a:off x="10060920" y="2676240"/>
            <a:ext cx="1541880" cy="40752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solidFill>
              <a:srgbClr val="0047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Parse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4" name="!!Step2"/>
          <p:cNvSpPr/>
          <p:nvPr/>
        </p:nvSpPr>
        <p:spPr>
          <a:xfrm>
            <a:off x="10048320" y="3227040"/>
            <a:ext cx="1541880" cy="407520"/>
          </a:xfrm>
          <a:prstGeom prst="rect">
            <a:avLst/>
          </a:prstGeom>
          <a:solidFill>
            <a:srgbClr val="E86A58">
              <a:alpha val="50000"/>
            </a:srgbClr>
          </a:solidFill>
          <a:ln>
            <a:solidFill>
              <a:srgbClr val="78001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Analyze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5" name="!!Step3"/>
          <p:cNvSpPr/>
          <p:nvPr/>
        </p:nvSpPr>
        <p:spPr>
          <a:xfrm>
            <a:off x="10048320" y="3777840"/>
            <a:ext cx="1541880" cy="397800"/>
          </a:xfrm>
          <a:prstGeom prst="rect">
            <a:avLst/>
          </a:prstGeom>
          <a:solidFill>
            <a:srgbClr val="FFBE00">
              <a:alpha val="50000"/>
            </a:srgbClr>
          </a:solidFill>
          <a:ln>
            <a:solidFill>
              <a:srgbClr val="A659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Emulate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6" name="!!A-D"/>
          <p:cNvSpPr/>
          <p:nvPr/>
        </p:nvSpPr>
        <p:spPr>
          <a:xfrm flipH="1">
            <a:off x="3278160" y="4528440"/>
            <a:ext cx="316440" cy="95400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187" name="!!A-B"/>
          <p:cNvSpPr/>
          <p:nvPr/>
        </p:nvSpPr>
        <p:spPr>
          <a:xfrm flipH="1" flipV="1">
            <a:off x="2351160" y="3614760"/>
            <a:ext cx="1057680" cy="72504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188" name="!!A-C"/>
          <p:cNvSpPr/>
          <p:nvPr/>
        </p:nvSpPr>
        <p:spPr>
          <a:xfrm flipH="1">
            <a:off x="3425760" y="3867840"/>
            <a:ext cx="1217520" cy="54036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189" name="!!B-Internet"/>
          <p:cNvSpPr/>
          <p:nvPr/>
        </p:nvSpPr>
        <p:spPr>
          <a:xfrm flipH="1">
            <a:off x="2364840" y="3188160"/>
            <a:ext cx="1046520" cy="41292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190" name="!!C-Internet"/>
          <p:cNvSpPr/>
          <p:nvPr/>
        </p:nvSpPr>
        <p:spPr>
          <a:xfrm>
            <a:off x="3418920" y="3159000"/>
            <a:ext cx="1204920" cy="61884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191" name="!!AS-B-Lab"/>
          <p:cNvSpPr/>
          <p:nvPr/>
        </p:nvSpPr>
        <p:spPr>
          <a:xfrm>
            <a:off x="1863360" y="3947400"/>
            <a:ext cx="99576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B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2" name="!!AS-C-Lab"/>
          <p:cNvSpPr/>
          <p:nvPr/>
        </p:nvSpPr>
        <p:spPr>
          <a:xfrm>
            <a:off x="4126680" y="4142160"/>
            <a:ext cx="104976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C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3" name="!!AS-D-Lab"/>
          <p:cNvSpPr/>
          <p:nvPr/>
        </p:nvSpPr>
        <p:spPr>
          <a:xfrm>
            <a:off x="2698200" y="5828040"/>
            <a:ext cx="11700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D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4" name="!!AS-A-Lab"/>
          <p:cNvSpPr/>
          <p:nvPr/>
        </p:nvSpPr>
        <p:spPr>
          <a:xfrm>
            <a:off x="3222720" y="4813920"/>
            <a:ext cx="116784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A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5" name="!!AS-Internet"/>
          <p:cNvSpPr/>
          <p:nvPr/>
        </p:nvSpPr>
        <p:spPr>
          <a:xfrm>
            <a:off x="2674080" y="2499120"/>
            <a:ext cx="152424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«Internet»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196" name="!!RouterD"/>
          <p:cNvGrpSpPr/>
          <p:nvPr/>
        </p:nvGrpSpPr>
        <p:grpSpPr>
          <a:xfrm>
            <a:off x="2890080" y="5290200"/>
            <a:ext cx="776160" cy="493560"/>
            <a:chOff x="2890080" y="5290200"/>
            <a:chExt cx="776160" cy="493560"/>
          </a:xfrm>
        </p:grpSpPr>
        <p:grpSp>
          <p:nvGrpSpPr>
            <p:cNvPr id="2197" name="Group 80"/>
            <p:cNvGrpSpPr/>
            <p:nvPr/>
          </p:nvGrpSpPr>
          <p:grpSpPr>
            <a:xfrm>
              <a:off x="2890080" y="5290200"/>
              <a:ext cx="776160" cy="493560"/>
              <a:chOff x="2890080" y="5290200"/>
              <a:chExt cx="776160" cy="493560"/>
            </a:xfrm>
          </p:grpSpPr>
          <p:sp>
            <p:nvSpPr>
              <p:cNvPr id="2198" name="AutoShape 81"/>
              <p:cNvSpPr/>
              <p:nvPr/>
            </p:nvSpPr>
            <p:spPr>
              <a:xfrm>
                <a:off x="2890080" y="5290200"/>
                <a:ext cx="776160" cy="493560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2F5E"/>
                  </a:gs>
                  <a:gs pos="50000">
                    <a:srgbClr val="0066CC"/>
                  </a:gs>
                  <a:gs pos="100000">
                    <a:srgbClr val="002F5E"/>
                  </a:gs>
                </a:gsLst>
                <a:lin ang="0"/>
              </a:gradFill>
              <a:ln w="9525">
                <a:solidFill>
                  <a:srgbClr val="819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73080" tIns="36360" rIns="73080" bIns="36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it-IT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grpSp>
            <p:nvGrpSpPr>
              <p:cNvPr id="2199" name="Group 82"/>
              <p:cNvGrpSpPr/>
              <p:nvPr/>
            </p:nvGrpSpPr>
            <p:grpSpPr>
              <a:xfrm>
                <a:off x="3032640" y="5321160"/>
                <a:ext cx="483840" cy="193320"/>
                <a:chOff x="3032640" y="5321160"/>
                <a:chExt cx="483840" cy="193320"/>
              </a:xfrm>
            </p:grpSpPr>
            <p:grpSp>
              <p:nvGrpSpPr>
                <p:cNvPr id="2200" name="Group 83"/>
                <p:cNvGrpSpPr/>
                <p:nvPr/>
              </p:nvGrpSpPr>
              <p:grpSpPr>
                <a:xfrm>
                  <a:off x="3032640" y="5321160"/>
                  <a:ext cx="479880" cy="188640"/>
                  <a:chOff x="3032640" y="5321160"/>
                  <a:chExt cx="479880" cy="188640"/>
                </a:xfrm>
              </p:grpSpPr>
              <p:sp>
                <p:nvSpPr>
                  <p:cNvPr id="2201" name="Freeform 84"/>
                  <p:cNvSpPr/>
                  <p:nvPr/>
                </p:nvSpPr>
                <p:spPr>
                  <a:xfrm>
                    <a:off x="3283200" y="53254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02" name="Freeform 85"/>
                  <p:cNvSpPr/>
                  <p:nvPr/>
                </p:nvSpPr>
                <p:spPr>
                  <a:xfrm>
                    <a:off x="3283200" y="53254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03" name="Freeform 86"/>
                  <p:cNvSpPr/>
                  <p:nvPr/>
                </p:nvSpPr>
                <p:spPr>
                  <a:xfrm>
                    <a:off x="3032640" y="542052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04" name="Freeform 87"/>
                  <p:cNvSpPr/>
                  <p:nvPr/>
                </p:nvSpPr>
                <p:spPr>
                  <a:xfrm>
                    <a:off x="3032640" y="542052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05" name="Freeform 88"/>
                  <p:cNvSpPr/>
                  <p:nvPr/>
                </p:nvSpPr>
                <p:spPr>
                  <a:xfrm>
                    <a:off x="3045240" y="532116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06" name="Freeform 89"/>
                  <p:cNvSpPr/>
                  <p:nvPr/>
                </p:nvSpPr>
                <p:spPr>
                  <a:xfrm>
                    <a:off x="3045240" y="532116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07" name="Freeform 90"/>
                  <p:cNvSpPr/>
                  <p:nvPr/>
                </p:nvSpPr>
                <p:spPr>
                  <a:xfrm>
                    <a:off x="3274560" y="542952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08" name="Freeform 91"/>
                  <p:cNvSpPr/>
                  <p:nvPr/>
                </p:nvSpPr>
                <p:spPr>
                  <a:xfrm>
                    <a:off x="3274560" y="542952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2209" name="Group 92"/>
                <p:cNvGrpSpPr/>
                <p:nvPr/>
              </p:nvGrpSpPr>
              <p:grpSpPr>
                <a:xfrm>
                  <a:off x="3036600" y="5325480"/>
                  <a:ext cx="479880" cy="189000"/>
                  <a:chOff x="3036600" y="5325480"/>
                  <a:chExt cx="479880" cy="189000"/>
                </a:xfrm>
              </p:grpSpPr>
              <p:sp>
                <p:nvSpPr>
                  <p:cNvPr id="2210" name="Freeform 93"/>
                  <p:cNvSpPr/>
                  <p:nvPr/>
                </p:nvSpPr>
                <p:spPr>
                  <a:xfrm>
                    <a:off x="3287160" y="53301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11" name="Freeform 94"/>
                  <p:cNvSpPr/>
                  <p:nvPr/>
                </p:nvSpPr>
                <p:spPr>
                  <a:xfrm>
                    <a:off x="3287160" y="53301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12" name="Freeform 95"/>
                  <p:cNvSpPr/>
                  <p:nvPr/>
                </p:nvSpPr>
                <p:spPr>
                  <a:xfrm>
                    <a:off x="3036600" y="542484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13" name="Freeform 96"/>
                  <p:cNvSpPr/>
                  <p:nvPr/>
                </p:nvSpPr>
                <p:spPr>
                  <a:xfrm>
                    <a:off x="3036600" y="542484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14" name="Freeform 97"/>
                  <p:cNvSpPr/>
                  <p:nvPr/>
                </p:nvSpPr>
                <p:spPr>
                  <a:xfrm>
                    <a:off x="3049560" y="53254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15" name="Freeform 98"/>
                  <p:cNvSpPr/>
                  <p:nvPr/>
                </p:nvSpPr>
                <p:spPr>
                  <a:xfrm>
                    <a:off x="3049560" y="53254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16" name="Freeform 99"/>
                  <p:cNvSpPr/>
                  <p:nvPr/>
                </p:nvSpPr>
                <p:spPr>
                  <a:xfrm>
                    <a:off x="3279240" y="543420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17" name="Freeform 100"/>
                  <p:cNvSpPr/>
                  <p:nvPr/>
                </p:nvSpPr>
                <p:spPr>
                  <a:xfrm>
                    <a:off x="3279240" y="543420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2218" name="WordArt 101"/>
            <p:cNvSpPr txBox="1"/>
            <p:nvPr/>
          </p:nvSpPr>
          <p:spPr>
            <a:xfrm>
              <a:off x="2928960" y="5492160"/>
              <a:ext cx="698400" cy="241920"/>
            </a:xfrm>
            <a:prstGeom prst="rect">
              <a:avLst/>
            </a:prstGeom>
          </p:spPr>
          <p:txBody>
            <a:bodyPr wrap="none" lIns="94680" tIns="49680" rIns="94680" bIns="49680" anchor="ctr" anchorCtr="1">
              <a:prstTxWarp prst="textCanDown">
                <a:avLst>
                  <a:gd name="adj" fmla="val 33333"/>
                </a:avLst>
              </a:prstTxWarp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GB" sz="1400" b="0" strike="noStrike" spc="-1">
                  <a:ln w="9360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latin typeface="Tahoma"/>
                  <a:ea typeface="Tahoma"/>
                </a:rPr>
                <a:t>    </a:t>
              </a:r>
              <a:endParaRPr lang="it-IT" sz="1400" b="0" strike="noStrike" spc="-1">
                <a:ln w="9360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2219" name="!!RouterB"/>
          <p:cNvGrpSpPr/>
          <p:nvPr/>
        </p:nvGrpSpPr>
        <p:grpSpPr>
          <a:xfrm>
            <a:off x="1976760" y="3417480"/>
            <a:ext cx="776160" cy="493560"/>
            <a:chOff x="1976760" y="3417480"/>
            <a:chExt cx="776160" cy="493560"/>
          </a:xfrm>
        </p:grpSpPr>
        <p:grpSp>
          <p:nvGrpSpPr>
            <p:cNvPr id="2220" name="Group 80"/>
            <p:cNvGrpSpPr/>
            <p:nvPr/>
          </p:nvGrpSpPr>
          <p:grpSpPr>
            <a:xfrm>
              <a:off x="1976760" y="3417480"/>
              <a:ext cx="776160" cy="493560"/>
              <a:chOff x="1976760" y="3417480"/>
              <a:chExt cx="776160" cy="493560"/>
            </a:xfrm>
          </p:grpSpPr>
          <p:sp>
            <p:nvSpPr>
              <p:cNvPr id="2221" name="AutoShape 81"/>
              <p:cNvSpPr/>
              <p:nvPr/>
            </p:nvSpPr>
            <p:spPr>
              <a:xfrm>
                <a:off x="1976760" y="3417480"/>
                <a:ext cx="776160" cy="493560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D4A21"/>
                  </a:gs>
                  <a:gs pos="50000">
                    <a:srgbClr val="4DA060"/>
                  </a:gs>
                  <a:gs pos="100000">
                    <a:srgbClr val="0D4A21"/>
                  </a:gs>
                </a:gsLst>
                <a:lin ang="0"/>
              </a:gradFill>
              <a:ln w="9525">
                <a:solidFill>
                  <a:srgbClr val="4DA06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73080" tIns="36360" rIns="73080" bIns="36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it-IT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grpSp>
            <p:nvGrpSpPr>
              <p:cNvPr id="2222" name="Group 82"/>
              <p:cNvGrpSpPr/>
              <p:nvPr/>
            </p:nvGrpSpPr>
            <p:grpSpPr>
              <a:xfrm>
                <a:off x="2118960" y="3448440"/>
                <a:ext cx="484200" cy="193320"/>
                <a:chOff x="2118960" y="3448440"/>
                <a:chExt cx="484200" cy="193320"/>
              </a:xfrm>
            </p:grpSpPr>
            <p:grpSp>
              <p:nvGrpSpPr>
                <p:cNvPr id="2223" name="Group 83"/>
                <p:cNvGrpSpPr/>
                <p:nvPr/>
              </p:nvGrpSpPr>
              <p:grpSpPr>
                <a:xfrm>
                  <a:off x="2118960" y="3448440"/>
                  <a:ext cx="479880" cy="188640"/>
                  <a:chOff x="2118960" y="3448440"/>
                  <a:chExt cx="479880" cy="188640"/>
                </a:xfrm>
              </p:grpSpPr>
              <p:sp>
                <p:nvSpPr>
                  <p:cNvPr id="2224" name="Freeform 84"/>
                  <p:cNvSpPr/>
                  <p:nvPr/>
                </p:nvSpPr>
                <p:spPr>
                  <a:xfrm>
                    <a:off x="2369520" y="34527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25" name="Freeform 85"/>
                  <p:cNvSpPr/>
                  <p:nvPr/>
                </p:nvSpPr>
                <p:spPr>
                  <a:xfrm>
                    <a:off x="2369520" y="34527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26" name="Freeform 86"/>
                  <p:cNvSpPr/>
                  <p:nvPr/>
                </p:nvSpPr>
                <p:spPr>
                  <a:xfrm>
                    <a:off x="2118960" y="354780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27" name="Freeform 87"/>
                  <p:cNvSpPr/>
                  <p:nvPr/>
                </p:nvSpPr>
                <p:spPr>
                  <a:xfrm>
                    <a:off x="2118960" y="354780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28" name="Freeform 88"/>
                  <p:cNvSpPr/>
                  <p:nvPr/>
                </p:nvSpPr>
                <p:spPr>
                  <a:xfrm>
                    <a:off x="2131920" y="344844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29" name="Freeform 89"/>
                  <p:cNvSpPr/>
                  <p:nvPr/>
                </p:nvSpPr>
                <p:spPr>
                  <a:xfrm>
                    <a:off x="2131920" y="344844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30" name="Freeform 90"/>
                  <p:cNvSpPr/>
                  <p:nvPr/>
                </p:nvSpPr>
                <p:spPr>
                  <a:xfrm>
                    <a:off x="2360880" y="355680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31" name="Freeform 91"/>
                  <p:cNvSpPr/>
                  <p:nvPr/>
                </p:nvSpPr>
                <p:spPr>
                  <a:xfrm>
                    <a:off x="2360880" y="355680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2232" name="Group 92"/>
                <p:cNvGrpSpPr/>
                <p:nvPr/>
              </p:nvGrpSpPr>
              <p:grpSpPr>
                <a:xfrm>
                  <a:off x="2122920" y="3452760"/>
                  <a:ext cx="480240" cy="189000"/>
                  <a:chOff x="2122920" y="3452760"/>
                  <a:chExt cx="480240" cy="189000"/>
                </a:xfrm>
              </p:grpSpPr>
              <p:sp>
                <p:nvSpPr>
                  <p:cNvPr id="2233" name="Freeform 93"/>
                  <p:cNvSpPr/>
                  <p:nvPr/>
                </p:nvSpPr>
                <p:spPr>
                  <a:xfrm>
                    <a:off x="2373840" y="345744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34" name="Freeform 94"/>
                  <p:cNvSpPr/>
                  <p:nvPr/>
                </p:nvSpPr>
                <p:spPr>
                  <a:xfrm>
                    <a:off x="2373840" y="345744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35" name="Freeform 95"/>
                  <p:cNvSpPr/>
                  <p:nvPr/>
                </p:nvSpPr>
                <p:spPr>
                  <a:xfrm>
                    <a:off x="2122920" y="355248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36" name="Freeform 96"/>
                  <p:cNvSpPr/>
                  <p:nvPr/>
                </p:nvSpPr>
                <p:spPr>
                  <a:xfrm>
                    <a:off x="2122920" y="355248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37" name="Freeform 97"/>
                  <p:cNvSpPr/>
                  <p:nvPr/>
                </p:nvSpPr>
                <p:spPr>
                  <a:xfrm>
                    <a:off x="2135880" y="34527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38" name="Freeform 98"/>
                  <p:cNvSpPr/>
                  <p:nvPr/>
                </p:nvSpPr>
                <p:spPr>
                  <a:xfrm>
                    <a:off x="2135880" y="34527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39" name="Freeform 99"/>
                  <p:cNvSpPr/>
                  <p:nvPr/>
                </p:nvSpPr>
                <p:spPr>
                  <a:xfrm>
                    <a:off x="2365560" y="356148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40" name="Freeform 100"/>
                  <p:cNvSpPr/>
                  <p:nvPr/>
                </p:nvSpPr>
                <p:spPr>
                  <a:xfrm>
                    <a:off x="2365560" y="356148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2241" name="WordArt 101"/>
            <p:cNvSpPr txBox="1"/>
            <p:nvPr/>
          </p:nvSpPr>
          <p:spPr>
            <a:xfrm>
              <a:off x="2015280" y="3619440"/>
              <a:ext cx="698400" cy="241920"/>
            </a:xfrm>
            <a:prstGeom prst="rect">
              <a:avLst/>
            </a:prstGeom>
          </p:spPr>
          <p:txBody>
            <a:bodyPr wrap="none" lIns="94680" tIns="49680" rIns="94680" bIns="49680" anchor="ctr" anchorCtr="1">
              <a:prstTxWarp prst="textCanDown">
                <a:avLst>
                  <a:gd name="adj" fmla="val 33333"/>
                </a:avLst>
              </a:prstTxWarp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GB" sz="1400" b="0" strike="noStrike" spc="-1">
                  <a:ln w="9360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latin typeface="Tahoma"/>
                  <a:ea typeface="Tahoma"/>
                </a:rPr>
                <a:t>    </a:t>
              </a:r>
              <a:endParaRPr lang="it-IT" sz="1400" b="0" strike="noStrike" spc="-1">
                <a:ln w="9360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2242" name="!!RouterC"/>
          <p:cNvGrpSpPr/>
          <p:nvPr/>
        </p:nvGrpSpPr>
        <p:grpSpPr>
          <a:xfrm>
            <a:off x="4264560" y="3638520"/>
            <a:ext cx="776160" cy="493560"/>
            <a:chOff x="4264560" y="3638520"/>
            <a:chExt cx="776160" cy="493560"/>
          </a:xfrm>
        </p:grpSpPr>
        <p:grpSp>
          <p:nvGrpSpPr>
            <p:cNvPr id="2243" name="Group 80"/>
            <p:cNvGrpSpPr/>
            <p:nvPr/>
          </p:nvGrpSpPr>
          <p:grpSpPr>
            <a:xfrm>
              <a:off x="4264560" y="3638520"/>
              <a:ext cx="776160" cy="493560"/>
              <a:chOff x="4264560" y="3638520"/>
              <a:chExt cx="776160" cy="493560"/>
            </a:xfrm>
          </p:grpSpPr>
          <p:sp>
            <p:nvSpPr>
              <p:cNvPr id="2244" name="AutoShape 81"/>
              <p:cNvSpPr/>
              <p:nvPr/>
            </p:nvSpPr>
            <p:spPr>
              <a:xfrm>
                <a:off x="4264560" y="3638520"/>
                <a:ext cx="776160" cy="493560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2F5E"/>
                  </a:gs>
                  <a:gs pos="50000">
                    <a:srgbClr val="0066CC"/>
                  </a:gs>
                  <a:gs pos="100000">
                    <a:srgbClr val="002F5E"/>
                  </a:gs>
                </a:gsLst>
                <a:lin ang="0"/>
              </a:gradFill>
              <a:ln w="9525">
                <a:solidFill>
                  <a:srgbClr val="819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73080" tIns="36360" rIns="73080" bIns="36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it-IT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grpSp>
            <p:nvGrpSpPr>
              <p:cNvPr id="2245" name="Group 82"/>
              <p:cNvGrpSpPr/>
              <p:nvPr/>
            </p:nvGrpSpPr>
            <p:grpSpPr>
              <a:xfrm>
                <a:off x="4406760" y="3669480"/>
                <a:ext cx="484200" cy="193320"/>
                <a:chOff x="4406760" y="3669480"/>
                <a:chExt cx="484200" cy="193320"/>
              </a:xfrm>
            </p:grpSpPr>
            <p:grpSp>
              <p:nvGrpSpPr>
                <p:cNvPr id="2246" name="Group 83"/>
                <p:cNvGrpSpPr/>
                <p:nvPr/>
              </p:nvGrpSpPr>
              <p:grpSpPr>
                <a:xfrm>
                  <a:off x="4406760" y="3669480"/>
                  <a:ext cx="480240" cy="188640"/>
                  <a:chOff x="4406760" y="3669480"/>
                  <a:chExt cx="480240" cy="188640"/>
                </a:xfrm>
              </p:grpSpPr>
              <p:sp>
                <p:nvSpPr>
                  <p:cNvPr id="2247" name="Freeform 84"/>
                  <p:cNvSpPr/>
                  <p:nvPr/>
                </p:nvSpPr>
                <p:spPr>
                  <a:xfrm>
                    <a:off x="4657680" y="367380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48" name="Freeform 85"/>
                  <p:cNvSpPr/>
                  <p:nvPr/>
                </p:nvSpPr>
                <p:spPr>
                  <a:xfrm>
                    <a:off x="4657680" y="367380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49" name="Freeform 86"/>
                  <p:cNvSpPr/>
                  <p:nvPr/>
                </p:nvSpPr>
                <p:spPr>
                  <a:xfrm>
                    <a:off x="4406760" y="376884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50" name="Freeform 87"/>
                  <p:cNvSpPr/>
                  <p:nvPr/>
                </p:nvSpPr>
                <p:spPr>
                  <a:xfrm>
                    <a:off x="4406760" y="376884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51" name="Freeform 88"/>
                  <p:cNvSpPr/>
                  <p:nvPr/>
                </p:nvSpPr>
                <p:spPr>
                  <a:xfrm>
                    <a:off x="4419720" y="366948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52" name="Freeform 89"/>
                  <p:cNvSpPr/>
                  <p:nvPr/>
                </p:nvSpPr>
                <p:spPr>
                  <a:xfrm>
                    <a:off x="4419720" y="366948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53" name="Freeform 90"/>
                  <p:cNvSpPr/>
                  <p:nvPr/>
                </p:nvSpPr>
                <p:spPr>
                  <a:xfrm>
                    <a:off x="4648680" y="377784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54" name="Freeform 91"/>
                  <p:cNvSpPr/>
                  <p:nvPr/>
                </p:nvSpPr>
                <p:spPr>
                  <a:xfrm>
                    <a:off x="4648680" y="377784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2255" name="Group 92"/>
                <p:cNvGrpSpPr/>
                <p:nvPr/>
              </p:nvGrpSpPr>
              <p:grpSpPr>
                <a:xfrm>
                  <a:off x="4410720" y="3673800"/>
                  <a:ext cx="480240" cy="189000"/>
                  <a:chOff x="4410720" y="3673800"/>
                  <a:chExt cx="480240" cy="189000"/>
                </a:xfrm>
              </p:grpSpPr>
              <p:sp>
                <p:nvSpPr>
                  <p:cNvPr id="2256" name="Freeform 93"/>
                  <p:cNvSpPr/>
                  <p:nvPr/>
                </p:nvSpPr>
                <p:spPr>
                  <a:xfrm>
                    <a:off x="4661640" y="36784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57" name="Freeform 94"/>
                  <p:cNvSpPr/>
                  <p:nvPr/>
                </p:nvSpPr>
                <p:spPr>
                  <a:xfrm>
                    <a:off x="4661640" y="36784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58" name="Freeform 95"/>
                  <p:cNvSpPr/>
                  <p:nvPr/>
                </p:nvSpPr>
                <p:spPr>
                  <a:xfrm>
                    <a:off x="4410720" y="377316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59" name="Freeform 96"/>
                  <p:cNvSpPr/>
                  <p:nvPr/>
                </p:nvSpPr>
                <p:spPr>
                  <a:xfrm>
                    <a:off x="4410720" y="377316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60" name="Freeform 97"/>
                  <p:cNvSpPr/>
                  <p:nvPr/>
                </p:nvSpPr>
                <p:spPr>
                  <a:xfrm>
                    <a:off x="4423680" y="367380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61" name="Freeform 98"/>
                  <p:cNvSpPr/>
                  <p:nvPr/>
                </p:nvSpPr>
                <p:spPr>
                  <a:xfrm>
                    <a:off x="4423680" y="367380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62" name="Freeform 99"/>
                  <p:cNvSpPr/>
                  <p:nvPr/>
                </p:nvSpPr>
                <p:spPr>
                  <a:xfrm>
                    <a:off x="4653360" y="378252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63" name="Freeform 100"/>
                  <p:cNvSpPr/>
                  <p:nvPr/>
                </p:nvSpPr>
                <p:spPr>
                  <a:xfrm>
                    <a:off x="4653360" y="378252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2264" name="WordArt 101"/>
            <p:cNvSpPr txBox="1"/>
            <p:nvPr/>
          </p:nvSpPr>
          <p:spPr>
            <a:xfrm>
              <a:off x="4303440" y="3840480"/>
              <a:ext cx="698400" cy="241920"/>
            </a:xfrm>
            <a:prstGeom prst="rect">
              <a:avLst/>
            </a:prstGeom>
          </p:spPr>
          <p:txBody>
            <a:bodyPr wrap="none" lIns="94680" tIns="49680" rIns="94680" bIns="49680" anchor="ctr" anchorCtr="1">
              <a:prstTxWarp prst="textCanDown">
                <a:avLst>
                  <a:gd name="adj" fmla="val 33333"/>
                </a:avLst>
              </a:prstTxWarp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GB" sz="1400" b="0" strike="noStrike" spc="-1">
                  <a:ln w="9360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latin typeface="Tahoma"/>
                  <a:ea typeface="Tahoma"/>
                </a:rPr>
                <a:t>    </a:t>
              </a:r>
              <a:endParaRPr lang="it-IT" sz="1400" b="0" strike="noStrike" spc="-1">
                <a:ln w="9360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2265" name="!!RouterInternet"/>
          <p:cNvGrpSpPr/>
          <p:nvPr/>
        </p:nvGrpSpPr>
        <p:grpSpPr>
          <a:xfrm>
            <a:off x="3030840" y="2804400"/>
            <a:ext cx="776160" cy="493560"/>
            <a:chOff x="3030840" y="2804400"/>
            <a:chExt cx="776160" cy="493560"/>
          </a:xfrm>
        </p:grpSpPr>
        <p:grpSp>
          <p:nvGrpSpPr>
            <p:cNvPr id="2266" name="Group 80"/>
            <p:cNvGrpSpPr/>
            <p:nvPr/>
          </p:nvGrpSpPr>
          <p:grpSpPr>
            <a:xfrm>
              <a:off x="3030840" y="2804400"/>
              <a:ext cx="776160" cy="493560"/>
              <a:chOff x="3030840" y="2804400"/>
              <a:chExt cx="776160" cy="493560"/>
            </a:xfrm>
          </p:grpSpPr>
          <p:sp>
            <p:nvSpPr>
              <p:cNvPr id="2267" name="AutoShape 81"/>
              <p:cNvSpPr/>
              <p:nvPr/>
            </p:nvSpPr>
            <p:spPr>
              <a:xfrm>
                <a:off x="3030840" y="2804400"/>
                <a:ext cx="776160" cy="493560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2F5E"/>
                  </a:gs>
                  <a:gs pos="50000">
                    <a:srgbClr val="0066CC"/>
                  </a:gs>
                  <a:gs pos="100000">
                    <a:srgbClr val="002F5E"/>
                  </a:gs>
                </a:gsLst>
                <a:lin ang="0"/>
              </a:gradFill>
              <a:ln w="9525">
                <a:solidFill>
                  <a:srgbClr val="819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73080" tIns="36360" rIns="73080" bIns="36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it-IT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grpSp>
            <p:nvGrpSpPr>
              <p:cNvPr id="2268" name="Group 82"/>
              <p:cNvGrpSpPr/>
              <p:nvPr/>
            </p:nvGrpSpPr>
            <p:grpSpPr>
              <a:xfrm>
                <a:off x="3173040" y="2835360"/>
                <a:ext cx="484200" cy="193320"/>
                <a:chOff x="3173040" y="2835360"/>
                <a:chExt cx="484200" cy="193320"/>
              </a:xfrm>
            </p:grpSpPr>
            <p:grpSp>
              <p:nvGrpSpPr>
                <p:cNvPr id="2269" name="Group 83"/>
                <p:cNvGrpSpPr/>
                <p:nvPr/>
              </p:nvGrpSpPr>
              <p:grpSpPr>
                <a:xfrm>
                  <a:off x="3173040" y="2835360"/>
                  <a:ext cx="480240" cy="188640"/>
                  <a:chOff x="3173040" y="2835360"/>
                  <a:chExt cx="480240" cy="188640"/>
                </a:xfrm>
              </p:grpSpPr>
              <p:sp>
                <p:nvSpPr>
                  <p:cNvPr id="2270" name="Freeform 84"/>
                  <p:cNvSpPr/>
                  <p:nvPr/>
                </p:nvSpPr>
                <p:spPr>
                  <a:xfrm>
                    <a:off x="3423960" y="28396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71" name="Freeform 85"/>
                  <p:cNvSpPr/>
                  <p:nvPr/>
                </p:nvSpPr>
                <p:spPr>
                  <a:xfrm>
                    <a:off x="3423960" y="28396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72" name="Freeform 86"/>
                  <p:cNvSpPr/>
                  <p:nvPr/>
                </p:nvSpPr>
                <p:spPr>
                  <a:xfrm>
                    <a:off x="3173040" y="293472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73" name="Freeform 87"/>
                  <p:cNvSpPr/>
                  <p:nvPr/>
                </p:nvSpPr>
                <p:spPr>
                  <a:xfrm>
                    <a:off x="3173040" y="293472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74" name="Freeform 88"/>
                  <p:cNvSpPr/>
                  <p:nvPr/>
                </p:nvSpPr>
                <p:spPr>
                  <a:xfrm>
                    <a:off x="3186000" y="283536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75" name="Freeform 89"/>
                  <p:cNvSpPr/>
                  <p:nvPr/>
                </p:nvSpPr>
                <p:spPr>
                  <a:xfrm>
                    <a:off x="3186000" y="283536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76" name="Freeform 90"/>
                  <p:cNvSpPr/>
                  <p:nvPr/>
                </p:nvSpPr>
                <p:spPr>
                  <a:xfrm>
                    <a:off x="3414960" y="294372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77" name="Freeform 91"/>
                  <p:cNvSpPr/>
                  <p:nvPr/>
                </p:nvSpPr>
                <p:spPr>
                  <a:xfrm>
                    <a:off x="3414960" y="294372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2278" name="Group 92"/>
                <p:cNvGrpSpPr/>
                <p:nvPr/>
              </p:nvGrpSpPr>
              <p:grpSpPr>
                <a:xfrm>
                  <a:off x="3177000" y="2839680"/>
                  <a:ext cx="480240" cy="189000"/>
                  <a:chOff x="3177000" y="2839680"/>
                  <a:chExt cx="480240" cy="189000"/>
                </a:xfrm>
              </p:grpSpPr>
              <p:sp>
                <p:nvSpPr>
                  <p:cNvPr id="2279" name="Freeform 93"/>
                  <p:cNvSpPr/>
                  <p:nvPr/>
                </p:nvSpPr>
                <p:spPr>
                  <a:xfrm>
                    <a:off x="3427920" y="28443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80" name="Freeform 94"/>
                  <p:cNvSpPr/>
                  <p:nvPr/>
                </p:nvSpPr>
                <p:spPr>
                  <a:xfrm>
                    <a:off x="3427920" y="28443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81" name="Freeform 95"/>
                  <p:cNvSpPr/>
                  <p:nvPr/>
                </p:nvSpPr>
                <p:spPr>
                  <a:xfrm>
                    <a:off x="3177000" y="293904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82" name="Freeform 96"/>
                  <p:cNvSpPr/>
                  <p:nvPr/>
                </p:nvSpPr>
                <p:spPr>
                  <a:xfrm>
                    <a:off x="3177000" y="293904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83" name="Freeform 97"/>
                  <p:cNvSpPr/>
                  <p:nvPr/>
                </p:nvSpPr>
                <p:spPr>
                  <a:xfrm>
                    <a:off x="3189960" y="28396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84" name="Freeform 98"/>
                  <p:cNvSpPr/>
                  <p:nvPr/>
                </p:nvSpPr>
                <p:spPr>
                  <a:xfrm>
                    <a:off x="3189960" y="28396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85" name="Freeform 99"/>
                  <p:cNvSpPr/>
                  <p:nvPr/>
                </p:nvSpPr>
                <p:spPr>
                  <a:xfrm>
                    <a:off x="3419640" y="294840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86" name="Freeform 100"/>
                  <p:cNvSpPr/>
                  <p:nvPr/>
                </p:nvSpPr>
                <p:spPr>
                  <a:xfrm>
                    <a:off x="3419640" y="294840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2287" name="WordArt 101"/>
            <p:cNvSpPr txBox="1"/>
            <p:nvPr/>
          </p:nvSpPr>
          <p:spPr>
            <a:xfrm>
              <a:off x="3069360" y="3006360"/>
              <a:ext cx="698400" cy="241920"/>
            </a:xfrm>
            <a:prstGeom prst="rect">
              <a:avLst/>
            </a:prstGeom>
          </p:spPr>
          <p:txBody>
            <a:bodyPr wrap="none" lIns="94680" tIns="49680" rIns="94680" bIns="49680" anchor="ctr" anchorCtr="1">
              <a:prstTxWarp prst="textCanDown">
                <a:avLst>
                  <a:gd name="adj" fmla="val 33333"/>
                </a:avLst>
              </a:prstTxWarp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GB" sz="1400" b="0" strike="noStrike" spc="-1">
                  <a:ln w="9360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latin typeface="Tahoma"/>
                  <a:ea typeface="Tahoma"/>
                </a:rPr>
                <a:t>    </a:t>
              </a:r>
              <a:endParaRPr lang="it-IT" sz="1400" b="0" strike="noStrike" spc="-1">
                <a:ln w="9360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2288" name="!!RouterA"/>
          <p:cNvGrpSpPr/>
          <p:nvPr/>
        </p:nvGrpSpPr>
        <p:grpSpPr>
          <a:xfrm>
            <a:off x="3197520" y="4313160"/>
            <a:ext cx="776160" cy="493560"/>
            <a:chOff x="3197520" y="4313160"/>
            <a:chExt cx="776160" cy="493560"/>
          </a:xfrm>
        </p:grpSpPr>
        <p:grpSp>
          <p:nvGrpSpPr>
            <p:cNvPr id="2289" name="Group 80"/>
            <p:cNvGrpSpPr/>
            <p:nvPr/>
          </p:nvGrpSpPr>
          <p:grpSpPr>
            <a:xfrm>
              <a:off x="3197520" y="4313160"/>
              <a:ext cx="776160" cy="493560"/>
              <a:chOff x="3197520" y="4313160"/>
              <a:chExt cx="776160" cy="493560"/>
            </a:xfrm>
          </p:grpSpPr>
          <p:sp>
            <p:nvSpPr>
              <p:cNvPr id="2290" name="AutoShape 81"/>
              <p:cNvSpPr/>
              <p:nvPr/>
            </p:nvSpPr>
            <p:spPr>
              <a:xfrm>
                <a:off x="3197520" y="4313160"/>
                <a:ext cx="776160" cy="493560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C00000"/>
                  </a:gs>
                  <a:gs pos="50000">
                    <a:srgbClr val="FF0000"/>
                  </a:gs>
                  <a:gs pos="99000">
                    <a:srgbClr val="C00000"/>
                  </a:gs>
                </a:gsLst>
                <a:lin ang="0"/>
              </a:gradFill>
              <a:ln w="9525">
                <a:solidFill>
                  <a:srgbClr val="FF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73080" tIns="36360" rIns="73080" bIns="36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it-IT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grpSp>
            <p:nvGrpSpPr>
              <p:cNvPr id="2291" name="Group 82"/>
              <p:cNvGrpSpPr/>
              <p:nvPr/>
            </p:nvGrpSpPr>
            <p:grpSpPr>
              <a:xfrm>
                <a:off x="3339720" y="4344120"/>
                <a:ext cx="484200" cy="193320"/>
                <a:chOff x="3339720" y="4344120"/>
                <a:chExt cx="484200" cy="193320"/>
              </a:xfrm>
            </p:grpSpPr>
            <p:grpSp>
              <p:nvGrpSpPr>
                <p:cNvPr id="2292" name="Group 83"/>
                <p:cNvGrpSpPr/>
                <p:nvPr/>
              </p:nvGrpSpPr>
              <p:grpSpPr>
                <a:xfrm>
                  <a:off x="3339720" y="4344120"/>
                  <a:ext cx="480240" cy="188640"/>
                  <a:chOff x="3339720" y="4344120"/>
                  <a:chExt cx="480240" cy="188640"/>
                </a:xfrm>
              </p:grpSpPr>
              <p:sp>
                <p:nvSpPr>
                  <p:cNvPr id="2293" name="Freeform 84"/>
                  <p:cNvSpPr/>
                  <p:nvPr/>
                </p:nvSpPr>
                <p:spPr>
                  <a:xfrm>
                    <a:off x="3590640" y="434844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94" name="Freeform 85"/>
                  <p:cNvSpPr/>
                  <p:nvPr/>
                </p:nvSpPr>
                <p:spPr>
                  <a:xfrm>
                    <a:off x="3590640" y="434844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95" name="Freeform 86"/>
                  <p:cNvSpPr/>
                  <p:nvPr/>
                </p:nvSpPr>
                <p:spPr>
                  <a:xfrm>
                    <a:off x="3339720" y="444348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96" name="Freeform 87"/>
                  <p:cNvSpPr/>
                  <p:nvPr/>
                </p:nvSpPr>
                <p:spPr>
                  <a:xfrm>
                    <a:off x="3339720" y="444348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97" name="Freeform 88"/>
                  <p:cNvSpPr/>
                  <p:nvPr/>
                </p:nvSpPr>
                <p:spPr>
                  <a:xfrm>
                    <a:off x="3352680" y="434412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98" name="Freeform 89"/>
                  <p:cNvSpPr/>
                  <p:nvPr/>
                </p:nvSpPr>
                <p:spPr>
                  <a:xfrm>
                    <a:off x="3352680" y="434412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99" name="Freeform 90"/>
                  <p:cNvSpPr/>
                  <p:nvPr/>
                </p:nvSpPr>
                <p:spPr>
                  <a:xfrm>
                    <a:off x="3581640" y="445248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300" name="Freeform 91"/>
                  <p:cNvSpPr/>
                  <p:nvPr/>
                </p:nvSpPr>
                <p:spPr>
                  <a:xfrm>
                    <a:off x="3581640" y="445248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2301" name="Group 92"/>
                <p:cNvGrpSpPr/>
                <p:nvPr/>
              </p:nvGrpSpPr>
              <p:grpSpPr>
                <a:xfrm>
                  <a:off x="3344040" y="4348440"/>
                  <a:ext cx="479880" cy="189000"/>
                  <a:chOff x="3344040" y="4348440"/>
                  <a:chExt cx="479880" cy="189000"/>
                </a:xfrm>
              </p:grpSpPr>
              <p:sp>
                <p:nvSpPr>
                  <p:cNvPr id="2302" name="Freeform 93"/>
                  <p:cNvSpPr/>
                  <p:nvPr/>
                </p:nvSpPr>
                <p:spPr>
                  <a:xfrm>
                    <a:off x="3594600" y="435312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303" name="Freeform 94"/>
                  <p:cNvSpPr/>
                  <p:nvPr/>
                </p:nvSpPr>
                <p:spPr>
                  <a:xfrm>
                    <a:off x="3594600" y="435312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304" name="Freeform 95"/>
                  <p:cNvSpPr/>
                  <p:nvPr/>
                </p:nvSpPr>
                <p:spPr>
                  <a:xfrm>
                    <a:off x="3344040" y="444780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305" name="Freeform 96"/>
                  <p:cNvSpPr/>
                  <p:nvPr/>
                </p:nvSpPr>
                <p:spPr>
                  <a:xfrm>
                    <a:off x="3344040" y="444780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306" name="Freeform 97"/>
                  <p:cNvSpPr/>
                  <p:nvPr/>
                </p:nvSpPr>
                <p:spPr>
                  <a:xfrm>
                    <a:off x="3356640" y="434844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307" name="Freeform 98"/>
                  <p:cNvSpPr/>
                  <p:nvPr/>
                </p:nvSpPr>
                <p:spPr>
                  <a:xfrm>
                    <a:off x="3356640" y="434844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308" name="Freeform 99"/>
                  <p:cNvSpPr/>
                  <p:nvPr/>
                </p:nvSpPr>
                <p:spPr>
                  <a:xfrm>
                    <a:off x="3586320" y="445716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309" name="Freeform 100"/>
                  <p:cNvSpPr/>
                  <p:nvPr/>
                </p:nvSpPr>
                <p:spPr>
                  <a:xfrm>
                    <a:off x="3586320" y="445716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2310" name="WordArt 101"/>
            <p:cNvSpPr txBox="1"/>
            <p:nvPr/>
          </p:nvSpPr>
          <p:spPr>
            <a:xfrm>
              <a:off x="3236400" y="4515120"/>
              <a:ext cx="698400" cy="241920"/>
            </a:xfrm>
            <a:prstGeom prst="rect">
              <a:avLst/>
            </a:prstGeom>
          </p:spPr>
          <p:txBody>
            <a:bodyPr wrap="none" lIns="94680" tIns="49680" rIns="94680" bIns="49680" anchor="ctr" anchorCtr="1">
              <a:prstTxWarp prst="textCanDown">
                <a:avLst>
                  <a:gd name="adj" fmla="val 33333"/>
                </a:avLst>
              </a:prstTxWarp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GB" sz="1400" b="0" strike="noStrike" spc="-1">
                  <a:ln w="9360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latin typeface="Tahoma"/>
                  <a:ea typeface="Tahoma"/>
                </a:rPr>
                <a:t>    </a:t>
              </a:r>
              <a:endParaRPr lang="it-IT" sz="1400" b="0" strike="noStrike" spc="-1">
                <a:ln w="9360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Arial"/>
              </a:endParaRPr>
            </a:p>
          </p:txBody>
        </p:sp>
      </p:grpSp>
      <p:pic>
        <p:nvPicPr>
          <p:cNvPr id="2311" name="Picture 105"/>
          <p:cNvPicPr/>
          <p:nvPr/>
        </p:nvPicPr>
        <p:blipFill>
          <a:blip r:embed="rId3"/>
          <a:stretch/>
        </p:blipFill>
        <p:spPr>
          <a:xfrm>
            <a:off x="2314080" y="4471200"/>
            <a:ext cx="545040" cy="492480"/>
          </a:xfrm>
          <a:prstGeom prst="rect">
            <a:avLst/>
          </a:prstGeom>
          <a:ln w="0">
            <a:noFill/>
          </a:ln>
        </p:spPr>
      </p:pic>
      <p:pic>
        <p:nvPicPr>
          <p:cNvPr id="2312" name="Picture 105"/>
          <p:cNvPicPr/>
          <p:nvPr/>
        </p:nvPicPr>
        <p:blipFill>
          <a:blip r:embed="rId3"/>
          <a:stretch/>
        </p:blipFill>
        <p:spPr>
          <a:xfrm>
            <a:off x="2016360" y="2575080"/>
            <a:ext cx="545040" cy="492480"/>
          </a:xfrm>
          <a:prstGeom prst="rect">
            <a:avLst/>
          </a:prstGeom>
          <a:ln w="0">
            <a:noFill/>
          </a:ln>
        </p:spPr>
      </p:pic>
      <p:sp>
        <p:nvSpPr>
          <p:cNvPr id="2313" name="TextBox 140"/>
          <p:cNvSpPr/>
          <p:nvPr/>
        </p:nvSpPr>
        <p:spPr>
          <a:xfrm>
            <a:off x="5943960" y="2498040"/>
            <a:ext cx="219276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SE" sz="2800" b="1" strike="noStrike" spc="-1">
                <a:solidFill>
                  <a:schemeClr val="dk1"/>
                </a:solidFill>
                <a:latin typeface="Calibri"/>
              </a:rPr>
              <a:t>Anti-Spoofing</a:t>
            </a: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4" name="TextBox 141"/>
          <p:cNvSpPr/>
          <p:nvPr/>
        </p:nvSpPr>
        <p:spPr>
          <a:xfrm>
            <a:off x="5924520" y="3033360"/>
            <a:ext cx="37648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SE" sz="1800" b="0" strike="noStrike" spc="-1">
                <a:solidFill>
                  <a:schemeClr val="dk1"/>
                </a:solidFill>
                <a:latin typeface="Calibri"/>
              </a:rPr>
              <a:t>For each Provider: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5" name="TextBox 138"/>
          <p:cNvSpPr/>
          <p:nvPr/>
        </p:nvSpPr>
        <p:spPr>
          <a:xfrm>
            <a:off x="5924520" y="3404160"/>
            <a:ext cx="22521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SE" sz="1800" b="0" strike="noStrike" spc="-1">
                <a:solidFill>
                  <a:schemeClr val="dk1"/>
                </a:solidFill>
                <a:latin typeface="Calibri"/>
              </a:rPr>
              <a:t>Insert a Client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16" name="Picture 105"/>
          <p:cNvPicPr/>
          <p:nvPr/>
        </p:nvPicPr>
        <p:blipFill>
          <a:blip r:embed="rId3"/>
          <a:stretch/>
        </p:blipFill>
        <p:spPr>
          <a:xfrm>
            <a:off x="920160" y="3448440"/>
            <a:ext cx="545040" cy="492480"/>
          </a:xfrm>
          <a:prstGeom prst="rect">
            <a:avLst/>
          </a:prstGeom>
          <a:ln w="0">
            <a:noFill/>
          </a:ln>
        </p:spPr>
      </p:pic>
      <p:sp>
        <p:nvSpPr>
          <p:cNvPr id="2317" name="TextBox 143"/>
          <p:cNvSpPr/>
          <p:nvPr/>
        </p:nvSpPr>
        <p:spPr>
          <a:xfrm>
            <a:off x="5915160" y="3726720"/>
            <a:ext cx="60976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Calibri"/>
              <a:buAutoNum type="arabicPeriod" startAt="2"/>
            </a:pPr>
            <a:r>
              <a:rPr lang="en-SE" sz="1800" b="0" strike="noStrike" spc="-1">
                <a:solidFill>
                  <a:schemeClr val="dk1"/>
                </a:solidFill>
                <a:latin typeface="Calibri"/>
              </a:rPr>
              <a:t>Assign I</a:t>
            </a:r>
            <a:r>
              <a:rPr lang="en-GB" sz="1800" b="0" strike="noStrike" spc="-1">
                <a:solidFill>
                  <a:schemeClr val="dk1"/>
                </a:solidFill>
                <a:latin typeface="Calibri"/>
              </a:rPr>
              <a:t>Ps (v4/v6) to each Client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8" name="!!Client-B-IP"/>
          <p:cNvSpPr/>
          <p:nvPr/>
        </p:nvSpPr>
        <p:spPr>
          <a:xfrm>
            <a:off x="562320" y="4004640"/>
            <a:ext cx="11916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195.22.194.43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9" name="!!Client-A-IP"/>
          <p:cNvSpPr/>
          <p:nvPr/>
        </p:nvSpPr>
        <p:spPr>
          <a:xfrm>
            <a:off x="1946520" y="5022360"/>
            <a:ext cx="11916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185.5.200.1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0" name="!!Client-Int-IP"/>
          <p:cNvSpPr/>
          <p:nvPr/>
        </p:nvSpPr>
        <p:spPr>
          <a:xfrm>
            <a:off x="1642680" y="3086280"/>
            <a:ext cx="11916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1" strike="noStrike" spc="-1">
                <a:solidFill>
                  <a:srgbClr val="C00000"/>
                </a:solidFill>
                <a:latin typeface="Calibri"/>
                <a:ea typeface="Roboto"/>
              </a:rPr>
              <a:t>12.11.10.2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1" name="TextBox 147"/>
          <p:cNvSpPr/>
          <p:nvPr/>
        </p:nvSpPr>
        <p:spPr>
          <a:xfrm>
            <a:off x="5924520" y="4052160"/>
            <a:ext cx="60976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Calibri"/>
              <a:buAutoNum type="arabicPeriod" startAt="3"/>
            </a:pPr>
            <a:r>
              <a:rPr lang="en-GB" sz="1800" b="0" strike="noStrike" spc="-1">
                <a:solidFill>
                  <a:schemeClr val="dk1"/>
                </a:solidFill>
                <a:latin typeface="Calibri"/>
              </a:rPr>
              <a:t>Send the spoofed ICMP packet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22" name="Graphic 148" descr="Devil face with solid fill with solid fill"/>
          <p:cNvPicPr/>
          <p:nvPr/>
        </p:nvPicPr>
        <p:blipFill>
          <a:blip r:embed="rId4"/>
          <a:stretch/>
        </p:blipFill>
        <p:spPr>
          <a:xfrm>
            <a:off x="1473120" y="3040200"/>
            <a:ext cx="369360" cy="369360"/>
          </a:xfrm>
          <a:prstGeom prst="rect">
            <a:avLst/>
          </a:prstGeom>
          <a:ln w="0">
            <a:noFill/>
          </a:ln>
        </p:spPr>
      </p:pic>
      <p:sp>
        <p:nvSpPr>
          <p:cNvPr id="2323" name="Freeform 151"/>
          <p:cNvSpPr/>
          <p:nvPr/>
        </p:nvSpPr>
        <p:spPr>
          <a:xfrm>
            <a:off x="1401840" y="3642120"/>
            <a:ext cx="1926360" cy="1014840"/>
          </a:xfrm>
          <a:custGeom>
            <a:avLst/>
            <a:gdLst>
              <a:gd name="textAreaLeft" fmla="*/ 0 w 1926360"/>
              <a:gd name="textAreaRight" fmla="*/ 1926720 w 1926360"/>
              <a:gd name="textAreaTop" fmla="*/ 0 h 1014840"/>
              <a:gd name="textAreaBottom" fmla="*/ 1015200 h 1014840"/>
            </a:gdLst>
            <a:ahLst/>
            <a:cxnLst/>
            <a:rect l="textAreaLeft" t="textAreaTop" r="textAreaRight" b="textAreaBottom"/>
            <a:pathLst>
              <a:path w="2148429" h="1029090">
                <a:moveTo>
                  <a:pt x="1572099" y="1028728"/>
                </a:moveTo>
                <a:cubicBezTo>
                  <a:pt x="1852603" y="1035354"/>
                  <a:pt x="1979640" y="949966"/>
                  <a:pt x="2062180" y="878535"/>
                </a:cubicBezTo>
                <a:cubicBezTo>
                  <a:pt x="2144720" y="807104"/>
                  <a:pt x="2203419" y="737097"/>
                  <a:pt x="2067340" y="600142"/>
                </a:cubicBezTo>
                <a:cubicBezTo>
                  <a:pt x="1931261" y="463187"/>
                  <a:pt x="1590262" y="149568"/>
                  <a:pt x="1245705" y="56803"/>
                </a:cubicBezTo>
                <a:cubicBezTo>
                  <a:pt x="901148" y="-35962"/>
                  <a:pt x="450574" y="3794"/>
                  <a:pt x="0" y="43551"/>
                </a:cubicBezTo>
              </a:path>
            </a:pathLst>
          </a:custGeom>
          <a:noFill/>
          <a:ln w="22225">
            <a:solidFill>
              <a:srgbClr val="000061"/>
            </a:solidFill>
            <a:tailEnd type="stealth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SE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324" name="!!SrcIPVal"/>
          <p:cNvSpPr/>
          <p:nvPr/>
        </p:nvSpPr>
        <p:spPr>
          <a:xfrm>
            <a:off x="806760" y="5001840"/>
            <a:ext cx="1280880" cy="249480"/>
          </a:xfrm>
          <a:prstGeom prst="rect">
            <a:avLst/>
          </a:prstGeom>
          <a:solidFill>
            <a:schemeClr val="bg1">
              <a:lumMod val="95000"/>
            </a:schemeClr>
          </a:solidFill>
          <a:ln w="0">
            <a:solidFill>
              <a:srgbClr val="FFFFFF">
                <a:lumMod val="50000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050" b="0" strike="noStrike" spc="-1">
                <a:solidFill>
                  <a:schemeClr val="dk1"/>
                </a:solidFill>
                <a:latin typeface="Consolas"/>
              </a:rPr>
              <a:t>12.11.10.2</a:t>
            </a:r>
            <a:endParaRPr lang="it-IT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5" name="!!DstIPVal"/>
          <p:cNvSpPr/>
          <p:nvPr/>
        </p:nvSpPr>
        <p:spPr>
          <a:xfrm>
            <a:off x="806760" y="5258520"/>
            <a:ext cx="1280880" cy="249480"/>
          </a:xfrm>
          <a:prstGeom prst="rect">
            <a:avLst/>
          </a:prstGeom>
          <a:solidFill>
            <a:schemeClr val="bg1">
              <a:lumMod val="95000"/>
            </a:schemeClr>
          </a:solidFill>
          <a:ln w="0">
            <a:solidFill>
              <a:srgbClr val="FFFFFF">
                <a:lumMod val="50000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050" b="0" strike="noStrike" spc="-1">
                <a:solidFill>
                  <a:schemeClr val="dk1"/>
                </a:solidFill>
                <a:latin typeface="Consolas"/>
              </a:rPr>
              <a:t>195.22.194.4</a:t>
            </a:r>
            <a:r>
              <a:rPr lang="en-SE" sz="1050" b="1" strike="noStrike" spc="-1">
                <a:solidFill>
                  <a:schemeClr val="dk1"/>
                </a:solidFill>
                <a:latin typeface="Consolas"/>
              </a:rPr>
              <a:t>3</a:t>
            </a:r>
            <a:endParaRPr lang="it-IT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6" name="!!DstIP"/>
          <p:cNvSpPr/>
          <p:nvPr/>
        </p:nvSpPr>
        <p:spPr>
          <a:xfrm>
            <a:off x="130680" y="5254560"/>
            <a:ext cx="676080" cy="24948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0">
            <a:solidFill>
              <a:srgbClr val="00006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050" b="1" strike="noStrike" spc="-1">
                <a:solidFill>
                  <a:schemeClr val="dk1"/>
                </a:solidFill>
                <a:latin typeface="Consolas"/>
              </a:rPr>
              <a:t>DstIP</a:t>
            </a:r>
            <a:endParaRPr lang="it-IT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7" name="!!SrcIP"/>
          <p:cNvSpPr/>
          <p:nvPr/>
        </p:nvSpPr>
        <p:spPr>
          <a:xfrm>
            <a:off x="130680" y="4998960"/>
            <a:ext cx="676080" cy="24948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0">
            <a:solidFill>
              <a:srgbClr val="00006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050" b="1" strike="noStrike" spc="-1">
                <a:solidFill>
                  <a:schemeClr val="dk1"/>
                </a:solidFill>
                <a:latin typeface="Consolas"/>
              </a:rPr>
              <a:t>SrcIP</a:t>
            </a:r>
            <a:endParaRPr lang="it-IT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8" name="TextBox 161"/>
          <p:cNvSpPr/>
          <p:nvPr/>
        </p:nvSpPr>
        <p:spPr>
          <a:xfrm>
            <a:off x="727200" y="5548320"/>
            <a:ext cx="79236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SE" sz="1400" b="1" strike="noStrike" spc="-1">
                <a:solidFill>
                  <a:srgbClr val="C00000"/>
                </a:solidFill>
                <a:latin typeface="Calibri"/>
              </a:rPr>
              <a:t>Spoofed</a:t>
            </a: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9" name="!!TablePkt1"/>
          <p:cNvSpPr/>
          <p:nvPr/>
        </p:nvSpPr>
        <p:spPr>
          <a:xfrm>
            <a:off x="2550240" y="4588200"/>
            <a:ext cx="177120" cy="19224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sv-SE" sz="1800" b="0" strike="noStrike" spc="-1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330" name="Graphic 162" descr="Magnifying glass with solid fill"/>
          <p:cNvPicPr/>
          <p:nvPr/>
        </p:nvPicPr>
        <p:blipFill>
          <a:blip r:embed="rId5"/>
          <a:stretch/>
        </p:blipFill>
        <p:spPr>
          <a:xfrm>
            <a:off x="2534760" y="2679840"/>
            <a:ext cx="505440" cy="505440"/>
          </a:xfrm>
          <a:prstGeom prst="rect">
            <a:avLst/>
          </a:prstGeom>
          <a:ln w="0">
            <a:noFill/>
          </a:ln>
        </p:spPr>
      </p:pic>
      <p:pic>
        <p:nvPicPr>
          <p:cNvPr id="2331" name="Elemento grafico 67" descr="Chiudi con riempimento a tinta unita"/>
          <p:cNvPicPr/>
          <p:nvPr/>
        </p:nvPicPr>
        <p:blipFill>
          <a:blip r:embed="rId6"/>
          <a:stretch/>
        </p:blipFill>
        <p:spPr>
          <a:xfrm>
            <a:off x="2958120" y="3904560"/>
            <a:ext cx="605160" cy="60516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4CCD639-C2DD-4C28-93AA-D4F0D1E6BFD0}" type="slidenum">
              <a:rPr/>
              <a:t>31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3.7037E-007 C 0.02226 -0.01204 0.047 -0.00301 0.05416 -0.02824 C 0.06445 -0.03518 0.04948 -0.04491 0.05104 -0.07176 E">
                                      <p:cBhvr>
                                        <p:cTn id="6" dur="1000" fill="hold"/>
                                        <p:tgtEl>
                                          <p:spTgt spid="2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2" name="!!A-B"/>
          <p:cNvSpPr/>
          <p:nvPr/>
        </p:nvSpPr>
        <p:spPr>
          <a:xfrm flipH="1" flipV="1">
            <a:off x="1156680" y="4164120"/>
            <a:ext cx="1191600" cy="1656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8280" rIns="90000" bIns="828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33" name="!!A-B"/>
          <p:cNvSpPr/>
          <p:nvPr/>
        </p:nvSpPr>
        <p:spPr>
          <a:xfrm flipH="1">
            <a:off x="2542320" y="5053680"/>
            <a:ext cx="1027080" cy="13464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34" name="!!A-B"/>
          <p:cNvSpPr/>
          <p:nvPr/>
        </p:nvSpPr>
        <p:spPr>
          <a:xfrm flipH="1" flipV="1">
            <a:off x="2252520" y="3290760"/>
            <a:ext cx="1150200" cy="26244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35" name="PlaceHolder 1"/>
          <p:cNvSpPr>
            <a:spLocks noGrp="1"/>
          </p:cNvSpPr>
          <p:nvPr>
            <p:ph type="title"/>
          </p:nvPr>
        </p:nvSpPr>
        <p:spPr>
          <a:xfrm>
            <a:off x="600120" y="298440"/>
            <a:ext cx="10990080" cy="568080"/>
          </a:xfrm>
          <a:prstGeom prst="rect">
            <a:avLst/>
          </a:prstGeom>
          <a:noFill/>
          <a:ln w="0">
            <a:noFill/>
          </a:ln>
        </p:spPr>
        <p:txBody>
          <a:bodyPr lIns="91440" tIns="108000" rIns="91440" bIns="45720" anchor="t">
            <a:noAutofit/>
          </a:bodyPr>
          <a:lstStyle/>
          <a:p>
            <a:pPr indent="0" defTabSz="914400">
              <a:lnSpc>
                <a:spcPct val="80000"/>
              </a:lnSpc>
              <a:buNone/>
            </a:pPr>
            <a:r>
              <a:rPr lang="en-US" sz="3600" b="1" strike="noStrike" spc="-1">
                <a:solidFill>
                  <a:schemeClr val="dk2"/>
                </a:solidFill>
                <a:latin typeface="Calibri"/>
              </a:rPr>
              <a:t>ROSE-T – Step-by-Step</a:t>
            </a:r>
            <a:endParaRPr lang="en-SE" sz="36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36" name="!!Step4"/>
          <p:cNvSpPr/>
          <p:nvPr/>
        </p:nvSpPr>
        <p:spPr>
          <a:xfrm>
            <a:off x="3756600" y="1365120"/>
            <a:ext cx="4678200" cy="602280"/>
          </a:xfrm>
          <a:prstGeom prst="rect">
            <a:avLst/>
          </a:prstGeom>
          <a:solidFill>
            <a:srgbClr val="4DA060"/>
          </a:solidFill>
          <a:ln>
            <a:solidFill>
              <a:srgbClr val="0D4A2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Verify</a:t>
            </a:r>
            <a:r>
              <a:rPr lang="en-SE" sz="1800" b="0" strike="noStrike" spc="-1">
                <a:solidFill>
                  <a:schemeClr val="lt1"/>
                </a:solidFill>
                <a:latin typeface="Calibri"/>
                <a:ea typeface="Roboto"/>
              </a:rPr>
              <a:t> “Anti-Spoofing” and “Filtering”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GB" sz="1400" b="0" strike="noStrike" spc="-1">
                <a:solidFill>
                  <a:schemeClr val="lt1"/>
                </a:solidFill>
                <a:latin typeface="Calibri"/>
                <a:ea typeface="Roboto"/>
              </a:rPr>
              <a:t>On the Emulated Network</a:t>
            </a: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7" name="!!Step5"/>
          <p:cNvSpPr/>
          <p:nvPr/>
        </p:nvSpPr>
        <p:spPr>
          <a:xfrm>
            <a:off x="10048320" y="2124000"/>
            <a:ext cx="1541880" cy="407520"/>
          </a:xfrm>
          <a:prstGeom prst="rect">
            <a:avLst/>
          </a:prstGeom>
          <a:solidFill>
            <a:srgbClr val="953FDA">
              <a:alpha val="5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Gather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8" name="!!Step1"/>
          <p:cNvSpPr/>
          <p:nvPr/>
        </p:nvSpPr>
        <p:spPr>
          <a:xfrm>
            <a:off x="10060920" y="2676240"/>
            <a:ext cx="1541880" cy="40752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solidFill>
              <a:srgbClr val="0047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Parse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9" name="!!Step2"/>
          <p:cNvSpPr/>
          <p:nvPr/>
        </p:nvSpPr>
        <p:spPr>
          <a:xfrm>
            <a:off x="10048320" y="3227040"/>
            <a:ext cx="1541880" cy="407520"/>
          </a:xfrm>
          <a:prstGeom prst="rect">
            <a:avLst/>
          </a:prstGeom>
          <a:solidFill>
            <a:srgbClr val="E86A58">
              <a:alpha val="50000"/>
            </a:srgbClr>
          </a:solidFill>
          <a:ln>
            <a:solidFill>
              <a:srgbClr val="78001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Analyze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0" name="!!Step3"/>
          <p:cNvSpPr/>
          <p:nvPr/>
        </p:nvSpPr>
        <p:spPr>
          <a:xfrm>
            <a:off x="10048320" y="3777840"/>
            <a:ext cx="1541880" cy="397800"/>
          </a:xfrm>
          <a:prstGeom prst="rect">
            <a:avLst/>
          </a:prstGeom>
          <a:solidFill>
            <a:srgbClr val="FFBE00">
              <a:alpha val="50000"/>
            </a:srgbClr>
          </a:solidFill>
          <a:ln>
            <a:solidFill>
              <a:srgbClr val="A659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Emulate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1" name="!!A-D"/>
          <p:cNvSpPr/>
          <p:nvPr/>
        </p:nvSpPr>
        <p:spPr>
          <a:xfrm flipH="1">
            <a:off x="3278160" y="5040000"/>
            <a:ext cx="316440" cy="95400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42" name="!!A-B"/>
          <p:cNvSpPr/>
          <p:nvPr/>
        </p:nvSpPr>
        <p:spPr>
          <a:xfrm flipH="1" flipV="1">
            <a:off x="2351160" y="4126320"/>
            <a:ext cx="1057680" cy="72504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43" name="!!A-C"/>
          <p:cNvSpPr/>
          <p:nvPr/>
        </p:nvSpPr>
        <p:spPr>
          <a:xfrm flipH="1">
            <a:off x="3425760" y="4379400"/>
            <a:ext cx="1217520" cy="54000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44" name="!!B-Internet"/>
          <p:cNvSpPr/>
          <p:nvPr/>
        </p:nvSpPr>
        <p:spPr>
          <a:xfrm flipH="1">
            <a:off x="2364840" y="3699720"/>
            <a:ext cx="1046520" cy="41292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45" name="!!C-Internet"/>
          <p:cNvSpPr/>
          <p:nvPr/>
        </p:nvSpPr>
        <p:spPr>
          <a:xfrm>
            <a:off x="3418920" y="3670200"/>
            <a:ext cx="1204920" cy="618840"/>
          </a:xfrm>
          <a:prstGeom prst="line">
            <a:avLst/>
          </a:prstGeom>
          <a:ln w="28575">
            <a:solidFill>
              <a:srgbClr val="E7E6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46" name="!!AS-B-Lab"/>
          <p:cNvSpPr/>
          <p:nvPr/>
        </p:nvSpPr>
        <p:spPr>
          <a:xfrm>
            <a:off x="1863360" y="4458960"/>
            <a:ext cx="99576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B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7" name="!!AS-C-Lab"/>
          <p:cNvSpPr/>
          <p:nvPr/>
        </p:nvSpPr>
        <p:spPr>
          <a:xfrm>
            <a:off x="4126680" y="4653720"/>
            <a:ext cx="104976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C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8" name="!!AS-D-Lab"/>
          <p:cNvSpPr/>
          <p:nvPr/>
        </p:nvSpPr>
        <p:spPr>
          <a:xfrm>
            <a:off x="2698200" y="6339600"/>
            <a:ext cx="11700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D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9" name="!!AS-A-Lab"/>
          <p:cNvSpPr/>
          <p:nvPr/>
        </p:nvSpPr>
        <p:spPr>
          <a:xfrm>
            <a:off x="3222720" y="5325120"/>
            <a:ext cx="116784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AS A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0" name="!!AS-Internet"/>
          <p:cNvSpPr/>
          <p:nvPr/>
        </p:nvSpPr>
        <p:spPr>
          <a:xfrm>
            <a:off x="2674080" y="3010680"/>
            <a:ext cx="152424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«Internet»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351" name="!!RouterD"/>
          <p:cNvGrpSpPr/>
          <p:nvPr/>
        </p:nvGrpSpPr>
        <p:grpSpPr>
          <a:xfrm>
            <a:off x="2890080" y="5801760"/>
            <a:ext cx="776160" cy="493560"/>
            <a:chOff x="2890080" y="5801760"/>
            <a:chExt cx="776160" cy="493560"/>
          </a:xfrm>
        </p:grpSpPr>
        <p:grpSp>
          <p:nvGrpSpPr>
            <p:cNvPr id="2352" name="Group 80"/>
            <p:cNvGrpSpPr/>
            <p:nvPr/>
          </p:nvGrpSpPr>
          <p:grpSpPr>
            <a:xfrm>
              <a:off x="2890080" y="5801760"/>
              <a:ext cx="776160" cy="493560"/>
              <a:chOff x="2890080" y="5801760"/>
              <a:chExt cx="776160" cy="493560"/>
            </a:xfrm>
          </p:grpSpPr>
          <p:sp>
            <p:nvSpPr>
              <p:cNvPr id="2353" name="AutoShape 81"/>
              <p:cNvSpPr/>
              <p:nvPr/>
            </p:nvSpPr>
            <p:spPr>
              <a:xfrm>
                <a:off x="2890080" y="5801760"/>
                <a:ext cx="776160" cy="493560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2F5E"/>
                  </a:gs>
                  <a:gs pos="50000">
                    <a:srgbClr val="0066CC"/>
                  </a:gs>
                  <a:gs pos="100000">
                    <a:srgbClr val="002F5E"/>
                  </a:gs>
                </a:gsLst>
                <a:lin ang="0"/>
              </a:gradFill>
              <a:ln w="9525">
                <a:solidFill>
                  <a:srgbClr val="819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73080" tIns="36360" rIns="73080" bIns="36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it-IT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grpSp>
            <p:nvGrpSpPr>
              <p:cNvPr id="2354" name="Group 82"/>
              <p:cNvGrpSpPr/>
              <p:nvPr/>
            </p:nvGrpSpPr>
            <p:grpSpPr>
              <a:xfrm>
                <a:off x="3032640" y="5832360"/>
                <a:ext cx="483840" cy="193320"/>
                <a:chOff x="3032640" y="5832360"/>
                <a:chExt cx="483840" cy="193320"/>
              </a:xfrm>
            </p:grpSpPr>
            <p:grpSp>
              <p:nvGrpSpPr>
                <p:cNvPr id="2355" name="Group 83"/>
                <p:cNvGrpSpPr/>
                <p:nvPr/>
              </p:nvGrpSpPr>
              <p:grpSpPr>
                <a:xfrm>
                  <a:off x="3032640" y="5832360"/>
                  <a:ext cx="479880" cy="189000"/>
                  <a:chOff x="3032640" y="5832360"/>
                  <a:chExt cx="479880" cy="189000"/>
                </a:xfrm>
              </p:grpSpPr>
              <p:sp>
                <p:nvSpPr>
                  <p:cNvPr id="2356" name="Freeform 84"/>
                  <p:cNvSpPr/>
                  <p:nvPr/>
                </p:nvSpPr>
                <p:spPr>
                  <a:xfrm>
                    <a:off x="3283200" y="583704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357" name="Freeform 85"/>
                  <p:cNvSpPr/>
                  <p:nvPr/>
                </p:nvSpPr>
                <p:spPr>
                  <a:xfrm>
                    <a:off x="3283200" y="583704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358" name="Freeform 86"/>
                  <p:cNvSpPr/>
                  <p:nvPr/>
                </p:nvSpPr>
                <p:spPr>
                  <a:xfrm>
                    <a:off x="3032640" y="593208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359" name="Freeform 87"/>
                  <p:cNvSpPr/>
                  <p:nvPr/>
                </p:nvSpPr>
                <p:spPr>
                  <a:xfrm>
                    <a:off x="3032640" y="593208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360" name="Freeform 88"/>
                  <p:cNvSpPr/>
                  <p:nvPr/>
                </p:nvSpPr>
                <p:spPr>
                  <a:xfrm>
                    <a:off x="3045240" y="583236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361" name="Freeform 89"/>
                  <p:cNvSpPr/>
                  <p:nvPr/>
                </p:nvSpPr>
                <p:spPr>
                  <a:xfrm>
                    <a:off x="3045240" y="583236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362" name="Freeform 90"/>
                  <p:cNvSpPr/>
                  <p:nvPr/>
                </p:nvSpPr>
                <p:spPr>
                  <a:xfrm>
                    <a:off x="3274560" y="594108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363" name="Freeform 91"/>
                  <p:cNvSpPr/>
                  <p:nvPr/>
                </p:nvSpPr>
                <p:spPr>
                  <a:xfrm>
                    <a:off x="3274560" y="594108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2364" name="Group 92"/>
                <p:cNvGrpSpPr/>
                <p:nvPr/>
              </p:nvGrpSpPr>
              <p:grpSpPr>
                <a:xfrm>
                  <a:off x="3036600" y="5837040"/>
                  <a:ext cx="479880" cy="188640"/>
                  <a:chOff x="3036600" y="5837040"/>
                  <a:chExt cx="479880" cy="188640"/>
                </a:xfrm>
              </p:grpSpPr>
              <p:sp>
                <p:nvSpPr>
                  <p:cNvPr id="2365" name="Freeform 93"/>
                  <p:cNvSpPr/>
                  <p:nvPr/>
                </p:nvSpPr>
                <p:spPr>
                  <a:xfrm>
                    <a:off x="3287160" y="584172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366" name="Freeform 94"/>
                  <p:cNvSpPr/>
                  <p:nvPr/>
                </p:nvSpPr>
                <p:spPr>
                  <a:xfrm>
                    <a:off x="3287160" y="584172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367" name="Freeform 95"/>
                  <p:cNvSpPr/>
                  <p:nvPr/>
                </p:nvSpPr>
                <p:spPr>
                  <a:xfrm>
                    <a:off x="3036600" y="593640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368" name="Freeform 96"/>
                  <p:cNvSpPr/>
                  <p:nvPr/>
                </p:nvSpPr>
                <p:spPr>
                  <a:xfrm>
                    <a:off x="3036600" y="593640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369" name="Freeform 97"/>
                  <p:cNvSpPr/>
                  <p:nvPr/>
                </p:nvSpPr>
                <p:spPr>
                  <a:xfrm>
                    <a:off x="3049560" y="583704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370" name="Freeform 98"/>
                  <p:cNvSpPr/>
                  <p:nvPr/>
                </p:nvSpPr>
                <p:spPr>
                  <a:xfrm>
                    <a:off x="3049560" y="583704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371" name="Freeform 99"/>
                  <p:cNvSpPr/>
                  <p:nvPr/>
                </p:nvSpPr>
                <p:spPr>
                  <a:xfrm>
                    <a:off x="3279240" y="594540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372" name="Freeform 100"/>
                  <p:cNvSpPr/>
                  <p:nvPr/>
                </p:nvSpPr>
                <p:spPr>
                  <a:xfrm>
                    <a:off x="3279240" y="594540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2373" name="WordArt 101"/>
            <p:cNvSpPr txBox="1"/>
            <p:nvPr/>
          </p:nvSpPr>
          <p:spPr>
            <a:xfrm>
              <a:off x="2928960" y="6003720"/>
              <a:ext cx="698400" cy="241920"/>
            </a:xfrm>
            <a:prstGeom prst="rect">
              <a:avLst/>
            </a:prstGeom>
          </p:spPr>
          <p:txBody>
            <a:bodyPr wrap="none" lIns="94680" tIns="49680" rIns="94680" bIns="49680" anchor="ctr" anchorCtr="1">
              <a:prstTxWarp prst="textCanDown">
                <a:avLst>
                  <a:gd name="adj" fmla="val 33333"/>
                </a:avLst>
              </a:prstTxWarp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GB" sz="1400" b="0" strike="noStrike" spc="-1">
                  <a:ln w="9360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latin typeface="Tahoma"/>
                  <a:ea typeface="Tahoma"/>
                </a:rPr>
                <a:t>    </a:t>
              </a:r>
              <a:endParaRPr lang="it-IT" sz="1400" b="0" strike="noStrike" spc="-1">
                <a:ln w="9360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2374" name="!!RouterB"/>
          <p:cNvGrpSpPr/>
          <p:nvPr/>
        </p:nvGrpSpPr>
        <p:grpSpPr>
          <a:xfrm>
            <a:off x="1976760" y="3929040"/>
            <a:ext cx="776160" cy="493560"/>
            <a:chOff x="1976760" y="3929040"/>
            <a:chExt cx="776160" cy="493560"/>
          </a:xfrm>
        </p:grpSpPr>
        <p:grpSp>
          <p:nvGrpSpPr>
            <p:cNvPr id="2375" name="Group 80"/>
            <p:cNvGrpSpPr/>
            <p:nvPr/>
          </p:nvGrpSpPr>
          <p:grpSpPr>
            <a:xfrm>
              <a:off x="1976760" y="3929040"/>
              <a:ext cx="776160" cy="493560"/>
              <a:chOff x="1976760" y="3929040"/>
              <a:chExt cx="776160" cy="493560"/>
            </a:xfrm>
          </p:grpSpPr>
          <p:sp>
            <p:nvSpPr>
              <p:cNvPr id="2376" name="AutoShape 81"/>
              <p:cNvSpPr/>
              <p:nvPr/>
            </p:nvSpPr>
            <p:spPr>
              <a:xfrm>
                <a:off x="1976760" y="3929040"/>
                <a:ext cx="776160" cy="493560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D4A21"/>
                  </a:gs>
                  <a:gs pos="50000">
                    <a:srgbClr val="4DA060"/>
                  </a:gs>
                  <a:gs pos="100000">
                    <a:srgbClr val="0D4A21"/>
                  </a:gs>
                </a:gsLst>
                <a:lin ang="0"/>
              </a:gradFill>
              <a:ln w="9525">
                <a:solidFill>
                  <a:srgbClr val="4DA06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73080" tIns="36360" rIns="73080" bIns="36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it-IT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grpSp>
            <p:nvGrpSpPr>
              <p:cNvPr id="2377" name="Group 82"/>
              <p:cNvGrpSpPr/>
              <p:nvPr/>
            </p:nvGrpSpPr>
            <p:grpSpPr>
              <a:xfrm>
                <a:off x="2118960" y="3959640"/>
                <a:ext cx="484200" cy="193320"/>
                <a:chOff x="2118960" y="3959640"/>
                <a:chExt cx="484200" cy="193320"/>
              </a:xfrm>
            </p:grpSpPr>
            <p:grpSp>
              <p:nvGrpSpPr>
                <p:cNvPr id="2378" name="Group 83"/>
                <p:cNvGrpSpPr/>
                <p:nvPr/>
              </p:nvGrpSpPr>
              <p:grpSpPr>
                <a:xfrm>
                  <a:off x="2118960" y="3959640"/>
                  <a:ext cx="479880" cy="189000"/>
                  <a:chOff x="2118960" y="3959640"/>
                  <a:chExt cx="479880" cy="189000"/>
                </a:xfrm>
              </p:grpSpPr>
              <p:sp>
                <p:nvSpPr>
                  <p:cNvPr id="2379" name="Freeform 84"/>
                  <p:cNvSpPr/>
                  <p:nvPr/>
                </p:nvSpPr>
                <p:spPr>
                  <a:xfrm>
                    <a:off x="2369520" y="396432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380" name="Freeform 85"/>
                  <p:cNvSpPr/>
                  <p:nvPr/>
                </p:nvSpPr>
                <p:spPr>
                  <a:xfrm>
                    <a:off x="2369520" y="396432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381" name="Freeform 86"/>
                  <p:cNvSpPr/>
                  <p:nvPr/>
                </p:nvSpPr>
                <p:spPr>
                  <a:xfrm>
                    <a:off x="2118960" y="405936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382" name="Freeform 87"/>
                  <p:cNvSpPr/>
                  <p:nvPr/>
                </p:nvSpPr>
                <p:spPr>
                  <a:xfrm>
                    <a:off x="2118960" y="405936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383" name="Freeform 88"/>
                  <p:cNvSpPr/>
                  <p:nvPr/>
                </p:nvSpPr>
                <p:spPr>
                  <a:xfrm>
                    <a:off x="2131920" y="395964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384" name="Freeform 89"/>
                  <p:cNvSpPr/>
                  <p:nvPr/>
                </p:nvSpPr>
                <p:spPr>
                  <a:xfrm>
                    <a:off x="2131920" y="395964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385" name="Freeform 90"/>
                  <p:cNvSpPr/>
                  <p:nvPr/>
                </p:nvSpPr>
                <p:spPr>
                  <a:xfrm>
                    <a:off x="2360880" y="406836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386" name="Freeform 91"/>
                  <p:cNvSpPr/>
                  <p:nvPr/>
                </p:nvSpPr>
                <p:spPr>
                  <a:xfrm>
                    <a:off x="2360880" y="406836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2387" name="Group 92"/>
                <p:cNvGrpSpPr/>
                <p:nvPr/>
              </p:nvGrpSpPr>
              <p:grpSpPr>
                <a:xfrm>
                  <a:off x="2122920" y="3964320"/>
                  <a:ext cx="480240" cy="188640"/>
                  <a:chOff x="2122920" y="3964320"/>
                  <a:chExt cx="480240" cy="188640"/>
                </a:xfrm>
              </p:grpSpPr>
              <p:sp>
                <p:nvSpPr>
                  <p:cNvPr id="2388" name="Freeform 93"/>
                  <p:cNvSpPr/>
                  <p:nvPr/>
                </p:nvSpPr>
                <p:spPr>
                  <a:xfrm>
                    <a:off x="2373840" y="396900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389" name="Freeform 94"/>
                  <p:cNvSpPr/>
                  <p:nvPr/>
                </p:nvSpPr>
                <p:spPr>
                  <a:xfrm>
                    <a:off x="2373840" y="396900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390" name="Freeform 95"/>
                  <p:cNvSpPr/>
                  <p:nvPr/>
                </p:nvSpPr>
                <p:spPr>
                  <a:xfrm>
                    <a:off x="2122920" y="406368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391" name="Freeform 96"/>
                  <p:cNvSpPr/>
                  <p:nvPr/>
                </p:nvSpPr>
                <p:spPr>
                  <a:xfrm>
                    <a:off x="2122920" y="406368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392" name="Freeform 97"/>
                  <p:cNvSpPr/>
                  <p:nvPr/>
                </p:nvSpPr>
                <p:spPr>
                  <a:xfrm>
                    <a:off x="2135880" y="396432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393" name="Freeform 98"/>
                  <p:cNvSpPr/>
                  <p:nvPr/>
                </p:nvSpPr>
                <p:spPr>
                  <a:xfrm>
                    <a:off x="2135880" y="396432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394" name="Freeform 99"/>
                  <p:cNvSpPr/>
                  <p:nvPr/>
                </p:nvSpPr>
                <p:spPr>
                  <a:xfrm>
                    <a:off x="2365560" y="407268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395" name="Freeform 100"/>
                  <p:cNvSpPr/>
                  <p:nvPr/>
                </p:nvSpPr>
                <p:spPr>
                  <a:xfrm>
                    <a:off x="2365560" y="407268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2396" name="WordArt 101"/>
            <p:cNvSpPr txBox="1"/>
            <p:nvPr/>
          </p:nvSpPr>
          <p:spPr>
            <a:xfrm>
              <a:off x="2015280" y="4131000"/>
              <a:ext cx="698400" cy="241920"/>
            </a:xfrm>
            <a:prstGeom prst="rect">
              <a:avLst/>
            </a:prstGeom>
          </p:spPr>
          <p:txBody>
            <a:bodyPr wrap="none" lIns="94680" tIns="49680" rIns="94680" bIns="49680" anchor="ctr" anchorCtr="1">
              <a:prstTxWarp prst="textCanDown">
                <a:avLst>
                  <a:gd name="adj" fmla="val 33333"/>
                </a:avLst>
              </a:prstTxWarp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GB" sz="1400" b="0" strike="noStrike" spc="-1">
                  <a:ln w="9360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latin typeface="Tahoma"/>
                  <a:ea typeface="Tahoma"/>
                </a:rPr>
                <a:t>    </a:t>
              </a:r>
              <a:endParaRPr lang="it-IT" sz="1400" b="0" strike="noStrike" spc="-1">
                <a:ln w="9360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2397" name="!!RouterC"/>
          <p:cNvGrpSpPr/>
          <p:nvPr/>
        </p:nvGrpSpPr>
        <p:grpSpPr>
          <a:xfrm>
            <a:off x="4264560" y="4150080"/>
            <a:ext cx="776160" cy="493560"/>
            <a:chOff x="4264560" y="4150080"/>
            <a:chExt cx="776160" cy="493560"/>
          </a:xfrm>
        </p:grpSpPr>
        <p:grpSp>
          <p:nvGrpSpPr>
            <p:cNvPr id="2398" name="Group 80"/>
            <p:cNvGrpSpPr/>
            <p:nvPr/>
          </p:nvGrpSpPr>
          <p:grpSpPr>
            <a:xfrm>
              <a:off x="4264560" y="4150080"/>
              <a:ext cx="776160" cy="493560"/>
              <a:chOff x="4264560" y="4150080"/>
              <a:chExt cx="776160" cy="493560"/>
            </a:xfrm>
          </p:grpSpPr>
          <p:sp>
            <p:nvSpPr>
              <p:cNvPr id="2399" name="AutoShape 81"/>
              <p:cNvSpPr/>
              <p:nvPr/>
            </p:nvSpPr>
            <p:spPr>
              <a:xfrm>
                <a:off x="4264560" y="4150080"/>
                <a:ext cx="776160" cy="493560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2F5E"/>
                  </a:gs>
                  <a:gs pos="50000">
                    <a:srgbClr val="0066CC"/>
                  </a:gs>
                  <a:gs pos="100000">
                    <a:srgbClr val="002F5E"/>
                  </a:gs>
                </a:gsLst>
                <a:lin ang="0"/>
              </a:gradFill>
              <a:ln w="9525">
                <a:solidFill>
                  <a:srgbClr val="819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73080" tIns="36360" rIns="73080" bIns="36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it-IT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grpSp>
            <p:nvGrpSpPr>
              <p:cNvPr id="2400" name="Group 82"/>
              <p:cNvGrpSpPr/>
              <p:nvPr/>
            </p:nvGrpSpPr>
            <p:grpSpPr>
              <a:xfrm>
                <a:off x="4406760" y="4180680"/>
                <a:ext cx="484200" cy="193320"/>
                <a:chOff x="4406760" y="4180680"/>
                <a:chExt cx="484200" cy="193320"/>
              </a:xfrm>
            </p:grpSpPr>
            <p:grpSp>
              <p:nvGrpSpPr>
                <p:cNvPr id="2401" name="Group 83"/>
                <p:cNvGrpSpPr/>
                <p:nvPr/>
              </p:nvGrpSpPr>
              <p:grpSpPr>
                <a:xfrm>
                  <a:off x="4406760" y="4180680"/>
                  <a:ext cx="480240" cy="189000"/>
                  <a:chOff x="4406760" y="4180680"/>
                  <a:chExt cx="480240" cy="189000"/>
                </a:xfrm>
              </p:grpSpPr>
              <p:sp>
                <p:nvSpPr>
                  <p:cNvPr id="2402" name="Freeform 84"/>
                  <p:cNvSpPr/>
                  <p:nvPr/>
                </p:nvSpPr>
                <p:spPr>
                  <a:xfrm>
                    <a:off x="4657680" y="41853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403" name="Freeform 85"/>
                  <p:cNvSpPr/>
                  <p:nvPr/>
                </p:nvSpPr>
                <p:spPr>
                  <a:xfrm>
                    <a:off x="4657680" y="41853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404" name="Freeform 86"/>
                  <p:cNvSpPr/>
                  <p:nvPr/>
                </p:nvSpPr>
                <p:spPr>
                  <a:xfrm>
                    <a:off x="4406760" y="428004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405" name="Freeform 87"/>
                  <p:cNvSpPr/>
                  <p:nvPr/>
                </p:nvSpPr>
                <p:spPr>
                  <a:xfrm>
                    <a:off x="4406760" y="428004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406" name="Freeform 88"/>
                  <p:cNvSpPr/>
                  <p:nvPr/>
                </p:nvSpPr>
                <p:spPr>
                  <a:xfrm>
                    <a:off x="4419720" y="418068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407" name="Freeform 89"/>
                  <p:cNvSpPr/>
                  <p:nvPr/>
                </p:nvSpPr>
                <p:spPr>
                  <a:xfrm>
                    <a:off x="4419720" y="418068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408" name="Freeform 90"/>
                  <p:cNvSpPr/>
                  <p:nvPr/>
                </p:nvSpPr>
                <p:spPr>
                  <a:xfrm>
                    <a:off x="4648680" y="428940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409" name="Freeform 91"/>
                  <p:cNvSpPr/>
                  <p:nvPr/>
                </p:nvSpPr>
                <p:spPr>
                  <a:xfrm>
                    <a:off x="4648680" y="428940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2410" name="Group 92"/>
                <p:cNvGrpSpPr/>
                <p:nvPr/>
              </p:nvGrpSpPr>
              <p:grpSpPr>
                <a:xfrm>
                  <a:off x="4410720" y="4185360"/>
                  <a:ext cx="480240" cy="188640"/>
                  <a:chOff x="4410720" y="4185360"/>
                  <a:chExt cx="480240" cy="188640"/>
                </a:xfrm>
              </p:grpSpPr>
              <p:sp>
                <p:nvSpPr>
                  <p:cNvPr id="2411" name="Freeform 93"/>
                  <p:cNvSpPr/>
                  <p:nvPr/>
                </p:nvSpPr>
                <p:spPr>
                  <a:xfrm>
                    <a:off x="4661640" y="419004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412" name="Freeform 94"/>
                  <p:cNvSpPr/>
                  <p:nvPr/>
                </p:nvSpPr>
                <p:spPr>
                  <a:xfrm>
                    <a:off x="4661640" y="419004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413" name="Freeform 95"/>
                  <p:cNvSpPr/>
                  <p:nvPr/>
                </p:nvSpPr>
                <p:spPr>
                  <a:xfrm>
                    <a:off x="4410720" y="428472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414" name="Freeform 96"/>
                  <p:cNvSpPr/>
                  <p:nvPr/>
                </p:nvSpPr>
                <p:spPr>
                  <a:xfrm>
                    <a:off x="4410720" y="428472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415" name="Freeform 97"/>
                  <p:cNvSpPr/>
                  <p:nvPr/>
                </p:nvSpPr>
                <p:spPr>
                  <a:xfrm>
                    <a:off x="4423680" y="41853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416" name="Freeform 98"/>
                  <p:cNvSpPr/>
                  <p:nvPr/>
                </p:nvSpPr>
                <p:spPr>
                  <a:xfrm>
                    <a:off x="4423680" y="418536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417" name="Freeform 99"/>
                  <p:cNvSpPr/>
                  <p:nvPr/>
                </p:nvSpPr>
                <p:spPr>
                  <a:xfrm>
                    <a:off x="4653360" y="429372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418" name="Freeform 100"/>
                  <p:cNvSpPr/>
                  <p:nvPr/>
                </p:nvSpPr>
                <p:spPr>
                  <a:xfrm>
                    <a:off x="4653360" y="429372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2419" name="WordArt 101"/>
            <p:cNvSpPr txBox="1"/>
            <p:nvPr/>
          </p:nvSpPr>
          <p:spPr>
            <a:xfrm>
              <a:off x="4303440" y="4352040"/>
              <a:ext cx="698400" cy="241920"/>
            </a:xfrm>
            <a:prstGeom prst="rect">
              <a:avLst/>
            </a:prstGeom>
          </p:spPr>
          <p:txBody>
            <a:bodyPr wrap="none" lIns="94680" tIns="49680" rIns="94680" bIns="49680" anchor="ctr" anchorCtr="1">
              <a:prstTxWarp prst="textCanDown">
                <a:avLst>
                  <a:gd name="adj" fmla="val 33333"/>
                </a:avLst>
              </a:prstTxWarp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GB" sz="1400" b="0" strike="noStrike" spc="-1">
                  <a:ln w="9360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latin typeface="Tahoma"/>
                  <a:ea typeface="Tahoma"/>
                </a:rPr>
                <a:t>    </a:t>
              </a:r>
              <a:endParaRPr lang="it-IT" sz="1400" b="0" strike="noStrike" spc="-1">
                <a:ln w="9360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2420" name="!!RouterInternet"/>
          <p:cNvGrpSpPr/>
          <p:nvPr/>
        </p:nvGrpSpPr>
        <p:grpSpPr>
          <a:xfrm>
            <a:off x="3030840" y="3315960"/>
            <a:ext cx="776160" cy="493560"/>
            <a:chOff x="3030840" y="3315960"/>
            <a:chExt cx="776160" cy="493560"/>
          </a:xfrm>
        </p:grpSpPr>
        <p:grpSp>
          <p:nvGrpSpPr>
            <p:cNvPr id="2421" name="Group 80"/>
            <p:cNvGrpSpPr/>
            <p:nvPr/>
          </p:nvGrpSpPr>
          <p:grpSpPr>
            <a:xfrm>
              <a:off x="3030840" y="3315960"/>
              <a:ext cx="776160" cy="493560"/>
              <a:chOff x="3030840" y="3315960"/>
              <a:chExt cx="776160" cy="493560"/>
            </a:xfrm>
          </p:grpSpPr>
          <p:sp>
            <p:nvSpPr>
              <p:cNvPr id="2422" name="AutoShape 81"/>
              <p:cNvSpPr/>
              <p:nvPr/>
            </p:nvSpPr>
            <p:spPr>
              <a:xfrm>
                <a:off x="3030840" y="3315960"/>
                <a:ext cx="776160" cy="493560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2F5E"/>
                  </a:gs>
                  <a:gs pos="50000">
                    <a:srgbClr val="0066CC"/>
                  </a:gs>
                  <a:gs pos="100000">
                    <a:srgbClr val="002F5E"/>
                  </a:gs>
                </a:gsLst>
                <a:lin ang="0"/>
              </a:gradFill>
              <a:ln w="9525">
                <a:solidFill>
                  <a:srgbClr val="819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73080" tIns="36360" rIns="73080" bIns="36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it-IT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grpSp>
            <p:nvGrpSpPr>
              <p:cNvPr id="2423" name="Group 82"/>
              <p:cNvGrpSpPr/>
              <p:nvPr/>
            </p:nvGrpSpPr>
            <p:grpSpPr>
              <a:xfrm>
                <a:off x="3173040" y="3346560"/>
                <a:ext cx="484200" cy="193320"/>
                <a:chOff x="3173040" y="3346560"/>
                <a:chExt cx="484200" cy="193320"/>
              </a:xfrm>
            </p:grpSpPr>
            <p:grpSp>
              <p:nvGrpSpPr>
                <p:cNvPr id="2424" name="Group 83"/>
                <p:cNvGrpSpPr/>
                <p:nvPr/>
              </p:nvGrpSpPr>
              <p:grpSpPr>
                <a:xfrm>
                  <a:off x="3173040" y="3346560"/>
                  <a:ext cx="480240" cy="189000"/>
                  <a:chOff x="3173040" y="3346560"/>
                  <a:chExt cx="480240" cy="189000"/>
                </a:xfrm>
              </p:grpSpPr>
              <p:sp>
                <p:nvSpPr>
                  <p:cNvPr id="2425" name="Freeform 84"/>
                  <p:cNvSpPr/>
                  <p:nvPr/>
                </p:nvSpPr>
                <p:spPr>
                  <a:xfrm>
                    <a:off x="3423960" y="335124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426" name="Freeform 85"/>
                  <p:cNvSpPr/>
                  <p:nvPr/>
                </p:nvSpPr>
                <p:spPr>
                  <a:xfrm>
                    <a:off x="3423960" y="335124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427" name="Freeform 86"/>
                  <p:cNvSpPr/>
                  <p:nvPr/>
                </p:nvSpPr>
                <p:spPr>
                  <a:xfrm>
                    <a:off x="3173040" y="344592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428" name="Freeform 87"/>
                  <p:cNvSpPr/>
                  <p:nvPr/>
                </p:nvSpPr>
                <p:spPr>
                  <a:xfrm>
                    <a:off x="3173040" y="344592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429" name="Freeform 88"/>
                  <p:cNvSpPr/>
                  <p:nvPr/>
                </p:nvSpPr>
                <p:spPr>
                  <a:xfrm>
                    <a:off x="3186000" y="334656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430" name="Freeform 89"/>
                  <p:cNvSpPr/>
                  <p:nvPr/>
                </p:nvSpPr>
                <p:spPr>
                  <a:xfrm>
                    <a:off x="3186000" y="334656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431" name="Freeform 90"/>
                  <p:cNvSpPr/>
                  <p:nvPr/>
                </p:nvSpPr>
                <p:spPr>
                  <a:xfrm>
                    <a:off x="3414960" y="345528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432" name="Freeform 91"/>
                  <p:cNvSpPr/>
                  <p:nvPr/>
                </p:nvSpPr>
                <p:spPr>
                  <a:xfrm>
                    <a:off x="3414960" y="345528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2433" name="Group 92"/>
                <p:cNvGrpSpPr/>
                <p:nvPr/>
              </p:nvGrpSpPr>
              <p:grpSpPr>
                <a:xfrm>
                  <a:off x="3177000" y="3351240"/>
                  <a:ext cx="480240" cy="188640"/>
                  <a:chOff x="3177000" y="3351240"/>
                  <a:chExt cx="480240" cy="188640"/>
                </a:xfrm>
              </p:grpSpPr>
              <p:sp>
                <p:nvSpPr>
                  <p:cNvPr id="2434" name="Freeform 93"/>
                  <p:cNvSpPr/>
                  <p:nvPr/>
                </p:nvSpPr>
                <p:spPr>
                  <a:xfrm>
                    <a:off x="3427920" y="335592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435" name="Freeform 94"/>
                  <p:cNvSpPr/>
                  <p:nvPr/>
                </p:nvSpPr>
                <p:spPr>
                  <a:xfrm>
                    <a:off x="3427920" y="335592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436" name="Freeform 95"/>
                  <p:cNvSpPr/>
                  <p:nvPr/>
                </p:nvSpPr>
                <p:spPr>
                  <a:xfrm>
                    <a:off x="3177000" y="345060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437" name="Freeform 96"/>
                  <p:cNvSpPr/>
                  <p:nvPr/>
                </p:nvSpPr>
                <p:spPr>
                  <a:xfrm>
                    <a:off x="3177000" y="345060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438" name="Freeform 97"/>
                  <p:cNvSpPr/>
                  <p:nvPr/>
                </p:nvSpPr>
                <p:spPr>
                  <a:xfrm>
                    <a:off x="3189960" y="335124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439" name="Freeform 98"/>
                  <p:cNvSpPr/>
                  <p:nvPr/>
                </p:nvSpPr>
                <p:spPr>
                  <a:xfrm>
                    <a:off x="3189960" y="335124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440" name="Freeform 99"/>
                  <p:cNvSpPr/>
                  <p:nvPr/>
                </p:nvSpPr>
                <p:spPr>
                  <a:xfrm>
                    <a:off x="3419640" y="345960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441" name="Freeform 100"/>
                  <p:cNvSpPr/>
                  <p:nvPr/>
                </p:nvSpPr>
                <p:spPr>
                  <a:xfrm>
                    <a:off x="3419640" y="345960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2442" name="WordArt 101"/>
            <p:cNvSpPr txBox="1"/>
            <p:nvPr/>
          </p:nvSpPr>
          <p:spPr>
            <a:xfrm>
              <a:off x="3069360" y="3517920"/>
              <a:ext cx="698400" cy="241920"/>
            </a:xfrm>
            <a:prstGeom prst="rect">
              <a:avLst/>
            </a:prstGeom>
          </p:spPr>
          <p:txBody>
            <a:bodyPr wrap="none" lIns="94680" tIns="49680" rIns="94680" bIns="49680" anchor="ctr" anchorCtr="1">
              <a:prstTxWarp prst="textCanDown">
                <a:avLst>
                  <a:gd name="adj" fmla="val 33333"/>
                </a:avLst>
              </a:prstTxWarp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GB" sz="1400" b="0" strike="noStrike" spc="-1">
                  <a:ln w="9360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latin typeface="Tahoma"/>
                  <a:ea typeface="Tahoma"/>
                </a:rPr>
                <a:t>    </a:t>
              </a:r>
              <a:endParaRPr lang="it-IT" sz="1400" b="0" strike="noStrike" spc="-1">
                <a:ln w="9360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2443" name="!!RouterA"/>
          <p:cNvGrpSpPr/>
          <p:nvPr/>
        </p:nvGrpSpPr>
        <p:grpSpPr>
          <a:xfrm>
            <a:off x="3197520" y="4824720"/>
            <a:ext cx="776160" cy="493560"/>
            <a:chOff x="3197520" y="4824720"/>
            <a:chExt cx="776160" cy="493560"/>
          </a:xfrm>
        </p:grpSpPr>
        <p:grpSp>
          <p:nvGrpSpPr>
            <p:cNvPr id="2444" name="Group 80"/>
            <p:cNvGrpSpPr/>
            <p:nvPr/>
          </p:nvGrpSpPr>
          <p:grpSpPr>
            <a:xfrm>
              <a:off x="3197520" y="4824720"/>
              <a:ext cx="776160" cy="493560"/>
              <a:chOff x="3197520" y="4824720"/>
              <a:chExt cx="776160" cy="493560"/>
            </a:xfrm>
          </p:grpSpPr>
          <p:sp>
            <p:nvSpPr>
              <p:cNvPr id="2445" name="AutoShape 81"/>
              <p:cNvSpPr/>
              <p:nvPr/>
            </p:nvSpPr>
            <p:spPr>
              <a:xfrm>
                <a:off x="3197520" y="4824720"/>
                <a:ext cx="776160" cy="493560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C00000"/>
                  </a:gs>
                  <a:gs pos="50000">
                    <a:srgbClr val="FF0000"/>
                  </a:gs>
                  <a:gs pos="99000">
                    <a:srgbClr val="C00000"/>
                  </a:gs>
                </a:gsLst>
                <a:lin ang="0"/>
              </a:gradFill>
              <a:ln w="9525">
                <a:solidFill>
                  <a:srgbClr val="FF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73080" tIns="36360" rIns="73080" bIns="36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it-IT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grpSp>
            <p:nvGrpSpPr>
              <p:cNvPr id="2446" name="Group 82"/>
              <p:cNvGrpSpPr/>
              <p:nvPr/>
            </p:nvGrpSpPr>
            <p:grpSpPr>
              <a:xfrm>
                <a:off x="3339720" y="4855320"/>
                <a:ext cx="484200" cy="193320"/>
                <a:chOff x="3339720" y="4855320"/>
                <a:chExt cx="484200" cy="193320"/>
              </a:xfrm>
            </p:grpSpPr>
            <p:grpSp>
              <p:nvGrpSpPr>
                <p:cNvPr id="2447" name="Group 83"/>
                <p:cNvGrpSpPr/>
                <p:nvPr/>
              </p:nvGrpSpPr>
              <p:grpSpPr>
                <a:xfrm>
                  <a:off x="3339720" y="4855320"/>
                  <a:ext cx="480240" cy="189000"/>
                  <a:chOff x="3339720" y="4855320"/>
                  <a:chExt cx="480240" cy="189000"/>
                </a:xfrm>
              </p:grpSpPr>
              <p:sp>
                <p:nvSpPr>
                  <p:cNvPr id="2448" name="Freeform 84"/>
                  <p:cNvSpPr/>
                  <p:nvPr/>
                </p:nvSpPr>
                <p:spPr>
                  <a:xfrm>
                    <a:off x="3590640" y="486000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449" name="Freeform 85"/>
                  <p:cNvSpPr/>
                  <p:nvPr/>
                </p:nvSpPr>
                <p:spPr>
                  <a:xfrm>
                    <a:off x="3590640" y="486000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450" name="Freeform 86"/>
                  <p:cNvSpPr/>
                  <p:nvPr/>
                </p:nvSpPr>
                <p:spPr>
                  <a:xfrm>
                    <a:off x="3339720" y="495468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451" name="Freeform 87"/>
                  <p:cNvSpPr/>
                  <p:nvPr/>
                </p:nvSpPr>
                <p:spPr>
                  <a:xfrm>
                    <a:off x="3339720" y="4954680"/>
                    <a:ext cx="229320" cy="8532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5320"/>
                      <a:gd name="textAreaBottom" fmla="*/ 85680 h 85320"/>
                    </a:gdLst>
                    <a:ahLst/>
                    <a:cxnLst/>
                    <a:rect l="textAreaLeft" t="textAreaTop" r="textAreaRight" b="textAreaBottom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0680" rIns="90000" bIns="4068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452" name="Freeform 88"/>
                  <p:cNvSpPr/>
                  <p:nvPr/>
                </p:nvSpPr>
                <p:spPr>
                  <a:xfrm>
                    <a:off x="3352680" y="485532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453" name="Freeform 89"/>
                  <p:cNvSpPr/>
                  <p:nvPr/>
                </p:nvSpPr>
                <p:spPr>
                  <a:xfrm>
                    <a:off x="3352680" y="4855320"/>
                    <a:ext cx="228600" cy="8100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454" name="Freeform 90"/>
                  <p:cNvSpPr/>
                  <p:nvPr/>
                </p:nvSpPr>
                <p:spPr>
                  <a:xfrm>
                    <a:off x="3581640" y="496404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455" name="Freeform 91"/>
                  <p:cNvSpPr/>
                  <p:nvPr/>
                </p:nvSpPr>
                <p:spPr>
                  <a:xfrm>
                    <a:off x="3581640" y="4964040"/>
                    <a:ext cx="229320" cy="8028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2456" name="Group 92"/>
                <p:cNvGrpSpPr/>
                <p:nvPr/>
              </p:nvGrpSpPr>
              <p:grpSpPr>
                <a:xfrm>
                  <a:off x="3344040" y="4860000"/>
                  <a:ext cx="479880" cy="188640"/>
                  <a:chOff x="3344040" y="4860000"/>
                  <a:chExt cx="479880" cy="188640"/>
                </a:xfrm>
              </p:grpSpPr>
              <p:sp>
                <p:nvSpPr>
                  <p:cNvPr id="2457" name="Freeform 93"/>
                  <p:cNvSpPr/>
                  <p:nvPr/>
                </p:nvSpPr>
                <p:spPr>
                  <a:xfrm>
                    <a:off x="3594600" y="48646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458" name="Freeform 94"/>
                  <p:cNvSpPr/>
                  <p:nvPr/>
                </p:nvSpPr>
                <p:spPr>
                  <a:xfrm>
                    <a:off x="3594600" y="486468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459" name="Freeform 95"/>
                  <p:cNvSpPr/>
                  <p:nvPr/>
                </p:nvSpPr>
                <p:spPr>
                  <a:xfrm>
                    <a:off x="3344040" y="495936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460" name="Freeform 96"/>
                  <p:cNvSpPr/>
                  <p:nvPr/>
                </p:nvSpPr>
                <p:spPr>
                  <a:xfrm>
                    <a:off x="3344040" y="4959360"/>
                    <a:ext cx="229320" cy="846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4600"/>
                      <a:gd name="textAreaBottom" fmla="*/ 84960 h 84600"/>
                    </a:gdLst>
                    <a:ahLst/>
                    <a:cxnLst/>
                    <a:rect l="textAreaLeft" t="textAreaTop" r="textAreaRight" b="textAreaBottom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9960" rIns="90000" bIns="399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461" name="Freeform 97"/>
                  <p:cNvSpPr/>
                  <p:nvPr/>
                </p:nvSpPr>
                <p:spPr>
                  <a:xfrm>
                    <a:off x="3356640" y="486000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462" name="Freeform 98"/>
                  <p:cNvSpPr/>
                  <p:nvPr/>
                </p:nvSpPr>
                <p:spPr>
                  <a:xfrm>
                    <a:off x="3356640" y="4860000"/>
                    <a:ext cx="229320" cy="81000"/>
                  </a:xfrm>
                  <a:custGeom>
                    <a:avLst/>
                    <a:gdLst>
                      <a:gd name="textAreaLeft" fmla="*/ 0 w 229320"/>
                      <a:gd name="textAreaRight" fmla="*/ 229680 w 229320"/>
                      <a:gd name="textAreaTop" fmla="*/ 0 h 81000"/>
                      <a:gd name="textAreaBottom" fmla="*/ 81360 h 81000"/>
                    </a:gdLst>
                    <a:ahLst/>
                    <a:cxnLst/>
                    <a:rect l="textAreaLeft" t="textAreaTop" r="textAreaRight" b="textAreaBottom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6360" rIns="90000" bIns="3636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463" name="Freeform 99"/>
                  <p:cNvSpPr/>
                  <p:nvPr/>
                </p:nvSpPr>
                <p:spPr>
                  <a:xfrm>
                    <a:off x="3586320" y="496836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464" name="Freeform 100"/>
                  <p:cNvSpPr/>
                  <p:nvPr/>
                </p:nvSpPr>
                <p:spPr>
                  <a:xfrm>
                    <a:off x="3586320" y="4968360"/>
                    <a:ext cx="228600" cy="80280"/>
                  </a:xfrm>
                  <a:custGeom>
                    <a:avLst/>
                    <a:gdLst>
                      <a:gd name="textAreaLeft" fmla="*/ 0 w 228600"/>
                      <a:gd name="textAreaRight" fmla="*/ 228960 w 228600"/>
                      <a:gd name="textAreaTop" fmla="*/ 0 h 80280"/>
                      <a:gd name="textAreaBottom" fmla="*/ 80640 h 80280"/>
                    </a:gdLst>
                    <a:ahLst/>
                    <a:cxnLst/>
                    <a:rect l="textAreaLeft" t="textAreaTop" r="textAreaRight" b="textAreaBottom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5640" rIns="90000" bIns="35640" anchor="t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endParaRPr lang="en-GB" sz="1800" b="0" strike="noStrike" spc="-1">
                      <a:solidFill>
                        <a:schemeClr val="dk1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2465" name="WordArt 101"/>
            <p:cNvSpPr txBox="1"/>
            <p:nvPr/>
          </p:nvSpPr>
          <p:spPr>
            <a:xfrm>
              <a:off x="3236400" y="5026680"/>
              <a:ext cx="698400" cy="241920"/>
            </a:xfrm>
            <a:prstGeom prst="rect">
              <a:avLst/>
            </a:prstGeom>
          </p:spPr>
          <p:txBody>
            <a:bodyPr wrap="none" lIns="94680" tIns="49680" rIns="94680" bIns="49680" anchor="ctr" anchorCtr="1">
              <a:prstTxWarp prst="textCanDown">
                <a:avLst>
                  <a:gd name="adj" fmla="val 33333"/>
                </a:avLst>
              </a:prstTxWarp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GB" sz="1400" b="0" strike="noStrike" spc="-1">
                  <a:ln w="9360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latin typeface="Tahoma"/>
                  <a:ea typeface="Tahoma"/>
                </a:rPr>
                <a:t>    </a:t>
              </a:r>
              <a:endParaRPr lang="it-IT" sz="1400" b="0" strike="noStrike" spc="-1">
                <a:ln w="9360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Arial"/>
              </a:endParaRPr>
            </a:p>
          </p:txBody>
        </p:sp>
      </p:grpSp>
      <p:pic>
        <p:nvPicPr>
          <p:cNvPr id="2466" name="Picture 105"/>
          <p:cNvPicPr/>
          <p:nvPr/>
        </p:nvPicPr>
        <p:blipFill>
          <a:blip r:embed="rId3"/>
          <a:stretch/>
        </p:blipFill>
        <p:spPr>
          <a:xfrm>
            <a:off x="2314080" y="4982760"/>
            <a:ext cx="545040" cy="492480"/>
          </a:xfrm>
          <a:prstGeom prst="rect">
            <a:avLst/>
          </a:prstGeom>
          <a:ln w="0">
            <a:noFill/>
          </a:ln>
        </p:spPr>
      </p:pic>
      <p:pic>
        <p:nvPicPr>
          <p:cNvPr id="2467" name="Picture 105"/>
          <p:cNvPicPr/>
          <p:nvPr/>
        </p:nvPicPr>
        <p:blipFill>
          <a:blip r:embed="rId3"/>
          <a:stretch/>
        </p:blipFill>
        <p:spPr>
          <a:xfrm>
            <a:off x="2016360" y="3086640"/>
            <a:ext cx="545040" cy="492480"/>
          </a:xfrm>
          <a:prstGeom prst="rect">
            <a:avLst/>
          </a:prstGeom>
          <a:ln w="0">
            <a:noFill/>
          </a:ln>
        </p:spPr>
      </p:pic>
      <p:sp>
        <p:nvSpPr>
          <p:cNvPr id="2468" name="TextBox 140"/>
          <p:cNvSpPr/>
          <p:nvPr/>
        </p:nvSpPr>
        <p:spPr>
          <a:xfrm>
            <a:off x="5943960" y="2498040"/>
            <a:ext cx="219276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SE" sz="2800" b="1" strike="noStrike" spc="-1">
                <a:solidFill>
                  <a:schemeClr val="dk1"/>
                </a:solidFill>
                <a:latin typeface="Calibri"/>
              </a:rPr>
              <a:t>Anti-Spoofing</a:t>
            </a: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9" name="TextBox 141"/>
          <p:cNvSpPr/>
          <p:nvPr/>
        </p:nvSpPr>
        <p:spPr>
          <a:xfrm>
            <a:off x="5924520" y="3033360"/>
            <a:ext cx="37648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SE" sz="1800" b="0" strike="noStrike" spc="-1">
                <a:solidFill>
                  <a:schemeClr val="dk1"/>
                </a:solidFill>
                <a:latin typeface="Calibri"/>
              </a:rPr>
              <a:t>For each Provider: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0" name="TextBox 138"/>
          <p:cNvSpPr/>
          <p:nvPr/>
        </p:nvSpPr>
        <p:spPr>
          <a:xfrm>
            <a:off x="5924520" y="3404160"/>
            <a:ext cx="22521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SE" sz="1800" b="0" strike="noStrike" spc="-1">
                <a:solidFill>
                  <a:schemeClr val="dk1"/>
                </a:solidFill>
                <a:latin typeface="Calibri"/>
              </a:rPr>
              <a:t>Insert a Client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71" name="Picture 105"/>
          <p:cNvPicPr/>
          <p:nvPr/>
        </p:nvPicPr>
        <p:blipFill>
          <a:blip r:embed="rId3"/>
          <a:stretch/>
        </p:blipFill>
        <p:spPr>
          <a:xfrm>
            <a:off x="920160" y="3959640"/>
            <a:ext cx="545040" cy="492480"/>
          </a:xfrm>
          <a:prstGeom prst="rect">
            <a:avLst/>
          </a:prstGeom>
          <a:ln w="0">
            <a:noFill/>
          </a:ln>
        </p:spPr>
      </p:pic>
      <p:sp>
        <p:nvSpPr>
          <p:cNvPr id="2472" name="TextBox 143"/>
          <p:cNvSpPr/>
          <p:nvPr/>
        </p:nvSpPr>
        <p:spPr>
          <a:xfrm>
            <a:off x="5915160" y="3726720"/>
            <a:ext cx="60976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Calibri"/>
              <a:buAutoNum type="arabicPeriod" startAt="2"/>
            </a:pPr>
            <a:r>
              <a:rPr lang="en-SE" sz="1800" b="0" strike="noStrike" spc="-1">
                <a:solidFill>
                  <a:schemeClr val="dk1"/>
                </a:solidFill>
                <a:latin typeface="Calibri"/>
              </a:rPr>
              <a:t>Assign I</a:t>
            </a:r>
            <a:r>
              <a:rPr lang="en-GB" sz="1800" b="0" strike="noStrike" spc="-1">
                <a:solidFill>
                  <a:schemeClr val="dk1"/>
                </a:solidFill>
                <a:latin typeface="Calibri"/>
              </a:rPr>
              <a:t>Ps (v4/v6) to each Client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3" name="!!Client-B-IP"/>
          <p:cNvSpPr/>
          <p:nvPr/>
        </p:nvSpPr>
        <p:spPr>
          <a:xfrm>
            <a:off x="562320" y="4515840"/>
            <a:ext cx="11916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195.22.194.43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4" name="!!Client-A-IP"/>
          <p:cNvSpPr/>
          <p:nvPr/>
        </p:nvSpPr>
        <p:spPr>
          <a:xfrm>
            <a:off x="1946520" y="5533560"/>
            <a:ext cx="11916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chemeClr val="dk1"/>
                </a:solidFill>
                <a:latin typeface="Calibri"/>
                <a:ea typeface="Roboto"/>
              </a:rPr>
              <a:t>185.5.200.1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5" name="!!Client-Int-IP"/>
          <p:cNvSpPr/>
          <p:nvPr/>
        </p:nvSpPr>
        <p:spPr>
          <a:xfrm>
            <a:off x="1642680" y="3597840"/>
            <a:ext cx="11916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200" b="1" strike="noStrike" spc="-1">
                <a:solidFill>
                  <a:srgbClr val="C00000"/>
                </a:solidFill>
                <a:latin typeface="Calibri"/>
                <a:ea typeface="Roboto"/>
              </a:rPr>
              <a:t>12.11.10.2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6" name="TextBox 147"/>
          <p:cNvSpPr/>
          <p:nvPr/>
        </p:nvSpPr>
        <p:spPr>
          <a:xfrm>
            <a:off x="5924520" y="4052160"/>
            <a:ext cx="60976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Calibri"/>
              <a:buAutoNum type="arabicPeriod" startAt="3"/>
            </a:pPr>
            <a:r>
              <a:rPr lang="en-GB" sz="1800" b="0" strike="noStrike" spc="-1">
                <a:solidFill>
                  <a:schemeClr val="dk1"/>
                </a:solidFill>
                <a:latin typeface="Calibri"/>
              </a:rPr>
              <a:t>Send the spoofed ICMP packet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77" name="Graphic 148" descr="Devil face with solid fill with solid fill"/>
          <p:cNvPicPr/>
          <p:nvPr/>
        </p:nvPicPr>
        <p:blipFill>
          <a:blip r:embed="rId4"/>
          <a:stretch/>
        </p:blipFill>
        <p:spPr>
          <a:xfrm>
            <a:off x="1473120" y="3551400"/>
            <a:ext cx="369360" cy="369360"/>
          </a:xfrm>
          <a:prstGeom prst="rect">
            <a:avLst/>
          </a:prstGeom>
          <a:ln w="0">
            <a:noFill/>
          </a:ln>
        </p:spPr>
      </p:pic>
      <p:sp>
        <p:nvSpPr>
          <p:cNvPr id="2478" name="Freeform 151"/>
          <p:cNvSpPr/>
          <p:nvPr/>
        </p:nvSpPr>
        <p:spPr>
          <a:xfrm>
            <a:off x="1401840" y="4153320"/>
            <a:ext cx="1926360" cy="1014840"/>
          </a:xfrm>
          <a:custGeom>
            <a:avLst/>
            <a:gdLst>
              <a:gd name="textAreaLeft" fmla="*/ 0 w 1926360"/>
              <a:gd name="textAreaRight" fmla="*/ 1926720 w 1926360"/>
              <a:gd name="textAreaTop" fmla="*/ 0 h 1014840"/>
              <a:gd name="textAreaBottom" fmla="*/ 1015200 h 1014840"/>
            </a:gdLst>
            <a:ahLst/>
            <a:cxnLst/>
            <a:rect l="textAreaLeft" t="textAreaTop" r="textAreaRight" b="textAreaBottom"/>
            <a:pathLst>
              <a:path w="2148429" h="1029090">
                <a:moveTo>
                  <a:pt x="1572099" y="1028728"/>
                </a:moveTo>
                <a:cubicBezTo>
                  <a:pt x="1852603" y="1035354"/>
                  <a:pt x="1979640" y="949966"/>
                  <a:pt x="2062180" y="878535"/>
                </a:cubicBezTo>
                <a:cubicBezTo>
                  <a:pt x="2144720" y="807104"/>
                  <a:pt x="2203419" y="737097"/>
                  <a:pt x="2067340" y="600142"/>
                </a:cubicBezTo>
                <a:cubicBezTo>
                  <a:pt x="1931261" y="463187"/>
                  <a:pt x="1590262" y="149568"/>
                  <a:pt x="1245705" y="56803"/>
                </a:cubicBezTo>
                <a:cubicBezTo>
                  <a:pt x="901148" y="-35962"/>
                  <a:pt x="450574" y="3794"/>
                  <a:pt x="0" y="43551"/>
                </a:cubicBezTo>
              </a:path>
            </a:pathLst>
          </a:custGeom>
          <a:noFill/>
          <a:ln w="22225">
            <a:solidFill>
              <a:srgbClr val="000061"/>
            </a:solidFill>
            <a:tailEnd type="stealth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SE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479" name="!!SrcIPVal"/>
          <p:cNvSpPr/>
          <p:nvPr/>
        </p:nvSpPr>
        <p:spPr>
          <a:xfrm>
            <a:off x="806760" y="5513040"/>
            <a:ext cx="1280880" cy="249480"/>
          </a:xfrm>
          <a:prstGeom prst="rect">
            <a:avLst/>
          </a:prstGeom>
          <a:solidFill>
            <a:schemeClr val="bg1">
              <a:lumMod val="95000"/>
            </a:schemeClr>
          </a:solidFill>
          <a:ln w="0">
            <a:solidFill>
              <a:srgbClr val="FFFFFF">
                <a:lumMod val="50000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050" b="0" strike="noStrike" spc="-1">
                <a:solidFill>
                  <a:schemeClr val="dk1"/>
                </a:solidFill>
                <a:latin typeface="Consolas"/>
              </a:rPr>
              <a:t>12.11.10.2</a:t>
            </a:r>
            <a:endParaRPr lang="it-IT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0" name="!!DstIPVal"/>
          <p:cNvSpPr/>
          <p:nvPr/>
        </p:nvSpPr>
        <p:spPr>
          <a:xfrm>
            <a:off x="806760" y="5770080"/>
            <a:ext cx="1280880" cy="249480"/>
          </a:xfrm>
          <a:prstGeom prst="rect">
            <a:avLst/>
          </a:prstGeom>
          <a:solidFill>
            <a:schemeClr val="bg1">
              <a:lumMod val="95000"/>
            </a:schemeClr>
          </a:solidFill>
          <a:ln w="0">
            <a:solidFill>
              <a:srgbClr val="FFFFFF">
                <a:lumMod val="50000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050" b="0" strike="noStrike" spc="-1">
                <a:solidFill>
                  <a:schemeClr val="dk1"/>
                </a:solidFill>
                <a:latin typeface="Consolas"/>
              </a:rPr>
              <a:t>195.22.194.4</a:t>
            </a:r>
            <a:r>
              <a:rPr lang="en-SE" sz="1050" b="1" strike="noStrike" spc="-1">
                <a:solidFill>
                  <a:schemeClr val="dk1"/>
                </a:solidFill>
                <a:latin typeface="Consolas"/>
              </a:rPr>
              <a:t>3</a:t>
            </a:r>
            <a:endParaRPr lang="it-IT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1" name="!!DstIP"/>
          <p:cNvSpPr/>
          <p:nvPr/>
        </p:nvSpPr>
        <p:spPr>
          <a:xfrm>
            <a:off x="130680" y="5766120"/>
            <a:ext cx="676080" cy="24948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0">
            <a:solidFill>
              <a:srgbClr val="00006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050" b="1" strike="noStrike" spc="-1">
                <a:solidFill>
                  <a:schemeClr val="dk1"/>
                </a:solidFill>
                <a:latin typeface="Consolas"/>
              </a:rPr>
              <a:t>DstIP</a:t>
            </a:r>
            <a:endParaRPr lang="it-IT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2" name="!!SrcIP"/>
          <p:cNvSpPr/>
          <p:nvPr/>
        </p:nvSpPr>
        <p:spPr>
          <a:xfrm>
            <a:off x="130680" y="5510160"/>
            <a:ext cx="676080" cy="24948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0">
            <a:solidFill>
              <a:srgbClr val="00006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050" b="1" strike="noStrike" spc="-1">
                <a:solidFill>
                  <a:schemeClr val="dk1"/>
                </a:solidFill>
                <a:latin typeface="Consolas"/>
              </a:rPr>
              <a:t>SrcIP</a:t>
            </a:r>
            <a:endParaRPr lang="it-IT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3" name="TextBox 161"/>
          <p:cNvSpPr/>
          <p:nvPr/>
        </p:nvSpPr>
        <p:spPr>
          <a:xfrm>
            <a:off x="727200" y="6059520"/>
            <a:ext cx="79236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SE" sz="1400" b="1" strike="noStrike" spc="-1">
                <a:solidFill>
                  <a:srgbClr val="C00000"/>
                </a:solidFill>
                <a:latin typeface="Calibri"/>
              </a:rPr>
              <a:t>Spoofed</a:t>
            </a: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84" name="Graphic 162" descr="Magnifying glass with solid fill"/>
          <p:cNvPicPr/>
          <p:nvPr/>
        </p:nvPicPr>
        <p:blipFill>
          <a:blip r:embed="rId5"/>
          <a:stretch/>
        </p:blipFill>
        <p:spPr>
          <a:xfrm>
            <a:off x="2534760" y="3191400"/>
            <a:ext cx="505440" cy="505440"/>
          </a:xfrm>
          <a:prstGeom prst="rect">
            <a:avLst/>
          </a:prstGeom>
          <a:ln w="0">
            <a:noFill/>
          </a:ln>
        </p:spPr>
      </p:pic>
      <p:sp>
        <p:nvSpPr>
          <p:cNvPr id="2485" name="TextBox 149"/>
          <p:cNvSpPr/>
          <p:nvPr/>
        </p:nvSpPr>
        <p:spPr>
          <a:xfrm>
            <a:off x="1364400" y="2353680"/>
            <a:ext cx="2733840" cy="333360"/>
          </a:xfrm>
          <a:prstGeom prst="rect">
            <a:avLst/>
          </a:prstGeom>
          <a:noFill/>
          <a:ln w="22225">
            <a:solidFill>
              <a:srgbClr val="4DA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600" b="0" strike="noStrike" spc="-1">
                <a:solidFill>
                  <a:schemeClr val="dk1"/>
                </a:solidFill>
                <a:latin typeface="Calibri"/>
              </a:rPr>
              <a:t>The configuration is compliant!</a:t>
            </a: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486" name="Straight Arrow Connector 150"/>
          <p:cNvCxnSpPr>
            <a:stCxn id="2485" idx="2"/>
          </p:cNvCxnSpPr>
          <p:nvPr/>
        </p:nvCxnSpPr>
        <p:spPr>
          <a:xfrm>
            <a:off x="2731320" y="2687040"/>
            <a:ext cx="720" cy="612720"/>
          </a:xfrm>
          <a:prstGeom prst="straightConnector1">
            <a:avLst/>
          </a:prstGeom>
          <a:ln w="22225">
            <a:solidFill>
              <a:srgbClr val="4DA060"/>
            </a:solidFill>
            <a:tailEnd type="stealth" w="lg" len="lg"/>
          </a:ln>
        </p:spPr>
      </p:cxnSp>
      <p:sp>
        <p:nvSpPr>
          <p:cNvPr id="2487" name="!!TablePkt1"/>
          <p:cNvSpPr/>
          <p:nvPr/>
        </p:nvSpPr>
        <p:spPr>
          <a:xfrm>
            <a:off x="3175200" y="4621320"/>
            <a:ext cx="177120" cy="19224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sv-SE" sz="1800" b="0" strike="noStrike" spc="-1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488" name="Elemento grafico 67" descr="Chiudi con riempimento a tinta unita"/>
          <p:cNvPicPr/>
          <p:nvPr/>
        </p:nvPicPr>
        <p:blipFill>
          <a:blip r:embed="rId6"/>
          <a:stretch/>
        </p:blipFill>
        <p:spPr>
          <a:xfrm>
            <a:off x="2958120" y="4415760"/>
            <a:ext cx="605160" cy="60516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783AEE9-12AD-4903-B9CB-EEEC5CCF3EBC}" type="slidenum">
              <a:rPr/>
              <a:t>32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8" name="PlaceHolder 1"/>
          <p:cNvSpPr>
            <a:spLocks noGrp="1"/>
          </p:cNvSpPr>
          <p:nvPr>
            <p:ph type="title"/>
          </p:nvPr>
        </p:nvSpPr>
        <p:spPr>
          <a:xfrm>
            <a:off x="600120" y="298440"/>
            <a:ext cx="10990080" cy="568080"/>
          </a:xfrm>
          <a:prstGeom prst="rect">
            <a:avLst/>
          </a:prstGeom>
          <a:noFill/>
          <a:ln w="0">
            <a:noFill/>
          </a:ln>
        </p:spPr>
        <p:txBody>
          <a:bodyPr lIns="91440" tIns="108000" rIns="91440" bIns="45720" anchor="t">
            <a:noAutofit/>
          </a:bodyPr>
          <a:lstStyle/>
          <a:p>
            <a:pPr indent="0" defTabSz="914400">
              <a:lnSpc>
                <a:spcPct val="80000"/>
              </a:lnSpc>
              <a:buNone/>
            </a:pPr>
            <a:r>
              <a:rPr lang="en-US" sz="3600" b="1" strike="noStrike" spc="-1">
                <a:solidFill>
                  <a:schemeClr val="dk2"/>
                </a:solidFill>
                <a:latin typeface="Calibri"/>
              </a:rPr>
              <a:t>Conclusions</a:t>
            </a:r>
            <a:endParaRPr lang="en-SE" sz="36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039" name="PlaceHolder 2"/>
          <p:cNvSpPr>
            <a:spLocks noGrp="1"/>
          </p:cNvSpPr>
          <p:nvPr>
            <p:ph type="sldNum" idx="14"/>
          </p:nvPr>
        </p:nvSpPr>
        <p:spPr>
          <a:xfrm>
            <a:off x="8848800" y="6473160"/>
            <a:ext cx="2742840" cy="9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accent2"/>
                </a:solidFill>
                <a:latin typeface="Calibri"/>
                <a:ea typeface="Roboto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73D98FF1-A15C-4E70-9820-C58780227D50}" type="slidenum">
              <a:rPr lang="en-US" sz="1200" b="0" strike="noStrike" spc="-1">
                <a:solidFill>
                  <a:schemeClr val="accent2"/>
                </a:solidFill>
                <a:latin typeface="Calibri"/>
                <a:ea typeface="Roboto"/>
              </a:rPr>
              <a:t>33</a:t>
            </a:fld>
            <a:endParaRPr lang="it-IT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40" name="PlaceHolder 3"/>
          <p:cNvSpPr>
            <a:spLocks noGrp="1"/>
          </p:cNvSpPr>
          <p:nvPr>
            <p:ph/>
          </p:nvPr>
        </p:nvSpPr>
        <p:spPr>
          <a:xfrm>
            <a:off x="600120" y="1366920"/>
            <a:ext cx="10990080" cy="4959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chemeClr val="dk1"/>
                </a:solidFill>
                <a:latin typeface="Calibri"/>
                <a:ea typeface="Roboto"/>
              </a:rPr>
              <a:t>The </a:t>
            </a:r>
            <a:r>
              <a:rPr lang="en-US" sz="2400" b="1" strike="noStrike" spc="-1">
                <a:solidFill>
                  <a:schemeClr val="dk1"/>
                </a:solidFill>
                <a:latin typeface="Calibri"/>
                <a:ea typeface="Roboto"/>
              </a:rPr>
              <a:t>ROSE-T</a:t>
            </a:r>
            <a:r>
              <a:rPr lang="en-US" sz="2400" b="0" strike="noStrike" spc="-1">
                <a:solidFill>
                  <a:schemeClr val="dk1"/>
                </a:solidFill>
                <a:latin typeface="Calibri"/>
                <a:ea typeface="Roboto"/>
              </a:rPr>
              <a:t> tool:</a:t>
            </a:r>
            <a:endParaRPr lang="en-SE" sz="2400" b="0" strike="noStrike" spc="-1">
              <a:solidFill>
                <a:schemeClr val="dk1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4791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400" b="0" strike="noStrike" spc="-1">
                <a:solidFill>
                  <a:schemeClr val="dk1"/>
                </a:solidFill>
                <a:latin typeface="Calibri"/>
                <a:ea typeface="Roboto"/>
              </a:rPr>
              <a:t>Implements the </a:t>
            </a:r>
            <a:r>
              <a:rPr lang="en-GB" sz="2400" b="1" strike="noStrike" spc="-1">
                <a:solidFill>
                  <a:schemeClr val="dk1"/>
                </a:solidFill>
                <a:latin typeface="Calibri"/>
                <a:ea typeface="Roboto"/>
              </a:rPr>
              <a:t>first tool</a:t>
            </a:r>
            <a:r>
              <a:rPr lang="en-GB" sz="2400" b="0" strike="noStrike" spc="-1">
                <a:solidFill>
                  <a:schemeClr val="dk1"/>
                </a:solidFill>
                <a:latin typeface="Calibri"/>
                <a:ea typeface="Roboto"/>
              </a:rPr>
              <a:t> to </a:t>
            </a:r>
            <a:r>
              <a:rPr lang="en-GB" sz="2400" b="1" strike="noStrike" spc="-1">
                <a:solidFill>
                  <a:schemeClr val="dk1"/>
                </a:solidFill>
                <a:latin typeface="Calibri"/>
                <a:ea typeface="Roboto"/>
              </a:rPr>
              <a:t>automatically</a:t>
            </a:r>
            <a:r>
              <a:rPr lang="en-GB" sz="2400" b="0" strike="noStrike" spc="-1">
                <a:solidFill>
                  <a:schemeClr val="dk1"/>
                </a:solidFill>
                <a:latin typeface="Calibri"/>
                <a:ea typeface="Roboto"/>
              </a:rPr>
              <a:t> verify MANRS compliance</a:t>
            </a:r>
            <a:endParaRPr lang="en-SE" sz="2400" b="0" strike="noStrike" spc="-1">
              <a:solidFill>
                <a:schemeClr val="dk1"/>
              </a:solidFill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SE" sz="2400" b="0" strike="noStrike" spc="-1">
              <a:solidFill>
                <a:schemeClr val="dk1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4791"/>
              </a:buClr>
              <a:buFont typeface="Arial"/>
              <a:buChar char="•"/>
              <a:tabLst>
                <a:tab pos="0" algn="l"/>
              </a:tabLst>
            </a:pPr>
            <a:r>
              <a:rPr lang="en-GB" sz="2400" b="0" strike="noStrike" spc="-1">
                <a:solidFill>
                  <a:schemeClr val="dk1"/>
                </a:solidFill>
                <a:latin typeface="Calibri"/>
                <a:ea typeface="Roboto"/>
              </a:rPr>
              <a:t>Allows network operators to test their configurations without relying on </a:t>
            </a:r>
            <a:br>
              <a:rPr sz="2400"/>
            </a:br>
            <a:r>
              <a:rPr lang="en-GB" sz="2400" b="1" strike="noStrike" spc="-1">
                <a:solidFill>
                  <a:schemeClr val="dk1"/>
                </a:solidFill>
                <a:latin typeface="Calibri"/>
                <a:ea typeface="Roboto"/>
              </a:rPr>
              <a:t>manual and error-prone</a:t>
            </a:r>
            <a:r>
              <a:rPr lang="en-GB" sz="2400" b="0" strike="noStrike" spc="-1">
                <a:solidFill>
                  <a:schemeClr val="dk1"/>
                </a:solidFill>
                <a:latin typeface="Calibri"/>
                <a:ea typeface="Roboto"/>
              </a:rPr>
              <a:t> procedures</a:t>
            </a:r>
            <a:endParaRPr lang="en-SE" sz="2400" b="0" strike="noStrike" spc="-1">
              <a:solidFill>
                <a:schemeClr val="dk1"/>
              </a:solidFill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SE" sz="2400" b="0" strike="noStrike" spc="-1">
              <a:solidFill>
                <a:schemeClr val="dk1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4791"/>
              </a:buClr>
              <a:buFont typeface="Arial"/>
              <a:buChar char="•"/>
              <a:tabLst>
                <a:tab pos="0" algn="l"/>
              </a:tabLst>
            </a:pPr>
            <a:r>
              <a:rPr lang="en-GB" sz="2400" b="1" strike="noStrike" spc="-1">
                <a:solidFill>
                  <a:schemeClr val="dk1"/>
                </a:solidFill>
                <a:latin typeface="Calibri"/>
                <a:ea typeface="Roboto"/>
              </a:rPr>
              <a:t>Reduces the time</a:t>
            </a:r>
            <a:r>
              <a:rPr lang="en-GB" sz="2400" b="0" strike="noStrike" spc="-1">
                <a:solidFill>
                  <a:schemeClr val="dk1"/>
                </a:solidFill>
                <a:latin typeface="Calibri"/>
                <a:ea typeface="Roboto"/>
              </a:rPr>
              <a:t> for MANRS adoption that would lead to a </a:t>
            </a:r>
            <a:r>
              <a:rPr lang="en-GB" sz="2400" b="1" strike="noStrike" spc="-1">
                <a:solidFill>
                  <a:schemeClr val="dk1"/>
                </a:solidFill>
                <a:latin typeface="Calibri"/>
                <a:ea typeface="Roboto"/>
              </a:rPr>
              <a:t>more secure </a:t>
            </a:r>
            <a:r>
              <a:rPr lang="en-GB" sz="2400" b="0" strike="noStrike" spc="-1">
                <a:solidFill>
                  <a:schemeClr val="dk1"/>
                </a:solidFill>
                <a:latin typeface="Calibri"/>
                <a:ea typeface="Roboto"/>
              </a:rPr>
              <a:t>global routing infrastructure</a:t>
            </a:r>
            <a:endParaRPr lang="en-SE" sz="2400" b="0" strike="noStrike" spc="-1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300"/>
                                        <p:tgtEl>
                                          <p:spTgt spid="4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300" fill="hold"/>
                                        <p:tgtEl>
                                          <p:spTgt spid="4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300" fill="hold"/>
                                        <p:tgtEl>
                                          <p:spTgt spid="4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300"/>
                                        <p:tgtEl>
                                          <p:spTgt spid="40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300" fill="hold"/>
                                        <p:tgtEl>
                                          <p:spTgt spid="40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300" fill="hold"/>
                                        <p:tgtEl>
                                          <p:spTgt spid="40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"/>
                            </p:stCondLst>
                            <p:childTnLst>
                              <p:par>
                                <p:cTn id="18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0" dur="300"/>
                                        <p:tgtEl>
                                          <p:spTgt spid="40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1" dur="300" fill="hold"/>
                                        <p:tgtEl>
                                          <p:spTgt spid="40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300" fill="hold"/>
                                        <p:tgtEl>
                                          <p:spTgt spid="40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1" name="PlaceHolder 1"/>
          <p:cNvSpPr>
            <a:spLocks noGrp="1"/>
          </p:cNvSpPr>
          <p:nvPr>
            <p:ph type="title"/>
          </p:nvPr>
        </p:nvSpPr>
        <p:spPr>
          <a:xfrm>
            <a:off x="600120" y="298440"/>
            <a:ext cx="10990080" cy="568080"/>
          </a:xfrm>
          <a:prstGeom prst="rect">
            <a:avLst/>
          </a:prstGeom>
          <a:noFill/>
          <a:ln w="0">
            <a:noFill/>
          </a:ln>
        </p:spPr>
        <p:txBody>
          <a:bodyPr lIns="91440" tIns="108000" rIns="91440" bIns="45720" anchor="t">
            <a:noAutofit/>
          </a:bodyPr>
          <a:lstStyle/>
          <a:p>
            <a:pPr indent="0" defTabSz="914400">
              <a:lnSpc>
                <a:spcPct val="80000"/>
              </a:lnSpc>
              <a:buNone/>
            </a:pPr>
            <a:r>
              <a:rPr lang="en-US" sz="3600" b="1" strike="noStrike" spc="-1">
                <a:solidFill>
                  <a:schemeClr val="dk2"/>
                </a:solidFill>
                <a:latin typeface="Calibri"/>
              </a:rPr>
              <a:t>Future Work</a:t>
            </a:r>
            <a:endParaRPr lang="en-SE" sz="36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042" name="PlaceHolder 2"/>
          <p:cNvSpPr>
            <a:spLocks noGrp="1"/>
          </p:cNvSpPr>
          <p:nvPr>
            <p:ph type="sldNum" idx="15"/>
          </p:nvPr>
        </p:nvSpPr>
        <p:spPr>
          <a:xfrm>
            <a:off x="8848800" y="6473160"/>
            <a:ext cx="2742840" cy="9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accent2"/>
                </a:solidFill>
                <a:latin typeface="Calibri"/>
                <a:ea typeface="Roboto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9C3146BA-9D34-4475-8C03-8455DD194DF6}" type="slidenum">
              <a:rPr lang="en-US" sz="1200" b="0" strike="noStrike" spc="-1">
                <a:solidFill>
                  <a:schemeClr val="accent2"/>
                </a:solidFill>
                <a:latin typeface="Calibri"/>
                <a:ea typeface="Roboto"/>
              </a:rPr>
              <a:t>34</a:t>
            </a:fld>
            <a:endParaRPr lang="it-IT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43" name="PlaceHolder 3"/>
          <p:cNvSpPr>
            <a:spLocks noGrp="1"/>
          </p:cNvSpPr>
          <p:nvPr>
            <p:ph/>
          </p:nvPr>
        </p:nvSpPr>
        <p:spPr>
          <a:xfrm>
            <a:off x="600120" y="1366920"/>
            <a:ext cx="10990080" cy="4959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4791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chemeClr val="dk1"/>
                </a:solidFill>
                <a:latin typeface="Calibri"/>
                <a:ea typeface="Roboto"/>
              </a:rPr>
              <a:t>Extend verification to multiple routers</a:t>
            </a:r>
          </a:p>
          <a:p>
            <a:pPr marL="0" indent="0" defTabSz="914400">
              <a:lnSpc>
                <a:spcPct val="90000"/>
              </a:lnSpc>
              <a:spcBef>
                <a:spcPts val="1001"/>
              </a:spcBef>
              <a:buClr>
                <a:srgbClr val="004791"/>
              </a:buClr>
              <a:buNone/>
            </a:pPr>
            <a:endParaRPr lang="en-US" sz="2400" b="0" strike="noStrike" spc="-1" dirty="0">
              <a:solidFill>
                <a:schemeClr val="dk1"/>
              </a:solidFill>
              <a:latin typeface="Calibri"/>
              <a:ea typeface="Roboto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4791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chemeClr val="dk1"/>
                </a:solidFill>
                <a:latin typeface="Calibri"/>
                <a:ea typeface="Roboto"/>
              </a:rPr>
              <a:t>Currently, ROSE-T implements the verification of Network Operators Actions</a:t>
            </a:r>
            <a:endParaRPr lang="en-SE" sz="2400" b="0" strike="noStrike" spc="-1" dirty="0">
              <a:solidFill>
                <a:schemeClr val="dk1"/>
              </a:solidFill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4791"/>
              </a:buClr>
              <a:buFont typeface="Arial"/>
              <a:buChar char="•"/>
            </a:pPr>
            <a:r>
              <a:rPr lang="en-US" sz="2200" b="0" strike="noStrike" spc="-1" dirty="0">
                <a:solidFill>
                  <a:schemeClr val="dk1"/>
                </a:solidFill>
                <a:latin typeface="Calibri"/>
                <a:ea typeface="Roboto"/>
              </a:rPr>
              <a:t>Expand the support to IXPs and CDNs Verification</a:t>
            </a:r>
            <a:endParaRPr lang="en-SE" sz="2200" b="0" strike="noStrike" spc="-1" dirty="0">
              <a:solidFill>
                <a:schemeClr val="dk1"/>
              </a:solidFill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lang="en-SE" sz="2400" b="0" strike="noStrike" spc="-1" dirty="0">
              <a:solidFill>
                <a:schemeClr val="dk1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4791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chemeClr val="dk1"/>
                </a:solidFill>
                <a:latin typeface="Calibri"/>
                <a:ea typeface="Roboto"/>
              </a:rPr>
              <a:t>ROSE-T aims to verify networks beyond MANRS…</a:t>
            </a:r>
            <a:endParaRPr lang="en-SE" sz="2400" b="0" strike="noStrike" spc="-1" dirty="0">
              <a:solidFill>
                <a:schemeClr val="dk1"/>
              </a:solidFill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4791"/>
              </a:buClr>
              <a:buFont typeface="Arial"/>
              <a:buChar char="•"/>
            </a:pPr>
            <a:r>
              <a:rPr lang="en-US" sz="2200" b="0" strike="noStrike" spc="-1" dirty="0">
                <a:solidFill>
                  <a:schemeClr val="dk1"/>
                </a:solidFill>
                <a:latin typeface="Calibri"/>
                <a:ea typeface="Roboto"/>
              </a:rPr>
              <a:t>Verify RPKI deployments</a:t>
            </a:r>
            <a:endParaRPr lang="en-SE" sz="2200" b="0" strike="noStrike" spc="-1" dirty="0">
              <a:solidFill>
                <a:schemeClr val="dk1"/>
              </a:solidFill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4791"/>
              </a:buClr>
              <a:buFont typeface="Arial"/>
              <a:buChar char="•"/>
            </a:pPr>
            <a:r>
              <a:rPr lang="en-US" sz="2200" b="0" strike="noStrike" spc="-1" dirty="0">
                <a:solidFill>
                  <a:schemeClr val="dk1"/>
                </a:solidFill>
                <a:latin typeface="Calibri"/>
                <a:ea typeface="Roboto"/>
              </a:rPr>
              <a:t>Additional features (</a:t>
            </a:r>
            <a:r>
              <a:rPr lang="en-US" sz="2200" b="0" i="1" strike="noStrike" spc="-1" dirty="0">
                <a:solidFill>
                  <a:schemeClr val="dk1"/>
                </a:solidFill>
                <a:latin typeface="Calibri"/>
                <a:ea typeface="Roboto"/>
              </a:rPr>
              <a:t>e.g.,</a:t>
            </a:r>
            <a:r>
              <a:rPr lang="en-US" sz="2200" b="0" strike="noStrike" spc="-1" dirty="0">
                <a:solidFill>
                  <a:schemeClr val="dk1"/>
                </a:solidFill>
                <a:latin typeface="Calibri"/>
                <a:ea typeface="Roboto"/>
              </a:rPr>
              <a:t> ASPA validation)</a:t>
            </a:r>
            <a:endParaRPr lang="en-SE" sz="2200" b="0" strike="noStrike" spc="-1" dirty="0">
              <a:solidFill>
                <a:schemeClr val="dk1"/>
              </a:solidFill>
              <a:latin typeface="Calibri"/>
            </a:endParaRPr>
          </a:p>
          <a:p>
            <a:pPr marL="457200" indent="0" defTabSz="914400"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</a:pPr>
            <a:endParaRPr lang="en-SE" sz="2200" b="0" strike="noStrike" spc="-1" dirty="0">
              <a:solidFill>
                <a:schemeClr val="dk1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4791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400" b="0" strike="noStrike" spc="-1" dirty="0">
                <a:solidFill>
                  <a:schemeClr val="dk1"/>
                </a:solidFill>
                <a:latin typeface="Calibri"/>
                <a:ea typeface="Roboto"/>
              </a:rPr>
              <a:t>Release a verifiable code to certify MANRS compliance</a:t>
            </a:r>
            <a:endParaRPr lang="en-SE" sz="2400" b="0" strike="noStrike" spc="-1" dirty="0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300"/>
                                        <p:tgtEl>
                                          <p:spTgt spid="4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300" fill="hold"/>
                                        <p:tgtEl>
                                          <p:spTgt spid="4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300" fill="hold"/>
                                        <p:tgtEl>
                                          <p:spTgt spid="4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300"/>
                                        <p:tgtEl>
                                          <p:spTgt spid="4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300" fill="hold"/>
                                        <p:tgtEl>
                                          <p:spTgt spid="4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300" fill="hold"/>
                                        <p:tgtEl>
                                          <p:spTgt spid="4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300"/>
                                        <p:tgtEl>
                                          <p:spTgt spid="4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" dur="300" fill="hold"/>
                                        <p:tgtEl>
                                          <p:spTgt spid="4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300" fill="hold"/>
                                        <p:tgtEl>
                                          <p:spTgt spid="4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6" dur="300"/>
                                        <p:tgtEl>
                                          <p:spTgt spid="4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7" dur="300" fill="hold"/>
                                        <p:tgtEl>
                                          <p:spTgt spid="4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300" fill="hold"/>
                                        <p:tgtEl>
                                          <p:spTgt spid="4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1" dur="300"/>
                                        <p:tgtEl>
                                          <p:spTgt spid="4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2" dur="300" fill="hold"/>
                                        <p:tgtEl>
                                          <p:spTgt spid="4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300" fill="hold"/>
                                        <p:tgtEl>
                                          <p:spTgt spid="4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4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4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4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4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4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4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" name="PlaceHolder 1"/>
          <p:cNvSpPr>
            <a:spLocks noGrp="1"/>
          </p:cNvSpPr>
          <p:nvPr>
            <p:ph type="title"/>
          </p:nvPr>
        </p:nvSpPr>
        <p:spPr>
          <a:xfrm>
            <a:off x="600120" y="298440"/>
            <a:ext cx="10990080" cy="568080"/>
          </a:xfrm>
          <a:prstGeom prst="rect">
            <a:avLst/>
          </a:prstGeom>
          <a:noFill/>
          <a:ln w="0">
            <a:noFill/>
          </a:ln>
        </p:spPr>
        <p:txBody>
          <a:bodyPr lIns="91440" tIns="108000" rIns="91440" bIns="45720" anchor="t">
            <a:noAutofit/>
          </a:bodyPr>
          <a:lstStyle/>
          <a:p>
            <a:pPr indent="0" defTabSz="914400">
              <a:lnSpc>
                <a:spcPct val="80000"/>
              </a:lnSpc>
              <a:buNone/>
            </a:pPr>
            <a:r>
              <a:rPr lang="it-IT" sz="3600" b="1" strike="noStrike" spc="-1">
                <a:solidFill>
                  <a:schemeClr val="dk2"/>
                </a:solidFill>
                <a:latin typeface="Calibri"/>
              </a:rPr>
              <a:t>Contacts</a:t>
            </a:r>
            <a:endParaRPr lang="en-SE" sz="3600" b="0" strike="noStrike" spc="-1">
              <a:solidFill>
                <a:schemeClr val="dk1"/>
              </a:solidFill>
              <a:latin typeface="Calibri"/>
            </a:endParaRPr>
          </a:p>
        </p:txBody>
      </p:sp>
      <p:grpSp>
        <p:nvGrpSpPr>
          <p:cNvPr id="4045" name="Group 3"/>
          <p:cNvGrpSpPr/>
          <p:nvPr/>
        </p:nvGrpSpPr>
        <p:grpSpPr>
          <a:xfrm>
            <a:off x="8435520" y="1621800"/>
            <a:ext cx="2831760" cy="2096280"/>
            <a:chOff x="8435520" y="1621800"/>
            <a:chExt cx="2831760" cy="2096280"/>
          </a:xfrm>
        </p:grpSpPr>
        <p:sp>
          <p:nvSpPr>
            <p:cNvPr id="4046" name="Sottotitolo 2"/>
            <p:cNvSpPr/>
            <p:nvPr/>
          </p:nvSpPr>
          <p:spPr>
            <a:xfrm>
              <a:off x="8435520" y="2865240"/>
              <a:ext cx="2831760" cy="852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rmAutofit/>
            </a:bodyPr>
            <a:lstStyle/>
            <a:p>
              <a:pPr algn="ctr" defTabSz="914400">
                <a:lnSpc>
                  <a:spcPct val="90000"/>
                </a:lnSpc>
                <a:spcBef>
                  <a:spcPts val="1001"/>
                </a:spcBef>
                <a:tabLst>
                  <a:tab pos="0" algn="l"/>
                </a:tabLst>
              </a:pPr>
              <a:r>
                <a:rPr lang="it-IT" sz="2400" b="1" strike="noStrike" spc="-1">
                  <a:solidFill>
                    <a:schemeClr val="dk1"/>
                  </a:solidFill>
                  <a:latin typeface="Calibri"/>
                  <a:ea typeface="Roboto Light"/>
                </a:rPr>
                <a:t>Tommaso Caiazzi</a:t>
              </a:r>
              <a:endParaRPr lang="it-IT" sz="24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90000"/>
                </a:lnSpc>
                <a:spcBef>
                  <a:spcPts val="1001"/>
                </a:spcBef>
                <a:tabLst>
                  <a:tab pos="0" algn="l"/>
                </a:tabLst>
              </a:pPr>
              <a:r>
                <a:rPr lang="it-IT" sz="1600" b="0" strike="noStrike" spc="-1">
                  <a:solidFill>
                    <a:schemeClr val="dk1"/>
                  </a:solidFill>
                  <a:latin typeface="Calibri"/>
                  <a:ea typeface="Roboto Light"/>
                </a:rPr>
                <a:t>Roma Tre University</a:t>
              </a:r>
              <a:endParaRPr lang="it-IT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47" name="Picture 8"/>
            <p:cNvSpPr/>
            <p:nvPr/>
          </p:nvSpPr>
          <p:spPr>
            <a:xfrm>
              <a:off x="9348120" y="1621800"/>
              <a:ext cx="1049760" cy="1059840"/>
            </a:xfrm>
            <a:prstGeom prst="ellipse">
              <a:avLst/>
            </a:prstGeom>
            <a:blipFill rotWithShape="0">
              <a:blip r:embed="rId3"/>
              <a:srcRect/>
              <a:stretch/>
            </a:blipFill>
            <a:ln w="63500" cap="rnd">
              <a:solidFill>
                <a:srgbClr val="333333"/>
              </a:solidFill>
              <a:round/>
            </a:ln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it-IT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4048" name="Group 2"/>
          <p:cNvGrpSpPr/>
          <p:nvPr/>
        </p:nvGrpSpPr>
        <p:grpSpPr>
          <a:xfrm>
            <a:off x="610560" y="1621800"/>
            <a:ext cx="3185640" cy="2107440"/>
            <a:chOff x="610560" y="1621800"/>
            <a:chExt cx="3185640" cy="2107440"/>
          </a:xfrm>
        </p:grpSpPr>
        <p:sp>
          <p:nvSpPr>
            <p:cNvPr id="4049" name="Sottotitolo 2"/>
            <p:cNvSpPr/>
            <p:nvPr/>
          </p:nvSpPr>
          <p:spPr>
            <a:xfrm>
              <a:off x="610560" y="2876400"/>
              <a:ext cx="3185640" cy="852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rmAutofit/>
            </a:bodyPr>
            <a:lstStyle/>
            <a:p>
              <a:pPr algn="ctr" defTabSz="914400">
                <a:lnSpc>
                  <a:spcPct val="90000"/>
                </a:lnSpc>
                <a:spcBef>
                  <a:spcPts val="1001"/>
                </a:spcBef>
                <a:tabLst>
                  <a:tab pos="0" algn="l"/>
                </a:tabLst>
              </a:pPr>
              <a:r>
                <a:rPr lang="it-IT" sz="2400" b="1" strike="noStrike" spc="-1">
                  <a:solidFill>
                    <a:schemeClr val="dk1"/>
                  </a:solidFill>
                  <a:latin typeface="Calibri"/>
                  <a:ea typeface="Roboto Light"/>
                </a:rPr>
                <a:t>Mariano Scazzariello</a:t>
              </a:r>
              <a:endParaRPr lang="it-IT" sz="24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90000"/>
                </a:lnSpc>
                <a:spcBef>
                  <a:spcPts val="1001"/>
                </a:spcBef>
                <a:tabLst>
                  <a:tab pos="0" algn="l"/>
                </a:tabLst>
              </a:pPr>
              <a:r>
                <a:rPr lang="it-IT" sz="1600" b="0" strike="noStrike" spc="-1">
                  <a:solidFill>
                    <a:schemeClr val="dk1"/>
                  </a:solidFill>
                  <a:latin typeface="Calibri"/>
                  <a:ea typeface="Roboto Light"/>
                </a:rPr>
                <a:t>KTH Royal Institute of Technology</a:t>
              </a:r>
              <a:endParaRPr lang="it-IT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50" name="Picture 9"/>
            <p:cNvSpPr/>
            <p:nvPr/>
          </p:nvSpPr>
          <p:spPr>
            <a:xfrm>
              <a:off x="1649880" y="1621800"/>
              <a:ext cx="1107360" cy="1059840"/>
            </a:xfrm>
            <a:prstGeom prst="ellipse">
              <a:avLst/>
            </a:prstGeom>
            <a:blipFill rotWithShape="0">
              <a:blip r:embed="rId4"/>
              <a:srcRect/>
              <a:stretch/>
            </a:blipFill>
            <a:ln w="63500" cap="rnd">
              <a:solidFill>
                <a:srgbClr val="333333"/>
              </a:solidFill>
              <a:round/>
            </a:ln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it-IT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4051" name="Gruppo 11"/>
          <p:cNvGrpSpPr/>
          <p:nvPr/>
        </p:nvGrpSpPr>
        <p:grpSpPr>
          <a:xfrm>
            <a:off x="4622040" y="1634040"/>
            <a:ext cx="2987640" cy="2095200"/>
            <a:chOff x="4622040" y="1634040"/>
            <a:chExt cx="2987640" cy="2095200"/>
          </a:xfrm>
        </p:grpSpPr>
        <p:sp>
          <p:nvSpPr>
            <p:cNvPr id="4052" name="Sottotitolo 2"/>
            <p:cNvSpPr/>
            <p:nvPr/>
          </p:nvSpPr>
          <p:spPr>
            <a:xfrm>
              <a:off x="4622040" y="2876400"/>
              <a:ext cx="2987640" cy="852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rmAutofit/>
            </a:bodyPr>
            <a:lstStyle/>
            <a:p>
              <a:pPr algn="ctr" defTabSz="914400">
                <a:lnSpc>
                  <a:spcPct val="90000"/>
                </a:lnSpc>
                <a:spcBef>
                  <a:spcPts val="1001"/>
                </a:spcBef>
                <a:tabLst>
                  <a:tab pos="0" algn="l"/>
                </a:tabLst>
              </a:pPr>
              <a:r>
                <a:rPr lang="it-IT" sz="2400" b="1" strike="noStrike" spc="-1">
                  <a:solidFill>
                    <a:schemeClr val="dk1"/>
                  </a:solidFill>
                  <a:latin typeface="Calibri"/>
                  <a:ea typeface="Roboto Light"/>
                </a:rPr>
                <a:t>Antonio Prado</a:t>
              </a:r>
              <a:endParaRPr lang="it-IT" sz="24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90000"/>
                </a:lnSpc>
                <a:spcBef>
                  <a:spcPts val="1001"/>
                </a:spcBef>
                <a:tabLst>
                  <a:tab pos="0" algn="l"/>
                </a:tabLst>
              </a:pPr>
              <a:r>
                <a:rPr lang="it-IT" sz="1600" b="0" strike="noStrike" spc="-1">
                  <a:solidFill>
                    <a:schemeClr val="dk1"/>
                  </a:solidFill>
                  <a:latin typeface="Calibri"/>
                  <a:ea typeface="Roboto Light"/>
                </a:rPr>
                <a:t>“G. D’Annunzio” University</a:t>
              </a:r>
              <a:endParaRPr lang="it-IT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53" name="Picture 9"/>
            <p:cNvSpPr/>
            <p:nvPr/>
          </p:nvSpPr>
          <p:spPr>
            <a:xfrm>
              <a:off x="5565240" y="1634040"/>
              <a:ext cx="1107360" cy="1059840"/>
            </a:xfrm>
            <a:prstGeom prst="ellipse">
              <a:avLst/>
            </a:prstGeom>
            <a:blipFill rotWithShape="0">
              <a:blip r:embed="rId5"/>
              <a:srcRect/>
              <a:stretch/>
            </a:blipFill>
            <a:ln w="63500" cap="rnd">
              <a:solidFill>
                <a:srgbClr val="333333"/>
              </a:solidFill>
              <a:round/>
            </a:ln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it-IT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4054" name="Group 19"/>
          <p:cNvGrpSpPr/>
          <p:nvPr/>
        </p:nvGrpSpPr>
        <p:grpSpPr>
          <a:xfrm>
            <a:off x="5178240" y="4148280"/>
            <a:ext cx="1833480" cy="2291040"/>
            <a:chOff x="5178240" y="4148280"/>
            <a:chExt cx="1833480" cy="2291040"/>
          </a:xfrm>
        </p:grpSpPr>
        <p:pic>
          <p:nvPicPr>
            <p:cNvPr id="4055" name="Picture 15" descr="A black background with white text&#10;&#10;Description automatically generated"/>
            <p:cNvPicPr/>
            <p:nvPr/>
          </p:nvPicPr>
          <p:blipFill>
            <a:blip r:embed="rId6"/>
            <a:stretch/>
          </p:blipFill>
          <p:spPr>
            <a:xfrm>
              <a:off x="5178240" y="4148280"/>
              <a:ext cx="1833480" cy="22910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056" name="Picture 17" descr="A black background with a black square&#10;&#10;Description automatically generated with medium confidence"/>
            <p:cNvPicPr/>
            <p:nvPr/>
          </p:nvPicPr>
          <p:blipFill>
            <a:blip r:embed="rId7"/>
            <a:stretch/>
          </p:blipFill>
          <p:spPr>
            <a:xfrm>
              <a:off x="5928120" y="4893840"/>
              <a:ext cx="337680" cy="3376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8F4A864-BD29-4C2E-8637-2F45F219CDF0}" type="slidenum">
              <a:t>35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300"/>
                                        <p:tgtEl>
                                          <p:spTgt spid="4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300" fill="hold"/>
                                        <p:tgtEl>
                                          <p:spTgt spid="4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300" fill="hold"/>
                                        <p:tgtEl>
                                          <p:spTgt spid="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1560" y="298440"/>
            <a:ext cx="10990080" cy="568080"/>
          </a:xfrm>
          <a:prstGeom prst="rect">
            <a:avLst/>
          </a:prstGeom>
          <a:noFill/>
          <a:ln w="0">
            <a:noFill/>
          </a:ln>
        </p:spPr>
        <p:txBody>
          <a:bodyPr lIns="91440" tIns="108000" rIns="91440" bIns="45720" anchor="ctr">
            <a:noAutofit/>
          </a:bodyPr>
          <a:lstStyle/>
          <a:p>
            <a:pPr indent="0" defTabSz="914400">
              <a:lnSpc>
                <a:spcPct val="80000"/>
              </a:lnSpc>
              <a:buNone/>
            </a:pPr>
            <a:r>
              <a:rPr lang="en-US" sz="3600" b="1" strike="noStrike" spc="-1">
                <a:solidFill>
                  <a:schemeClr val="dk2"/>
                </a:solidFill>
                <a:latin typeface="Calibri"/>
              </a:rPr>
              <a:t>MANRS Guidelines For Network Operators</a:t>
            </a:r>
            <a:endParaRPr lang="en-SE" sz="36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sldNum" idx="7"/>
          </p:nvPr>
        </p:nvSpPr>
        <p:spPr>
          <a:xfrm>
            <a:off x="8848800" y="6473160"/>
            <a:ext cx="2742840" cy="9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it-IT" sz="1200" b="0" strike="noStrike" spc="-1">
                <a:solidFill>
                  <a:schemeClr val="accent2"/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23E91F9-70C2-4B55-8129-2DC6E31B6459}" type="slidenum">
              <a:rPr lang="it-IT" sz="1200" b="0" strike="noStrike" spc="-1">
                <a:solidFill>
                  <a:schemeClr val="accent2"/>
                </a:solidFill>
                <a:latin typeface="Calibri"/>
              </a:rPr>
              <a:t>4</a:t>
            </a:fld>
            <a:endParaRPr lang="it-IT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!!Coordination"/>
          <p:cNvSpPr/>
          <p:nvPr/>
        </p:nvSpPr>
        <p:spPr>
          <a:xfrm>
            <a:off x="601560" y="1722960"/>
            <a:ext cx="10990080" cy="760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2400" b="1" strike="noStrike" spc="-1">
                <a:solidFill>
                  <a:schemeClr val="dk1"/>
                </a:solidFill>
                <a:latin typeface="Calibri"/>
              </a:rPr>
              <a:t>Coordination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2000" b="0" strike="noStrike" spc="-1">
                <a:solidFill>
                  <a:schemeClr val="dk1"/>
                </a:solidFill>
                <a:latin typeface="Calibri"/>
              </a:rPr>
              <a:t>Network operators maintain globally accessible up-to-date contact information</a:t>
            </a:r>
            <a:endParaRPr lang="it-IT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!!Validation"/>
          <p:cNvSpPr/>
          <p:nvPr/>
        </p:nvSpPr>
        <p:spPr>
          <a:xfrm>
            <a:off x="601560" y="2834640"/>
            <a:ext cx="10990080" cy="7679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2400" b="1" strike="noStrike" spc="-1" dirty="0">
                <a:solidFill>
                  <a:schemeClr val="dk1"/>
                </a:solidFill>
                <a:latin typeface="Calibri"/>
              </a:rPr>
              <a:t>Global Information</a:t>
            </a:r>
            <a:endParaRPr lang="it-IT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2000" b="0" strike="noStrike" spc="-1" dirty="0">
                <a:solidFill>
                  <a:schemeClr val="dk1"/>
                </a:solidFill>
                <a:latin typeface="Calibri"/>
              </a:rPr>
              <a:t>Network operators must publicly document their routing policies, ASNs and prefixes</a:t>
            </a:r>
            <a:endParaRPr lang="it-IT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!!AntiSpoofing"/>
          <p:cNvSpPr/>
          <p:nvPr/>
        </p:nvSpPr>
        <p:spPr>
          <a:xfrm>
            <a:off x="601560" y="3946320"/>
            <a:ext cx="10990080" cy="760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2400" b="1" strike="noStrike" spc="-1" dirty="0">
                <a:solidFill>
                  <a:schemeClr val="dk1"/>
                </a:solidFill>
                <a:latin typeface="Calibri"/>
              </a:rPr>
              <a:t>Anti-Spoofing</a:t>
            </a:r>
            <a:endParaRPr lang="it-IT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2000" b="0" strike="noStrike" spc="-1" dirty="0">
                <a:solidFill>
                  <a:schemeClr val="dk1"/>
                </a:solidFill>
                <a:latin typeface="Calibri"/>
              </a:rPr>
              <a:t>Prevent packets with spoofed source IP address from entering or leaving the network</a:t>
            </a:r>
            <a:endParaRPr lang="it-IT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!!Filtering">
            <a:extLst>
              <a:ext uri="{FF2B5EF4-FFF2-40B4-BE49-F238E27FC236}">
                <a16:creationId xmlns:a16="http://schemas.microsoft.com/office/drawing/2014/main" id="{B1B17698-41C1-D049-8138-2CBD662546E5}"/>
              </a:ext>
            </a:extLst>
          </p:cNvPr>
          <p:cNvSpPr/>
          <p:nvPr/>
        </p:nvSpPr>
        <p:spPr>
          <a:xfrm>
            <a:off x="600960" y="5058000"/>
            <a:ext cx="10990080" cy="7679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2400" b="1" spc="-1" dirty="0">
                <a:solidFill>
                  <a:schemeClr val="dk1"/>
                </a:solidFill>
                <a:latin typeface="Calibri"/>
              </a:rPr>
              <a:t>Filtering</a:t>
            </a:r>
            <a:endParaRPr lang="it-IT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2000" b="0" strike="noStrike" spc="-1" dirty="0">
                <a:solidFill>
                  <a:schemeClr val="dk1"/>
                </a:solidFill>
                <a:latin typeface="Calibri"/>
              </a:rPr>
              <a:t>Prevent propagation of incorrect routing information</a:t>
            </a:r>
            <a:endParaRPr lang="it-IT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"/>
                            </p:stCondLst>
                            <p:childTnLst>
                              <p:par>
                                <p:cTn id="23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5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6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1560" y="298440"/>
            <a:ext cx="10990080" cy="568080"/>
          </a:xfrm>
          <a:prstGeom prst="rect">
            <a:avLst/>
          </a:prstGeom>
          <a:noFill/>
          <a:ln w="0">
            <a:noFill/>
          </a:ln>
        </p:spPr>
        <p:txBody>
          <a:bodyPr lIns="91440" tIns="108000" rIns="91440" bIns="45720" anchor="ctr">
            <a:noAutofit/>
          </a:bodyPr>
          <a:lstStyle/>
          <a:p>
            <a:pPr indent="0" defTabSz="914400">
              <a:lnSpc>
                <a:spcPct val="80000"/>
              </a:lnSpc>
              <a:buNone/>
            </a:pPr>
            <a:r>
              <a:rPr lang="en-US" sz="3600" b="1" strike="noStrike" spc="-1">
                <a:solidFill>
                  <a:schemeClr val="dk2"/>
                </a:solidFill>
                <a:latin typeface="Calibri"/>
              </a:rPr>
              <a:t>MANRS Guidelines For Network Operators</a:t>
            </a:r>
            <a:endParaRPr lang="en-SE" sz="36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sldNum" idx="7"/>
          </p:nvPr>
        </p:nvSpPr>
        <p:spPr>
          <a:xfrm>
            <a:off x="8848800" y="6473160"/>
            <a:ext cx="2742840" cy="9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it-IT" sz="1200" b="0" strike="noStrike" spc="-1">
                <a:solidFill>
                  <a:schemeClr val="accent2"/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23E91F9-70C2-4B55-8129-2DC6E31B6459}" type="slidenum">
              <a:rPr lang="it-IT" sz="1200" b="0" strike="noStrike" spc="-1">
                <a:solidFill>
                  <a:schemeClr val="accent2"/>
                </a:solidFill>
                <a:latin typeface="Calibri"/>
              </a:rPr>
              <a:t>5</a:t>
            </a:fld>
            <a:endParaRPr lang="it-IT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!!Coordination"/>
          <p:cNvSpPr/>
          <p:nvPr/>
        </p:nvSpPr>
        <p:spPr>
          <a:xfrm>
            <a:off x="601560" y="1722960"/>
            <a:ext cx="10990080" cy="760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2400" b="1" strike="noStrike" spc="-1">
                <a:solidFill>
                  <a:schemeClr val="dk1"/>
                </a:solidFill>
                <a:latin typeface="Calibri"/>
              </a:rPr>
              <a:t>Coordination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2000" b="0" strike="noStrike" spc="-1">
                <a:solidFill>
                  <a:schemeClr val="dk1"/>
                </a:solidFill>
                <a:latin typeface="Calibri"/>
              </a:rPr>
              <a:t>Network operators maintain globally accessible up-to-date contact information</a:t>
            </a:r>
            <a:endParaRPr lang="it-IT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!!Validation"/>
          <p:cNvSpPr/>
          <p:nvPr/>
        </p:nvSpPr>
        <p:spPr>
          <a:xfrm>
            <a:off x="601560" y="2834640"/>
            <a:ext cx="10990080" cy="760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2400" b="1" strike="noStrike" spc="-1">
                <a:solidFill>
                  <a:schemeClr val="dk1"/>
                </a:solidFill>
                <a:latin typeface="Calibri"/>
              </a:rPr>
              <a:t>Global Validation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2000" b="0" strike="noStrike" spc="-1">
                <a:solidFill>
                  <a:schemeClr val="dk1"/>
                </a:solidFill>
                <a:latin typeface="Calibri"/>
              </a:rPr>
              <a:t>Network operators must publicly document their routing policies, ASNs and prefixes</a:t>
            </a:r>
            <a:endParaRPr lang="it-IT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!!AntiSpoofing"/>
          <p:cNvSpPr/>
          <p:nvPr/>
        </p:nvSpPr>
        <p:spPr>
          <a:xfrm>
            <a:off x="601560" y="3946320"/>
            <a:ext cx="10990080" cy="760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2400" b="1" strike="noStrike" spc="-1" dirty="0">
                <a:solidFill>
                  <a:schemeClr val="dk1"/>
                </a:solidFill>
                <a:latin typeface="Calibri"/>
              </a:rPr>
              <a:t>Anti-Spoofing</a:t>
            </a:r>
            <a:endParaRPr lang="it-IT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2000" b="0" strike="noStrike" spc="-1" dirty="0">
                <a:solidFill>
                  <a:schemeClr val="dk1"/>
                </a:solidFill>
                <a:latin typeface="Calibri"/>
              </a:rPr>
              <a:t>Prevent packets with spoofed source IP address from entering or leaving the network</a:t>
            </a:r>
            <a:endParaRPr lang="it-IT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!!Filtering">
            <a:extLst>
              <a:ext uri="{FF2B5EF4-FFF2-40B4-BE49-F238E27FC236}">
                <a16:creationId xmlns:a16="http://schemas.microsoft.com/office/drawing/2014/main" id="{B1B17698-41C1-D049-8138-2CBD662546E5}"/>
              </a:ext>
            </a:extLst>
          </p:cNvPr>
          <p:cNvSpPr/>
          <p:nvPr/>
        </p:nvSpPr>
        <p:spPr>
          <a:xfrm>
            <a:off x="600960" y="5058000"/>
            <a:ext cx="10990080" cy="7679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2400" b="1" spc="-1" dirty="0">
                <a:solidFill>
                  <a:schemeClr val="dk1"/>
                </a:solidFill>
                <a:latin typeface="Calibri"/>
              </a:rPr>
              <a:t>Filtering</a:t>
            </a:r>
            <a:endParaRPr lang="it-IT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2000" b="0" strike="noStrike" spc="-1" dirty="0">
                <a:solidFill>
                  <a:schemeClr val="dk1"/>
                </a:solidFill>
                <a:latin typeface="Calibri"/>
              </a:rPr>
              <a:t>Prevent propagation of incorrect routing information</a:t>
            </a:r>
            <a:endParaRPr lang="it-IT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ttangolo 9">
            <a:extLst>
              <a:ext uri="{FF2B5EF4-FFF2-40B4-BE49-F238E27FC236}">
                <a16:creationId xmlns:a16="http://schemas.microsoft.com/office/drawing/2014/main" id="{DB999FF5-999C-D804-9F72-7D807A19D96D}"/>
              </a:ext>
            </a:extLst>
          </p:cNvPr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>
              <a:alpha val="92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4" name="Elemento grafico 21" descr="Badge Punto interrogativo con riempimento a tinta unita">
            <a:extLst>
              <a:ext uri="{FF2B5EF4-FFF2-40B4-BE49-F238E27FC236}">
                <a16:creationId xmlns:a16="http://schemas.microsoft.com/office/drawing/2014/main" id="{9B63B448-A812-5226-5145-3170C724E82C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5496480" y="2159280"/>
            <a:ext cx="1209600" cy="1209600"/>
          </a:xfrm>
          <a:prstGeom prst="rect">
            <a:avLst/>
          </a:prstGeom>
          <a:ln w="0">
            <a:noFill/>
          </a:ln>
        </p:spPr>
      </p:pic>
      <p:sp>
        <p:nvSpPr>
          <p:cNvPr id="5" name="!!EnsureMANRS">
            <a:extLst>
              <a:ext uri="{FF2B5EF4-FFF2-40B4-BE49-F238E27FC236}">
                <a16:creationId xmlns:a16="http://schemas.microsoft.com/office/drawing/2014/main" id="{37934474-C90B-1E4A-124A-DD8A1B4AB088}"/>
              </a:ext>
            </a:extLst>
          </p:cNvPr>
          <p:cNvSpPr/>
          <p:nvPr/>
        </p:nvSpPr>
        <p:spPr>
          <a:xfrm>
            <a:off x="600120" y="3399840"/>
            <a:ext cx="1099008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800" b="1" strike="noStrike" spc="-1">
                <a:solidFill>
                  <a:schemeClr val="dk1"/>
                </a:solidFill>
                <a:latin typeface="Calibri"/>
                <a:ea typeface="Roboto"/>
              </a:rPr>
              <a:t>How Can a Network Operator Ensure the MANRS Compliance?</a:t>
            </a: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74235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0120" y="298440"/>
            <a:ext cx="10991520" cy="568080"/>
          </a:xfrm>
          <a:prstGeom prst="rect">
            <a:avLst/>
          </a:prstGeom>
          <a:noFill/>
          <a:ln w="0">
            <a:noFill/>
          </a:ln>
        </p:spPr>
        <p:txBody>
          <a:bodyPr lIns="91440" tIns="108000" rIns="91440" bIns="45720" anchor="ctr">
            <a:noAutofit/>
          </a:bodyPr>
          <a:lstStyle/>
          <a:p>
            <a:pPr indent="0" defTabSz="914400">
              <a:lnSpc>
                <a:spcPct val="80000"/>
              </a:lnSpc>
              <a:buNone/>
            </a:pPr>
            <a:r>
              <a:rPr lang="en-US" sz="2900" b="1" strike="noStrike" spc="-1">
                <a:solidFill>
                  <a:schemeClr val="dk2"/>
                </a:solidFill>
                <a:latin typeface="Calibri"/>
                <a:ea typeface="Roboto"/>
              </a:rPr>
              <a:t>How Can a Network Operator Ensure the MANRS Compliance?</a:t>
            </a:r>
            <a:endParaRPr lang="en-SE" sz="29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sldNum" idx="11"/>
          </p:nvPr>
        </p:nvSpPr>
        <p:spPr>
          <a:xfrm>
            <a:off x="8848800" y="6473160"/>
            <a:ext cx="2742840" cy="9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it-IT" sz="1200" b="0" strike="noStrike" spc="-1">
                <a:solidFill>
                  <a:schemeClr val="accent2"/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F73785E-705E-4DCD-A8E2-E3E5F30E1A73}" type="slidenum">
              <a:rPr lang="it-IT" sz="1200" b="0" strike="noStrike" spc="-1">
                <a:solidFill>
                  <a:schemeClr val="accent2"/>
                </a:solidFill>
                <a:latin typeface="Calibri"/>
              </a:rPr>
              <a:t>6</a:t>
            </a:fld>
            <a:endParaRPr lang="it-IT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8" name="!!Coordination"/>
          <p:cNvSpPr/>
          <p:nvPr/>
        </p:nvSpPr>
        <p:spPr>
          <a:xfrm>
            <a:off x="600120" y="1410120"/>
            <a:ext cx="211248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2400" b="1" strike="noStrike" spc="-1">
                <a:solidFill>
                  <a:schemeClr val="dk1"/>
                </a:solidFill>
                <a:latin typeface="Calibri"/>
              </a:rPr>
              <a:t>Coordination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!!Validation"/>
          <p:cNvSpPr/>
          <p:nvPr/>
        </p:nvSpPr>
        <p:spPr>
          <a:xfrm>
            <a:off x="3459240" y="1410120"/>
            <a:ext cx="263664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2400" b="1" strike="noStrike" spc="-1">
                <a:solidFill>
                  <a:schemeClr val="dk1"/>
                </a:solidFill>
                <a:latin typeface="Calibri"/>
              </a:rPr>
              <a:t>Global Validation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!!AntiSpoofing"/>
          <p:cNvSpPr/>
          <p:nvPr/>
        </p:nvSpPr>
        <p:spPr>
          <a:xfrm>
            <a:off x="6842160" y="1410120"/>
            <a:ext cx="220788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2400" b="1" strike="noStrike" spc="-1">
                <a:solidFill>
                  <a:schemeClr val="dk1"/>
                </a:solidFill>
                <a:latin typeface="Calibri"/>
              </a:rPr>
              <a:t>Anti-Spoofing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12" name="Group 8"/>
          <p:cNvGrpSpPr/>
          <p:nvPr/>
        </p:nvGrpSpPr>
        <p:grpSpPr>
          <a:xfrm>
            <a:off x="2353260" y="2318220"/>
            <a:ext cx="7485480" cy="568080"/>
            <a:chOff x="1564560" y="2411280"/>
            <a:chExt cx="7485480" cy="568080"/>
          </a:xfrm>
        </p:grpSpPr>
        <p:sp>
          <p:nvSpPr>
            <p:cNvPr id="113" name="CasellaDiTesto 10"/>
            <p:cNvSpPr/>
            <p:nvPr/>
          </p:nvSpPr>
          <p:spPr>
            <a:xfrm>
              <a:off x="2153880" y="2505240"/>
              <a:ext cx="6896160" cy="460211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2400" b="0" strike="noStrike" spc="-1" dirty="0">
                  <a:solidFill>
                    <a:schemeClr val="dk1"/>
                  </a:solidFill>
                  <a:latin typeface="Calibri"/>
                </a:rPr>
                <a:t>No tool to automatically verify MANRS compliance!</a:t>
              </a:r>
              <a:endParaRPr lang="it-IT" sz="24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114" name="Elemento grafico 15" descr="Warning with solid fill"/>
            <p:cNvPicPr/>
            <p:nvPr/>
          </p:nvPicPr>
          <p:blipFill>
            <a:blip r:embed="rId3"/>
            <a:stretch/>
          </p:blipFill>
          <p:spPr>
            <a:xfrm>
              <a:off x="1564560" y="2411280"/>
              <a:ext cx="568080" cy="5680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16" name="TextBox 26"/>
          <p:cNvSpPr/>
          <p:nvPr/>
        </p:nvSpPr>
        <p:spPr>
          <a:xfrm>
            <a:off x="1156140" y="3225005"/>
            <a:ext cx="9879120" cy="82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GB" sz="2400" b="0" strike="noStrike" spc="-1" dirty="0">
                <a:solidFill>
                  <a:schemeClr val="dk1"/>
                </a:solidFill>
                <a:latin typeface="Calibri"/>
              </a:rPr>
              <a:t>Operators have to check their configurations and routing policies </a:t>
            </a:r>
            <a:br>
              <a:rPr sz="2400" dirty="0"/>
            </a:br>
            <a:r>
              <a:rPr lang="en-GB" sz="2400" b="1" strike="noStrike" spc="-1" dirty="0">
                <a:solidFill>
                  <a:schemeClr val="dk1"/>
                </a:solidFill>
                <a:latin typeface="Calibri"/>
              </a:rPr>
              <a:t>manually</a:t>
            </a:r>
            <a:r>
              <a:rPr lang="en-GB" sz="2400" b="0" strike="noStrike" spc="-1" dirty="0">
                <a:solidFill>
                  <a:schemeClr val="dk1"/>
                </a:solidFill>
                <a:latin typeface="Calibri"/>
              </a:rPr>
              <a:t> or with </a:t>
            </a:r>
            <a:r>
              <a:rPr lang="en-GB" sz="2400" b="1" strike="noStrike" spc="-1" dirty="0">
                <a:solidFill>
                  <a:schemeClr val="dk1"/>
                </a:solidFill>
                <a:latin typeface="Calibri"/>
              </a:rPr>
              <a:t>minimal aid</a:t>
            </a:r>
            <a:endParaRPr lang="it-IT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TextBox 27"/>
          <p:cNvSpPr/>
          <p:nvPr/>
        </p:nvSpPr>
        <p:spPr>
          <a:xfrm>
            <a:off x="4488060" y="5978320"/>
            <a:ext cx="321588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GB" sz="2800" b="1" strike="noStrike" spc="-1" dirty="0">
                <a:solidFill>
                  <a:srgbClr val="C00000"/>
                </a:solidFill>
                <a:latin typeface="Calibri"/>
              </a:rPr>
              <a:t>Not an easy task!</a:t>
            </a:r>
            <a:endParaRPr lang="it-IT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Down Arrow 4"/>
          <p:cNvSpPr/>
          <p:nvPr/>
        </p:nvSpPr>
        <p:spPr>
          <a:xfrm>
            <a:off x="5867580" y="5420819"/>
            <a:ext cx="456840" cy="46116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SE" sz="1800" b="0" strike="noStrike" spc="-1">
              <a:solidFill>
                <a:schemeClr val="lt1"/>
              </a:solidFill>
              <a:latin typeface="Calibri"/>
              <a:ea typeface="Tahoma"/>
            </a:endParaRPr>
          </a:p>
        </p:txBody>
      </p:sp>
      <p:sp>
        <p:nvSpPr>
          <p:cNvPr id="2" name="!!Filtering">
            <a:extLst>
              <a:ext uri="{FF2B5EF4-FFF2-40B4-BE49-F238E27FC236}">
                <a16:creationId xmlns:a16="http://schemas.microsoft.com/office/drawing/2014/main" id="{0C7CF5C2-A941-330C-C1F5-9AD2C095035D}"/>
              </a:ext>
            </a:extLst>
          </p:cNvPr>
          <p:cNvSpPr/>
          <p:nvPr/>
        </p:nvSpPr>
        <p:spPr>
          <a:xfrm>
            <a:off x="9796320" y="1405309"/>
            <a:ext cx="1453680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2400" b="1" spc="-1" dirty="0">
                <a:solidFill>
                  <a:schemeClr val="dk1"/>
                </a:solidFill>
                <a:latin typeface="Calibri"/>
              </a:rPr>
              <a:t>Filtering</a:t>
            </a:r>
            <a:endParaRPr lang="it-IT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TextBox 26">
            <a:extLst>
              <a:ext uri="{FF2B5EF4-FFF2-40B4-BE49-F238E27FC236}">
                <a16:creationId xmlns:a16="http://schemas.microsoft.com/office/drawing/2014/main" id="{54CCF7BB-2892-651A-7F9C-0EB019715D66}"/>
              </a:ext>
            </a:extLst>
          </p:cNvPr>
          <p:cNvSpPr/>
          <p:nvPr/>
        </p:nvSpPr>
        <p:spPr>
          <a:xfrm>
            <a:off x="1156140" y="4782137"/>
            <a:ext cx="9879120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it-IT" sz="2400" b="0" strike="noStrike" spc="-1" dirty="0">
                <a:solidFill>
                  <a:schemeClr val="dk1"/>
                </a:solidFill>
                <a:latin typeface="Calibri"/>
              </a:rPr>
              <a:t>Limited </a:t>
            </a:r>
            <a:r>
              <a:rPr lang="it-IT" sz="2400" b="1" strike="noStrike" spc="-1" dirty="0" err="1">
                <a:solidFill>
                  <a:schemeClr val="dk1"/>
                </a:solidFill>
                <a:latin typeface="Calibri"/>
              </a:rPr>
              <a:t>reproducibility</a:t>
            </a:r>
            <a:r>
              <a:rPr lang="it-IT" sz="2400" b="0" strike="noStrike" spc="-1" dirty="0">
                <a:solidFill>
                  <a:schemeClr val="dk1"/>
                </a:solidFill>
                <a:latin typeface="Calibri"/>
              </a:rPr>
              <a:t> of the </a:t>
            </a:r>
            <a:r>
              <a:rPr lang="it-IT" sz="2400" b="0" strike="noStrike" spc="-1" dirty="0" err="1">
                <a:solidFill>
                  <a:schemeClr val="dk1"/>
                </a:solidFill>
                <a:latin typeface="Calibri"/>
              </a:rPr>
              <a:t>process</a:t>
            </a:r>
            <a:endParaRPr lang="it-IT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Down Arrow 4">
            <a:extLst>
              <a:ext uri="{FF2B5EF4-FFF2-40B4-BE49-F238E27FC236}">
                <a16:creationId xmlns:a16="http://schemas.microsoft.com/office/drawing/2014/main" id="{DF2449E6-2933-BF1D-868B-483E1E889FF1}"/>
              </a:ext>
            </a:extLst>
          </p:cNvPr>
          <p:cNvSpPr/>
          <p:nvPr/>
        </p:nvSpPr>
        <p:spPr>
          <a:xfrm>
            <a:off x="5867280" y="4183571"/>
            <a:ext cx="456840" cy="46116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SE" sz="1800" b="0" strike="noStrike" spc="-1">
              <a:solidFill>
                <a:schemeClr val="lt1"/>
              </a:solidFill>
              <a:latin typeface="Calibri"/>
              <a:ea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3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3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3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3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3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3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6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00120" y="298440"/>
            <a:ext cx="10990080" cy="568080"/>
          </a:xfrm>
          <a:prstGeom prst="rect">
            <a:avLst/>
          </a:prstGeom>
          <a:noFill/>
          <a:ln w="0">
            <a:noFill/>
          </a:ln>
        </p:spPr>
        <p:txBody>
          <a:bodyPr lIns="91440" tIns="108000" rIns="91440" bIns="45720" anchor="t">
            <a:noAutofit/>
          </a:bodyPr>
          <a:lstStyle/>
          <a:p>
            <a:pPr indent="0" defTabSz="914400">
              <a:lnSpc>
                <a:spcPct val="80000"/>
              </a:lnSpc>
              <a:buNone/>
            </a:pPr>
            <a:r>
              <a:rPr lang="en-US" sz="3600" b="1" strike="noStrike" spc="-1">
                <a:solidFill>
                  <a:schemeClr val="dk2"/>
                </a:solidFill>
                <a:latin typeface="Calibri"/>
              </a:rPr>
              <a:t>ROSE-T: ROuting SEcurity Tool</a:t>
            </a:r>
            <a:endParaRPr lang="en-SE" sz="36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0" name="!!Step1"/>
          <p:cNvSpPr/>
          <p:nvPr/>
        </p:nvSpPr>
        <p:spPr>
          <a:xfrm>
            <a:off x="3756900" y="3412419"/>
            <a:ext cx="4678200" cy="602280"/>
          </a:xfrm>
          <a:prstGeom prst="rect">
            <a:avLst/>
          </a:prstGeom>
          <a:solidFill>
            <a:schemeClr val="accent2"/>
          </a:solidFill>
          <a:ln>
            <a:solidFill>
              <a:srgbClr val="0047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 dirty="0">
                <a:solidFill>
                  <a:schemeClr val="lt1"/>
                </a:solidFill>
                <a:latin typeface="Calibri"/>
                <a:ea typeface="Roboto"/>
              </a:rPr>
              <a:t>Parse</a:t>
            </a:r>
            <a:r>
              <a:rPr lang="en-SE" sz="1800" b="0" strike="noStrike" spc="-1" dirty="0">
                <a:solidFill>
                  <a:schemeClr val="lt1"/>
                </a:solidFill>
                <a:latin typeface="Calibri"/>
                <a:ea typeface="Roboto"/>
              </a:rPr>
              <a:t> the Configuration</a:t>
            </a:r>
            <a:endParaRPr lang="it-IT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SE" sz="1400" b="0" strike="noStrike" spc="-1" dirty="0">
                <a:solidFill>
                  <a:schemeClr val="lt1"/>
                </a:solidFill>
                <a:latin typeface="Calibri"/>
                <a:ea typeface="Roboto"/>
              </a:rPr>
              <a:t>Understand Vendor-specific Language</a:t>
            </a:r>
            <a:endParaRPr lang="it-IT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!!Step2"/>
          <p:cNvSpPr/>
          <p:nvPr/>
        </p:nvSpPr>
        <p:spPr>
          <a:xfrm>
            <a:off x="3769915" y="4303844"/>
            <a:ext cx="4678200" cy="602280"/>
          </a:xfrm>
          <a:prstGeom prst="rect">
            <a:avLst/>
          </a:prstGeom>
          <a:solidFill>
            <a:srgbClr val="E86A58"/>
          </a:solidFill>
          <a:ln>
            <a:solidFill>
              <a:srgbClr val="78001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 dirty="0">
                <a:solidFill>
                  <a:schemeClr val="lt1"/>
                </a:solidFill>
                <a:latin typeface="Calibri"/>
                <a:ea typeface="Roboto"/>
              </a:rPr>
              <a:t>Analyze</a:t>
            </a:r>
            <a:r>
              <a:rPr lang="en-SE" sz="1800" b="0" strike="noStrike" spc="-1" dirty="0">
                <a:solidFill>
                  <a:schemeClr val="lt1"/>
                </a:solidFill>
                <a:latin typeface="Calibri"/>
                <a:ea typeface="Roboto"/>
              </a:rPr>
              <a:t> the Configuration</a:t>
            </a:r>
            <a:endParaRPr lang="it-IT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GB" sz="1400" b="0" strike="noStrike" spc="-1" dirty="0">
                <a:solidFill>
                  <a:schemeClr val="lt1"/>
                </a:solidFill>
                <a:latin typeface="Calibri"/>
                <a:ea typeface="Roboto"/>
              </a:rPr>
              <a:t>Reconstruct the Neighbours Relationships</a:t>
            </a:r>
            <a:endParaRPr lang="it-IT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!!Step3"/>
          <p:cNvSpPr/>
          <p:nvPr/>
        </p:nvSpPr>
        <p:spPr>
          <a:xfrm>
            <a:off x="3756900" y="5222979"/>
            <a:ext cx="4678200" cy="602280"/>
          </a:xfrm>
          <a:prstGeom prst="rect">
            <a:avLst/>
          </a:prstGeom>
          <a:solidFill>
            <a:srgbClr val="FFBE00"/>
          </a:solidFill>
          <a:ln>
            <a:solidFill>
              <a:srgbClr val="A659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 dirty="0">
                <a:solidFill>
                  <a:schemeClr val="lt1"/>
                </a:solidFill>
                <a:latin typeface="Calibri"/>
                <a:ea typeface="Roboto"/>
              </a:rPr>
              <a:t>Emulate</a:t>
            </a:r>
            <a:r>
              <a:rPr lang="en-SE" sz="1800" b="0" strike="noStrike" spc="-1" dirty="0">
                <a:solidFill>
                  <a:schemeClr val="lt1"/>
                </a:solidFill>
                <a:latin typeface="Calibri"/>
                <a:ea typeface="Roboto"/>
              </a:rPr>
              <a:t> the Minimal Network Topology</a:t>
            </a:r>
            <a:endParaRPr lang="it-IT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GB" sz="1400" b="0" strike="noStrike" spc="-1" dirty="0">
                <a:solidFill>
                  <a:schemeClr val="lt1"/>
                </a:solidFill>
                <a:latin typeface="Calibri"/>
                <a:ea typeface="Roboto"/>
              </a:rPr>
              <a:t>Behave as Close as Possible to the Real One</a:t>
            </a:r>
            <a:endParaRPr lang="it-IT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!!Step4"/>
          <p:cNvSpPr/>
          <p:nvPr/>
        </p:nvSpPr>
        <p:spPr>
          <a:xfrm>
            <a:off x="3760990" y="6119870"/>
            <a:ext cx="4678200" cy="602280"/>
          </a:xfrm>
          <a:prstGeom prst="rect">
            <a:avLst/>
          </a:prstGeom>
          <a:solidFill>
            <a:srgbClr val="4DA060"/>
          </a:solidFill>
          <a:ln>
            <a:solidFill>
              <a:srgbClr val="0D4A2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 dirty="0">
                <a:solidFill>
                  <a:schemeClr val="lt1"/>
                </a:solidFill>
                <a:latin typeface="Calibri"/>
                <a:ea typeface="Roboto"/>
              </a:rPr>
              <a:t>Verify</a:t>
            </a:r>
            <a:r>
              <a:rPr lang="en-SE" sz="1800" b="0" strike="noStrike" spc="-1" dirty="0">
                <a:solidFill>
                  <a:schemeClr val="lt1"/>
                </a:solidFill>
                <a:latin typeface="Calibri"/>
                <a:ea typeface="Roboto"/>
              </a:rPr>
              <a:t> “Anti-Spoofing” and “Filtering”</a:t>
            </a:r>
            <a:endParaRPr lang="it-IT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GB" sz="1400" b="0" strike="noStrike" spc="-1" dirty="0">
                <a:solidFill>
                  <a:schemeClr val="lt1"/>
                </a:solidFill>
                <a:latin typeface="Calibri"/>
                <a:ea typeface="Roboto"/>
              </a:rPr>
              <a:t>On the Emulated Network</a:t>
            </a:r>
            <a:endParaRPr lang="it-IT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!!Step5"/>
          <p:cNvSpPr/>
          <p:nvPr/>
        </p:nvSpPr>
        <p:spPr>
          <a:xfrm>
            <a:off x="3770455" y="2517245"/>
            <a:ext cx="4678200" cy="602280"/>
          </a:xfrm>
          <a:prstGeom prst="rect">
            <a:avLst/>
          </a:prstGeom>
          <a:solidFill>
            <a:srgbClr val="953FDA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it-IT" sz="1800" b="1" strike="noStrike" spc="-1" dirty="0" err="1">
                <a:solidFill>
                  <a:schemeClr val="lt1"/>
                </a:solidFill>
                <a:latin typeface="Calibri"/>
                <a:ea typeface="Roboto"/>
              </a:rPr>
              <a:t>Gather</a:t>
            </a:r>
            <a:r>
              <a:rPr lang="it-IT" sz="1800" b="1" strike="noStrike" spc="-1" dirty="0">
                <a:solidFill>
                  <a:schemeClr val="lt1"/>
                </a:solidFill>
                <a:latin typeface="Calibri"/>
                <a:ea typeface="Roboto"/>
              </a:rPr>
              <a:t> </a:t>
            </a:r>
            <a:r>
              <a:rPr lang="it-IT" sz="1800" b="0" strike="noStrike" spc="-1" dirty="0">
                <a:solidFill>
                  <a:schemeClr val="lt1"/>
                </a:solidFill>
                <a:latin typeface="Calibri"/>
                <a:ea typeface="Roboto"/>
              </a:rPr>
              <a:t>Candidate Information</a:t>
            </a:r>
            <a:endParaRPr lang="it-IT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SE" sz="1400" b="0" strike="noStrike" spc="-1" dirty="0">
                <a:solidFill>
                  <a:schemeClr val="lt1"/>
                </a:solidFill>
                <a:latin typeface="Calibri"/>
                <a:ea typeface="Roboto"/>
              </a:rPr>
              <a:t>Verify Their Correctness for “Global Information”</a:t>
            </a:r>
            <a:endParaRPr lang="it-IT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600120" y="1260720"/>
            <a:ext cx="10990080" cy="1514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2400" b="0" strike="noStrike" spc="-1">
                <a:solidFill>
                  <a:schemeClr val="dk1"/>
                </a:solidFill>
                <a:latin typeface="Calibri"/>
              </a:rPr>
              <a:t>The first </a:t>
            </a:r>
            <a:r>
              <a:rPr lang="en-GB" sz="2400" b="1" strike="noStrike" spc="-1">
                <a:solidFill>
                  <a:schemeClr val="dk1"/>
                </a:solidFill>
                <a:latin typeface="Calibri"/>
              </a:rPr>
              <a:t>open-source </a:t>
            </a:r>
            <a:r>
              <a:rPr lang="en-GB" sz="2400" b="0" strike="noStrike" spc="-1">
                <a:solidFill>
                  <a:schemeClr val="dk1"/>
                </a:solidFill>
                <a:latin typeface="Calibri"/>
              </a:rPr>
              <a:t>tool to automatically verify MANRS compliance</a:t>
            </a:r>
            <a:endParaRPr lang="en-SE" sz="2400" b="0" strike="noStrike" spc="-1">
              <a:solidFill>
                <a:schemeClr val="dk1"/>
              </a:solidFill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dk1"/>
                </a:solidFill>
                <a:latin typeface="Calibri"/>
              </a:rPr>
              <a:t>Trust No One </a:t>
            </a:r>
            <a:r>
              <a:rPr lang="en-GB" sz="2400" b="0" strike="noStrike" spc="-1">
                <a:solidFill>
                  <a:schemeClr val="dk1"/>
                </a:solidFill>
                <a:latin typeface="Calibri"/>
              </a:rPr>
              <a:t>approach</a:t>
            </a:r>
            <a:endParaRPr lang="en-SE" sz="2400" b="0" strike="noStrike" spc="-1">
              <a:solidFill>
                <a:schemeClr val="dk1"/>
              </a:solidFill>
              <a:latin typeface="Calibri"/>
            </a:endParaRPr>
          </a:p>
          <a:p>
            <a:pPr marL="457200" indent="0" defTabSz="914400"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en-GB" sz="2200" b="0" strike="noStrike" spc="-1">
                <a:solidFill>
                  <a:schemeClr val="dk1"/>
                </a:solidFill>
                <a:latin typeface="Calibri"/>
              </a:rPr>
              <a:t>Run ROSE-T locally to perform the self-assessment of the configuration  </a:t>
            </a:r>
            <a:endParaRPr lang="en-SE" sz="2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D398904-89FC-428F-8C86-5EFAEB6F49C2}" type="slidenum">
              <a:rPr/>
              <a:t>7</a:t>
            </a:fld>
            <a:endParaRPr/>
          </a:p>
        </p:txBody>
      </p:sp>
      <p:sp>
        <p:nvSpPr>
          <p:cNvPr id="2" name="!!Arrow1">
            <a:extLst>
              <a:ext uri="{FF2B5EF4-FFF2-40B4-BE49-F238E27FC236}">
                <a16:creationId xmlns:a16="http://schemas.microsoft.com/office/drawing/2014/main" id="{5074CE37-93F5-71A0-10B8-210727ECB7CF}"/>
              </a:ext>
            </a:extLst>
          </p:cNvPr>
          <p:cNvSpPr/>
          <p:nvPr/>
        </p:nvSpPr>
        <p:spPr>
          <a:xfrm>
            <a:off x="5915682" y="3146957"/>
            <a:ext cx="360636" cy="24256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!!Arrow2">
            <a:extLst>
              <a:ext uri="{FF2B5EF4-FFF2-40B4-BE49-F238E27FC236}">
                <a16:creationId xmlns:a16="http://schemas.microsoft.com/office/drawing/2014/main" id="{BB769167-2058-864C-A63B-DFE051A87741}"/>
              </a:ext>
            </a:extLst>
          </p:cNvPr>
          <p:cNvSpPr/>
          <p:nvPr/>
        </p:nvSpPr>
        <p:spPr>
          <a:xfrm>
            <a:off x="5915682" y="4044476"/>
            <a:ext cx="360636" cy="24256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!!Arrow3">
            <a:extLst>
              <a:ext uri="{FF2B5EF4-FFF2-40B4-BE49-F238E27FC236}">
                <a16:creationId xmlns:a16="http://schemas.microsoft.com/office/drawing/2014/main" id="{864A0DDC-53C6-2D24-15AA-DE5F1593A377}"/>
              </a:ext>
            </a:extLst>
          </p:cNvPr>
          <p:cNvSpPr/>
          <p:nvPr/>
        </p:nvSpPr>
        <p:spPr>
          <a:xfrm>
            <a:off x="5915682" y="4951733"/>
            <a:ext cx="360636" cy="24256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!!Arrow4">
            <a:extLst>
              <a:ext uri="{FF2B5EF4-FFF2-40B4-BE49-F238E27FC236}">
                <a16:creationId xmlns:a16="http://schemas.microsoft.com/office/drawing/2014/main" id="{F6D5580F-90D0-7F58-FDFC-78060CF6929C}"/>
              </a:ext>
            </a:extLst>
          </p:cNvPr>
          <p:cNvSpPr/>
          <p:nvPr/>
        </p:nvSpPr>
        <p:spPr>
          <a:xfrm>
            <a:off x="5915682" y="5853936"/>
            <a:ext cx="360636" cy="24256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600120" y="298440"/>
            <a:ext cx="10990080" cy="568080"/>
          </a:xfrm>
          <a:prstGeom prst="rect">
            <a:avLst/>
          </a:prstGeom>
          <a:noFill/>
          <a:ln w="0">
            <a:noFill/>
          </a:ln>
        </p:spPr>
        <p:txBody>
          <a:bodyPr lIns="91440" tIns="108000" rIns="91440" bIns="45720" anchor="t">
            <a:noAutofit/>
          </a:bodyPr>
          <a:lstStyle/>
          <a:p>
            <a:pPr indent="0" defTabSz="914400">
              <a:lnSpc>
                <a:spcPct val="80000"/>
              </a:lnSpc>
              <a:buNone/>
            </a:pPr>
            <a:r>
              <a:rPr lang="en-US" sz="3600" b="1" strike="noStrike" spc="-1">
                <a:solidFill>
                  <a:schemeClr val="dk2"/>
                </a:solidFill>
                <a:latin typeface="Calibri"/>
              </a:rPr>
              <a:t>ROSE-T – Step-by-Step</a:t>
            </a:r>
            <a:endParaRPr lang="en-SE" sz="36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65" name="!!Step1"/>
          <p:cNvSpPr/>
          <p:nvPr/>
        </p:nvSpPr>
        <p:spPr>
          <a:xfrm>
            <a:off x="10060920" y="2676240"/>
            <a:ext cx="1541880" cy="407520"/>
          </a:xfrm>
          <a:prstGeom prst="rect">
            <a:avLst/>
          </a:prstGeom>
          <a:solidFill>
            <a:schemeClr val="accent2"/>
          </a:solidFill>
          <a:ln>
            <a:solidFill>
              <a:srgbClr val="0047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Parse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!!Step2"/>
          <p:cNvSpPr/>
          <p:nvPr/>
        </p:nvSpPr>
        <p:spPr>
          <a:xfrm>
            <a:off x="10048320" y="3227040"/>
            <a:ext cx="1541880" cy="407520"/>
          </a:xfrm>
          <a:prstGeom prst="rect">
            <a:avLst/>
          </a:prstGeom>
          <a:solidFill>
            <a:srgbClr val="E86A58"/>
          </a:solidFill>
          <a:ln>
            <a:solidFill>
              <a:srgbClr val="78001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Analyze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!!Step3"/>
          <p:cNvSpPr/>
          <p:nvPr/>
        </p:nvSpPr>
        <p:spPr>
          <a:xfrm>
            <a:off x="10048320" y="3777840"/>
            <a:ext cx="1541880" cy="397800"/>
          </a:xfrm>
          <a:prstGeom prst="rect">
            <a:avLst/>
          </a:prstGeom>
          <a:solidFill>
            <a:srgbClr val="FFBE00"/>
          </a:solidFill>
          <a:ln>
            <a:solidFill>
              <a:srgbClr val="A659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Emulate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!!Step4"/>
          <p:cNvSpPr/>
          <p:nvPr/>
        </p:nvSpPr>
        <p:spPr>
          <a:xfrm>
            <a:off x="10048320" y="4319280"/>
            <a:ext cx="1541880" cy="397800"/>
          </a:xfrm>
          <a:prstGeom prst="rect">
            <a:avLst/>
          </a:prstGeom>
          <a:solidFill>
            <a:srgbClr val="4DA060"/>
          </a:solidFill>
          <a:ln>
            <a:solidFill>
              <a:srgbClr val="0D4A2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Verify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!!Step5"/>
          <p:cNvSpPr/>
          <p:nvPr/>
        </p:nvSpPr>
        <p:spPr>
          <a:xfrm>
            <a:off x="10048320" y="2124000"/>
            <a:ext cx="1541880" cy="407520"/>
          </a:xfrm>
          <a:prstGeom prst="rect">
            <a:avLst/>
          </a:prstGeom>
          <a:solidFill>
            <a:srgbClr val="953FDA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Gather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0B2E564-C6BD-4302-B6B2-F54485387D4D}" type="slidenum">
              <a:rPr/>
              <a:t>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00120" y="298440"/>
            <a:ext cx="10990080" cy="568080"/>
          </a:xfrm>
          <a:prstGeom prst="rect">
            <a:avLst/>
          </a:prstGeom>
          <a:noFill/>
          <a:ln w="0">
            <a:noFill/>
          </a:ln>
        </p:spPr>
        <p:txBody>
          <a:bodyPr lIns="91440" tIns="108000" rIns="91440" bIns="45720" anchor="t">
            <a:noAutofit/>
          </a:bodyPr>
          <a:lstStyle/>
          <a:p>
            <a:pPr indent="0" defTabSz="914400">
              <a:lnSpc>
                <a:spcPct val="80000"/>
              </a:lnSpc>
              <a:buNone/>
            </a:pPr>
            <a:r>
              <a:rPr lang="en-US" sz="3600" b="1" strike="noStrike" spc="-1">
                <a:solidFill>
                  <a:schemeClr val="dk2"/>
                </a:solidFill>
                <a:latin typeface="Calibri"/>
              </a:rPr>
              <a:t>ROSE-T – Step-by-Step</a:t>
            </a:r>
            <a:endParaRPr lang="en-SE" sz="36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71" name="!!Step1"/>
          <p:cNvSpPr/>
          <p:nvPr/>
        </p:nvSpPr>
        <p:spPr>
          <a:xfrm>
            <a:off x="10060920" y="2676240"/>
            <a:ext cx="1541880" cy="40752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solidFill>
              <a:srgbClr val="0047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Parse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!!Step2"/>
          <p:cNvSpPr/>
          <p:nvPr/>
        </p:nvSpPr>
        <p:spPr>
          <a:xfrm>
            <a:off x="10048320" y="3227040"/>
            <a:ext cx="1541880" cy="407520"/>
          </a:xfrm>
          <a:prstGeom prst="rect">
            <a:avLst/>
          </a:prstGeom>
          <a:solidFill>
            <a:srgbClr val="E86A58">
              <a:alpha val="50000"/>
            </a:srgbClr>
          </a:solidFill>
          <a:ln>
            <a:solidFill>
              <a:srgbClr val="78001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Analyze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!!Step3"/>
          <p:cNvSpPr/>
          <p:nvPr/>
        </p:nvSpPr>
        <p:spPr>
          <a:xfrm>
            <a:off x="10048320" y="3777840"/>
            <a:ext cx="1541880" cy="397800"/>
          </a:xfrm>
          <a:prstGeom prst="rect">
            <a:avLst/>
          </a:prstGeom>
          <a:solidFill>
            <a:srgbClr val="FFBE00">
              <a:alpha val="50000"/>
            </a:srgbClr>
          </a:solidFill>
          <a:ln>
            <a:solidFill>
              <a:srgbClr val="A659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Emulate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!!Step4"/>
          <p:cNvSpPr/>
          <p:nvPr/>
        </p:nvSpPr>
        <p:spPr>
          <a:xfrm>
            <a:off x="10048320" y="4319280"/>
            <a:ext cx="1541880" cy="397800"/>
          </a:xfrm>
          <a:prstGeom prst="rect">
            <a:avLst/>
          </a:prstGeom>
          <a:solidFill>
            <a:srgbClr val="4DA060">
              <a:alpha val="50000"/>
            </a:srgbClr>
          </a:solidFill>
          <a:ln>
            <a:solidFill>
              <a:srgbClr val="0D4A2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1800" b="1" strike="noStrike" spc="-1">
                <a:solidFill>
                  <a:schemeClr val="lt1"/>
                </a:solidFill>
                <a:latin typeface="Calibri"/>
                <a:ea typeface="Roboto"/>
              </a:rPr>
              <a:t>Verify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!!Step5"/>
          <p:cNvSpPr/>
          <p:nvPr/>
        </p:nvSpPr>
        <p:spPr>
          <a:xfrm>
            <a:off x="3756600" y="1273680"/>
            <a:ext cx="4678200" cy="602280"/>
          </a:xfrm>
          <a:prstGeom prst="rect">
            <a:avLst/>
          </a:prstGeom>
          <a:solidFill>
            <a:srgbClr val="953FDA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it-IT" sz="1800" b="1" strike="noStrike" spc="-1" dirty="0" err="1">
                <a:solidFill>
                  <a:schemeClr val="lt1"/>
                </a:solidFill>
                <a:latin typeface="Calibri"/>
                <a:ea typeface="Roboto"/>
              </a:rPr>
              <a:t>Gather</a:t>
            </a:r>
            <a:r>
              <a:rPr lang="it-IT" sz="1800" b="1" strike="noStrike" spc="-1" dirty="0">
                <a:solidFill>
                  <a:schemeClr val="lt1"/>
                </a:solidFill>
                <a:latin typeface="Calibri"/>
                <a:ea typeface="Roboto"/>
              </a:rPr>
              <a:t> </a:t>
            </a:r>
            <a:r>
              <a:rPr lang="it-IT" sz="1800" b="0" strike="noStrike" spc="-1" dirty="0">
                <a:solidFill>
                  <a:schemeClr val="lt1"/>
                </a:solidFill>
                <a:latin typeface="Calibri"/>
                <a:ea typeface="Roboto"/>
              </a:rPr>
              <a:t>Candidate Information</a:t>
            </a:r>
            <a:endParaRPr lang="it-IT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SE" sz="1400" b="0" strike="noStrike" spc="-1" dirty="0">
                <a:solidFill>
                  <a:schemeClr val="lt1"/>
                </a:solidFill>
                <a:latin typeface="Calibri"/>
                <a:ea typeface="Roboto"/>
              </a:rPr>
              <a:t>Verify Their Correctness for “Global Information”</a:t>
            </a:r>
            <a:endParaRPr lang="it-IT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TextBox 19"/>
          <p:cNvSpPr/>
          <p:nvPr/>
        </p:nvSpPr>
        <p:spPr>
          <a:xfrm>
            <a:off x="2349360" y="3198240"/>
            <a:ext cx="115200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2000" b="1" strike="noStrike" spc="-1">
                <a:solidFill>
                  <a:schemeClr val="dk1"/>
                </a:solidFill>
                <a:latin typeface="Calibri"/>
              </a:rPr>
              <a:t>IRR Entry</a:t>
            </a:r>
            <a:endParaRPr lang="it-IT" sz="20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GB" sz="1600" b="0" strike="noStrike" spc="-1">
                <a:solidFill>
                  <a:schemeClr val="dk1"/>
                </a:solidFill>
                <a:latin typeface="Calibri"/>
              </a:rPr>
              <a:t>RPSLng</a:t>
            </a: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7" name="Graphic 21" descr="Database with solid fill"/>
          <p:cNvPicPr/>
          <p:nvPr/>
        </p:nvPicPr>
        <p:blipFill>
          <a:blip r:embed="rId3"/>
          <a:stretch/>
        </p:blipFill>
        <p:spPr>
          <a:xfrm>
            <a:off x="5498640" y="2422080"/>
            <a:ext cx="732240" cy="732240"/>
          </a:xfrm>
          <a:prstGeom prst="rect">
            <a:avLst/>
          </a:prstGeom>
          <a:ln w="0">
            <a:noFill/>
          </a:ln>
        </p:spPr>
      </p:pic>
      <p:pic>
        <p:nvPicPr>
          <p:cNvPr id="178" name="Graphic 23" descr="CheckList with solid fill"/>
          <p:cNvPicPr/>
          <p:nvPr/>
        </p:nvPicPr>
        <p:blipFill>
          <a:blip r:embed="rId4"/>
          <a:stretch/>
        </p:blipFill>
        <p:spPr>
          <a:xfrm>
            <a:off x="2559240" y="2446920"/>
            <a:ext cx="732240" cy="732240"/>
          </a:xfrm>
          <a:prstGeom prst="rect">
            <a:avLst/>
          </a:prstGeom>
          <a:ln w="0">
            <a:noFill/>
          </a:ln>
        </p:spPr>
      </p:pic>
      <p:sp>
        <p:nvSpPr>
          <p:cNvPr id="179" name="TextBox 24"/>
          <p:cNvSpPr/>
          <p:nvPr/>
        </p:nvSpPr>
        <p:spPr>
          <a:xfrm>
            <a:off x="5247000" y="3192120"/>
            <a:ext cx="123552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SE" sz="2000" b="1" strike="noStrike" spc="-1">
                <a:solidFill>
                  <a:schemeClr val="dk1"/>
                </a:solidFill>
                <a:latin typeface="Calibri"/>
              </a:rPr>
              <a:t>RIB Dump</a:t>
            </a:r>
            <a:endParaRPr lang="it-IT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Down Arrow 12"/>
          <p:cNvSpPr/>
          <p:nvPr/>
        </p:nvSpPr>
        <p:spPr>
          <a:xfrm>
            <a:off x="5602680" y="3615120"/>
            <a:ext cx="524520" cy="352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grpSp>
        <p:nvGrpSpPr>
          <p:cNvPr id="181" name="Group 30"/>
          <p:cNvGrpSpPr/>
          <p:nvPr/>
        </p:nvGrpSpPr>
        <p:grpSpPr>
          <a:xfrm>
            <a:off x="4334760" y="3944880"/>
            <a:ext cx="3628341" cy="456840"/>
            <a:chOff x="4334760" y="3944880"/>
            <a:chExt cx="3628341" cy="456840"/>
          </a:xfrm>
        </p:grpSpPr>
        <p:pic>
          <p:nvPicPr>
            <p:cNvPr id="182" name="Graphic 28" descr="Envelope with solid fill"/>
            <p:cNvPicPr/>
            <p:nvPr/>
          </p:nvPicPr>
          <p:blipFill>
            <a:blip r:embed="rId5"/>
            <a:stretch/>
          </p:blipFill>
          <p:spPr>
            <a:xfrm>
              <a:off x="4334760" y="3944880"/>
              <a:ext cx="456840" cy="4568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83" name="TextBox 29"/>
            <p:cNvSpPr/>
            <p:nvPr/>
          </p:nvSpPr>
          <p:spPr>
            <a:xfrm>
              <a:off x="4946400" y="4016160"/>
              <a:ext cx="3016701" cy="3371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en-SE" sz="1600" b="0" strike="noStrike" spc="-1" dirty="0">
                  <a:solidFill>
                    <a:schemeClr val="dk1"/>
                  </a:solidFill>
                  <a:latin typeface="Calibri"/>
                </a:rPr>
                <a:t>Routes originated by candidate AS</a:t>
              </a:r>
              <a:endParaRPr lang="it-IT" sz="16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84" name="Down Arrow 12"/>
          <p:cNvSpPr/>
          <p:nvPr/>
        </p:nvSpPr>
        <p:spPr>
          <a:xfrm>
            <a:off x="5602680" y="4476240"/>
            <a:ext cx="524520" cy="352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85" name="Down Arrow 12"/>
          <p:cNvSpPr/>
          <p:nvPr/>
        </p:nvSpPr>
        <p:spPr>
          <a:xfrm>
            <a:off x="2663280" y="3923640"/>
            <a:ext cx="524520" cy="905400"/>
          </a:xfrm>
          <a:prstGeom prst="downArrow">
            <a:avLst>
              <a:gd name="adj1" fmla="val 50000"/>
              <a:gd name="adj2" fmla="val 35482"/>
            </a:avLst>
          </a:prstGeom>
          <a:solidFill>
            <a:schemeClr val="tx1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S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86" name="TextBox 36"/>
          <p:cNvSpPr/>
          <p:nvPr/>
        </p:nvSpPr>
        <p:spPr>
          <a:xfrm>
            <a:off x="1738440" y="5079240"/>
            <a:ext cx="795924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SE" sz="2000" b="0" strike="noStrike" spc="-1">
                <a:solidFill>
                  <a:srgbClr val="4DA060"/>
                </a:solidFill>
                <a:latin typeface="Calibri"/>
              </a:rPr>
              <a:t>Verify that the networks announced to transits are in the IRR Entry </a:t>
            </a:r>
            <a:endParaRPr lang="it-IT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7" name="Graphic 35" descr="Checkmark with solid fill"/>
          <p:cNvPicPr/>
          <p:nvPr/>
        </p:nvPicPr>
        <p:blipFill>
          <a:blip r:embed="rId6"/>
          <a:stretch/>
        </p:blipFill>
        <p:spPr>
          <a:xfrm>
            <a:off x="1138680" y="5019840"/>
            <a:ext cx="531000" cy="531000"/>
          </a:xfrm>
          <a:prstGeom prst="rect">
            <a:avLst/>
          </a:prstGeom>
          <a:ln w="0">
            <a:noFill/>
          </a:ln>
        </p:spPr>
      </p:pic>
      <p:sp>
        <p:nvSpPr>
          <p:cNvPr id="188" name="TextBox 38"/>
          <p:cNvSpPr/>
          <p:nvPr/>
        </p:nvSpPr>
        <p:spPr>
          <a:xfrm>
            <a:off x="1738440" y="5699160"/>
            <a:ext cx="795924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SE" sz="2000" b="0" strike="noStrike" spc="-1">
                <a:solidFill>
                  <a:srgbClr val="4DA060"/>
                </a:solidFill>
                <a:latin typeface="Calibri"/>
              </a:rPr>
              <a:t>Verify that the networks in the IRR Entry are announced to transits </a:t>
            </a:r>
            <a:endParaRPr lang="it-IT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9" name="Graphic 35" descr="Checkmark with solid fill"/>
          <p:cNvPicPr/>
          <p:nvPr/>
        </p:nvPicPr>
        <p:blipFill>
          <a:blip r:embed="rId6"/>
          <a:stretch/>
        </p:blipFill>
        <p:spPr>
          <a:xfrm>
            <a:off x="1138680" y="5629680"/>
            <a:ext cx="531000" cy="53100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2BC581F-891A-4DC6-A54D-827A857E42BB}" type="slidenum">
              <a:rPr/>
              <a:t>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3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3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3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3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" dur="3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3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3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" dur="3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3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4" dur="3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5" dur="3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3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1" dur="3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2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6" dur="3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7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3" dur="3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4" dur="3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3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8" dur="3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9" dur="3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3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3" dur="3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4" dur="3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3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8" dur="3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9" dur="3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3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3" dur="3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4" dur="3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5" dur="3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8" dur="3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9" dur="3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" dur="3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KTH">
      <a:dk1>
        <a:srgbClr val="000000"/>
      </a:dk1>
      <a:lt1>
        <a:srgbClr val="FFFFFF"/>
      </a:lt1>
      <a:dk2>
        <a:srgbClr val="000061"/>
      </a:dk2>
      <a:lt2>
        <a:srgbClr val="EBE5E0"/>
      </a:lt2>
      <a:accent1>
        <a:srgbClr val="004791"/>
      </a:accent1>
      <a:accent2>
        <a:srgbClr val="6198D2"/>
      </a:accent2>
      <a:accent3>
        <a:srgbClr val="000061"/>
      </a:accent3>
      <a:accent4>
        <a:srgbClr val="DEF0FF"/>
      </a:accent4>
      <a:accent5>
        <a:srgbClr val="EBE5DF"/>
      </a:accent5>
      <a:accent6>
        <a:srgbClr val="0028ED"/>
      </a:accent6>
      <a:hlink>
        <a:srgbClr val="3878C2"/>
      </a:hlink>
      <a:folHlink>
        <a:srgbClr val="004691"/>
      </a:folHlink>
    </a:clrScheme>
    <a:fontScheme name="Calibri">
      <a:majorFont>
        <a:latin typeface="Calibri" panose="020F05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3202</TotalTime>
  <Words>2849</Words>
  <Application>Microsoft Macintosh PowerPoint</Application>
  <PresentationFormat>Widescreen</PresentationFormat>
  <Paragraphs>714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Consolas</vt:lpstr>
      <vt:lpstr>Tahoma</vt:lpstr>
      <vt:lpstr>Times New Roman</vt:lpstr>
      <vt:lpstr>Office-tema</vt:lpstr>
      <vt:lpstr>ROSE-T:  Making MANRS Compliance Simple  (And Automatic!)</vt:lpstr>
      <vt:lpstr>Why is Routing Security Crucial Nowadays?</vt:lpstr>
      <vt:lpstr>Why is Routing Security Crucial Nowadays?</vt:lpstr>
      <vt:lpstr>MANRS Guidelines For Network Operators</vt:lpstr>
      <vt:lpstr>MANRS Guidelines For Network Operators</vt:lpstr>
      <vt:lpstr>How Can a Network Operator Ensure the MANRS Compliance?</vt:lpstr>
      <vt:lpstr>ROSE-T: ROuting SEcurity Tool</vt:lpstr>
      <vt:lpstr>ROSE-T – Step-by-Step</vt:lpstr>
      <vt:lpstr>ROSE-T – Step-by-Step</vt:lpstr>
      <vt:lpstr>ROSE-T – Step-by-Step</vt:lpstr>
      <vt:lpstr>ROSE-T – Step-by-Step</vt:lpstr>
      <vt:lpstr>ROSE-T – Step-by-Step</vt:lpstr>
      <vt:lpstr>ROSE-T – Step-by-Step</vt:lpstr>
      <vt:lpstr>ROSE-T – Step-by-Step</vt:lpstr>
      <vt:lpstr>ROSE-T – Step-by-Step</vt:lpstr>
      <vt:lpstr>ROSE-T – Step-by-Step</vt:lpstr>
      <vt:lpstr>ROSE-T – Step-by-Step</vt:lpstr>
      <vt:lpstr>ROSE-T – Step-by-Step</vt:lpstr>
      <vt:lpstr>ROSE-T – Step-by-Step</vt:lpstr>
      <vt:lpstr>ROSE-T – Step-by-Step</vt:lpstr>
      <vt:lpstr>ROSE-T – Step-by-Step</vt:lpstr>
      <vt:lpstr>ROSE-T – Step-by-Step</vt:lpstr>
      <vt:lpstr>ROSE-T – Step-by-Step</vt:lpstr>
      <vt:lpstr>ROSE-T – Step-by-Step</vt:lpstr>
      <vt:lpstr>ROSE-T – Step-by-Step</vt:lpstr>
      <vt:lpstr>ROSE-T – Step-by-Step</vt:lpstr>
      <vt:lpstr>ROSE-T – Step-by-Step</vt:lpstr>
      <vt:lpstr>ROSE-T – Step-by-Step</vt:lpstr>
      <vt:lpstr>ROSE-T – Step-by-Step</vt:lpstr>
      <vt:lpstr>ROSE-T – Step-by-Step</vt:lpstr>
      <vt:lpstr>ROSE-T – Step-by-Step</vt:lpstr>
      <vt:lpstr>ROSE-T – Step-by-Step</vt:lpstr>
      <vt:lpstr>Conclusions</vt:lpstr>
      <vt:lpstr>Future Work</vt:lpstr>
      <vt:lpstr>Contacts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High-Speed Stateful  Packet Processing Approach  for Tbps Programmable Switches</dc:title>
  <dc:subject/>
  <dc:creator>Tommaso Caiazzi</dc:creator>
  <dc:description/>
  <cp:lastModifiedBy>Mariano Scazzariello</cp:lastModifiedBy>
  <cp:revision>148</cp:revision>
  <dcterms:created xsi:type="dcterms:W3CDTF">2023-03-09T11:33:41Z</dcterms:created>
  <dcterms:modified xsi:type="dcterms:W3CDTF">2023-12-01T07:11:44Z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0x010100FFE3AE23E681E24BB9641527AEF83CDE</vt:lpwstr>
  </property>
  <property fmtid="{D5CDD505-2E9C-101B-9397-08002B2CF9AE}" pid="3" name="HiddenSlides">
    <vt:i4>3</vt:i4>
  </property>
  <property fmtid="{D5CDD505-2E9C-101B-9397-08002B2CF9AE}" pid="4" name="Notes">
    <vt:i4>54</vt:i4>
  </property>
  <property fmtid="{D5CDD505-2E9C-101B-9397-08002B2CF9AE}" pid="5" name="PresentationFormat">
    <vt:lpwstr>Widescreen</vt:lpwstr>
  </property>
  <property fmtid="{D5CDD505-2E9C-101B-9397-08002B2CF9AE}" pid="6" name="Slides">
    <vt:i4>54</vt:i4>
  </property>
</Properties>
</file>