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8" r:id="rId4"/>
    <p:sldMasterId id="2147483729" r:id="rId5"/>
    <p:sldMasterId id="2147483730" r:id="rId6"/>
    <p:sldMasterId id="2147483731" r:id="rId7"/>
    <p:sldMasterId id="2147483732" r:id="rId8"/>
    <p:sldMasterId id="2147483733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</p:sldIdLst>
  <p:sldSz cy="5143500" cx="9144000"/>
  <p:notesSz cx="6858000" cy="9144000"/>
  <p:embeddedFontLst>
    <p:embeddedFont>
      <p:font typeface="Fira Sans ExtraLight"/>
      <p:regular r:id="rId40"/>
      <p:bold r:id="rId41"/>
      <p:italic r:id="rId42"/>
      <p:boldItalic r:id="rId43"/>
    </p:embeddedFont>
    <p:embeddedFont>
      <p:font typeface="Fira Sans"/>
      <p:regular r:id="rId44"/>
      <p:bold r:id="rId45"/>
      <p:italic r:id="rId46"/>
      <p:boldItalic r:id="rId47"/>
    </p:embeddedFont>
    <p:embeddedFont>
      <p:font typeface="Fira Sans Ligh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07">
          <p15:clr>
            <a:srgbClr val="A4A3A4"/>
          </p15:clr>
        </p15:guide>
        <p15:guide id="2" pos="2488">
          <p15:clr>
            <a:srgbClr val="A4A3A4"/>
          </p15:clr>
        </p15:guide>
        <p15:guide id="3" orient="horz" pos="2333">
          <p15:clr>
            <a:srgbClr val="9AA0A6"/>
          </p15:clr>
        </p15:guide>
        <p15:guide id="4" pos="5317">
          <p15:clr>
            <a:srgbClr val="9AA0A6"/>
          </p15:clr>
        </p15:guide>
        <p15:guide id="5" pos="216">
          <p15:clr>
            <a:srgbClr val="9AA0A6"/>
          </p15:clr>
        </p15:guide>
        <p15:guide id="6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07" orient="horz"/>
        <p:guide pos="2488"/>
        <p:guide pos="2333" orient="horz"/>
        <p:guide pos="5317"/>
        <p:guide pos="216"/>
        <p:guide pos="1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Light-regular.fntdata"/><Relationship Id="rId42" Type="http://schemas.openxmlformats.org/officeDocument/2006/relationships/font" Target="fonts/FiraSansExtraLight-italic.fntdata"/><Relationship Id="rId41" Type="http://schemas.openxmlformats.org/officeDocument/2006/relationships/font" Target="fonts/FiraSansExtraLight-bold.fntdata"/><Relationship Id="rId44" Type="http://schemas.openxmlformats.org/officeDocument/2006/relationships/font" Target="fonts/FiraSans-regular.fntdata"/><Relationship Id="rId43" Type="http://schemas.openxmlformats.org/officeDocument/2006/relationships/font" Target="fonts/FiraSansExtraLight-boldItalic.fntdata"/><Relationship Id="rId46" Type="http://schemas.openxmlformats.org/officeDocument/2006/relationships/font" Target="fonts/FiraSans-italic.fntdata"/><Relationship Id="rId45" Type="http://schemas.openxmlformats.org/officeDocument/2006/relationships/font" Target="fonts/FiraSans-bold.fntdata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font" Target="fonts/FiraSansLight-regular.fntdata"/><Relationship Id="rId47" Type="http://schemas.openxmlformats.org/officeDocument/2006/relationships/font" Target="fonts/FiraSans-boldItalic.fntdata"/><Relationship Id="rId49" Type="http://schemas.openxmlformats.org/officeDocument/2006/relationships/font" Target="fonts/FiraSansLight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font" Target="fonts/FiraSansLight-boldItalic.fntdata"/><Relationship Id="rId50" Type="http://schemas.openxmlformats.org/officeDocument/2006/relationships/font" Target="fonts/FiraSansLight-italic.fntdata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plorer.ooni.org/chart/mat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plorer.ooni.org/chart/mat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xplorer.ooni.org/chart/mat" TargetMode="Externa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c2cd8196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c2cd8196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9e149f8347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29e149f8347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presentation we will cover the range of censorship strategies exacted on Iranian people from September 16 – October 16 which included mobile Internet shutdowns at both national and regional levels and blocking of applications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. B</a:t>
            </a:r>
            <a:r>
              <a:rPr lang="en" sz="1150">
                <a:solidFill>
                  <a:schemeClr val="dk1"/>
                </a:solidFill>
                <a:highlight>
                  <a:schemeClr val="lt1"/>
                </a:highlight>
              </a:rPr>
              <a:t>y combining measurements from multiple organizations with disparate but complementary views of digital censorship, we were able to reconstruct a detailed timeline. </a:t>
            </a:r>
            <a:r>
              <a:rPr lang="en"/>
              <a:t>We will now review the elements in this timeline beginning with the National shutdowns of mobile networks. </a:t>
            </a:r>
            <a:endParaRPr/>
          </a:p>
        </p:txBody>
      </p:sp>
      <p:sp>
        <p:nvSpPr>
          <p:cNvPr id="347" name="Google Shape;347;g29e149f8347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9e149f8347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29e149f8347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Internet Outage Detection and Analysis (IODA) is an open-source project at Georgia Tech that provides measurements of the connectivity of Internet infrastructure at the country, subnational and Internet operator levels, available via a public online dashboard. The view you see here is from IODA’s view of Iran’s Internet connectivity from September 18 to October 6th.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200"/>
              <a:buFont typeface="Calibri"/>
              <a:buNone/>
            </a:pPr>
            <a:r>
              <a:rPr lang="en" sz="1200">
                <a:solidFill>
                  <a:schemeClr val="dk1"/>
                </a:solidFill>
              </a:rPr>
              <a:t>Less than a week after Jihna (Mahsa) Amini’s death and in the midst of protest, the Iranian government shutdown the top three mobile network providers for 13 consecutive days.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The daily shutdowns lasted from around 4:00 PM local time until around midnight. </a:t>
            </a:r>
            <a:endParaRPr sz="1200">
              <a:solidFill>
                <a:schemeClr val="dk1"/>
              </a:solidFill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The daily shutdowns are clearly represented by the vertical red bars. Each bar represents a disruption to Iran’s Internet infrastructure connectivity. </a:t>
            </a:r>
            <a:endParaRPr sz="1200">
              <a:solidFill>
                <a:schemeClr val="dk1"/>
              </a:solidFill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</a:rPr>
              <a:t>During these periods, mobile users would have been unable to do anything at all that relied on the Internet, including documenting or coordinating protests, unless they had a fixed-line or satellite connection.</a:t>
            </a:r>
            <a:endParaRPr sz="1200">
              <a:solidFill>
                <a:schemeClr val="dk1"/>
              </a:solidFill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150">
                <a:solidFill>
                  <a:schemeClr val="dk1"/>
                </a:solidFill>
                <a:highlight>
                  <a:schemeClr val="lt1"/>
                </a:highlight>
              </a:rPr>
              <a:t>These measurements are not always easy to interpret so in the next slide we will take a closer look at the characteristics of the signals demonstrate the outage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9e149f8347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9e149f8347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9e149f8347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WhatsApp, Instagram, Skype, Viber and Linkedin</a:t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9e149f8347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9e149f8347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[These might include tools like VPN or the hard-to-surveil Tor browser]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9e149f8347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9e149f8347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9e149f8347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9e149f8347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[Encrypted DNS prevents network administrators from seeing when a website or service they want to block is being accessed by name, so they don’t know to stop users from being directed to it.]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9e149f8347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9e149f8347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9e149f8347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9e149f8347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Describe what IPv6 is, how it is often used on mobile networks.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[Starting on September 21, Cloudflare observed that IPv6 connectivity on AS44244 (Irancell) was apparently being blocked.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Similar issues with IPv6 connectivity on Irancell during that time frame were also observed in measurements from Kentik, OONI, and RIPE Atlas.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 remains unclear what implications IPv6 blocking would have had for users]</a:t>
            </a: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9e149f8347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9e149f8347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9e3200a823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9e3200a82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83c0ba45fc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83c0ba45fc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9e3200a823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9e3200a823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9e149f8347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9e149f8347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83c0ba45f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83c0ba45f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</a:t>
            </a:r>
            <a:r>
              <a:rPr lang="en">
                <a:solidFill>
                  <a:schemeClr val="dk1"/>
                </a:solidFill>
              </a:rPr>
              <a:t> provides filters that enable you to select the parameters you care about in order to plot charts based on aggregate views of OONI data.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Specifically, the MAT includes the following filters: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Countries:</a:t>
            </a:r>
            <a:r>
              <a:rPr lang="en">
                <a:solidFill>
                  <a:schemeClr val="dk1"/>
                </a:solidFill>
              </a:rPr>
              <a:t>** Select a country through the drop-down menu (the "All Countries" option will show global coverage)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Test Name:</a:t>
            </a:r>
            <a:r>
              <a:rPr lang="en">
                <a:solidFill>
                  <a:schemeClr val="dk1"/>
                </a:solidFill>
              </a:rPr>
              <a:t>** Select an [OONI Probe test](https://ooni.org/nettest/) based on which you would like to get measurements (for example, select `Web Connectivity` to view the testing of websites)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Domain:</a:t>
            </a:r>
            <a:r>
              <a:rPr lang="en">
                <a:solidFill>
                  <a:schemeClr val="dk1"/>
                </a:solidFill>
              </a:rPr>
              <a:t>** Type the domain for the website you would like to get measurements (e.g. `twitter.com`)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Website categories:</a:t>
            </a:r>
            <a:r>
              <a:rPr lang="en">
                <a:solidFill>
                  <a:schemeClr val="dk1"/>
                </a:solidFill>
              </a:rPr>
              <a:t>** Select the [website category](https://github.com/citizenlab/test-lists/blob/master/lists/00-LEGEND-new_category_codes.csv) for which you would like to get measurements (e.g. `News Media` for news media websites)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ASN:</a:t>
            </a:r>
            <a:r>
              <a:rPr lang="en">
                <a:solidFill>
                  <a:schemeClr val="dk1"/>
                </a:solidFill>
              </a:rPr>
              <a:t>** Type the [ASN](https://ooni.org/support/glossary/#asn) of the network for which you would like to get measurements (e.g. `AS30722` for Vodafone Italia)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Date range:</a:t>
            </a:r>
            <a:r>
              <a:rPr lang="en">
                <a:solidFill>
                  <a:schemeClr val="dk1"/>
                </a:solidFill>
              </a:rPr>
              <a:t>** Select the date range of the measurements by adjusting the `Since` and `Until` filters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X axis:</a:t>
            </a:r>
            <a:r>
              <a:rPr lang="en">
                <a:solidFill>
                  <a:schemeClr val="dk1"/>
                </a:solidFill>
              </a:rPr>
              <a:t>** Select the values that you would like to appear on the horizontal axis of your chart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Y axis:</a:t>
            </a:r>
            <a:r>
              <a:rPr lang="en">
                <a:solidFill>
                  <a:schemeClr val="dk1"/>
                </a:solidFill>
              </a:rPr>
              <a:t>** Select the values that you would like to appear on the vertical axis of your chart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83c0ba45fc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83c0ba45fc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</a:t>
            </a:r>
            <a:r>
              <a:rPr lang="en">
                <a:solidFill>
                  <a:schemeClr val="dk1"/>
                </a:solidFill>
              </a:rPr>
              <a:t> provides filters that enable you to select the parameters you care about in order to plot charts based on aggregate views of OONI data.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Specifically, the MAT includes the following filters: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Countries:</a:t>
            </a:r>
            <a:r>
              <a:rPr lang="en">
                <a:solidFill>
                  <a:schemeClr val="dk1"/>
                </a:solidFill>
              </a:rPr>
              <a:t>** Select a country through the drop-down menu (the "All Countries" option will show global coverage)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Test Name:</a:t>
            </a:r>
            <a:r>
              <a:rPr lang="en">
                <a:solidFill>
                  <a:schemeClr val="dk1"/>
                </a:solidFill>
              </a:rPr>
              <a:t>** Select an [OONI Probe test](https://ooni.org/nettest/) based on which you would like to get measurements (for example, select `Web Connectivity` to view the testing of websites)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Domain:</a:t>
            </a:r>
            <a:r>
              <a:rPr lang="en">
                <a:solidFill>
                  <a:schemeClr val="dk1"/>
                </a:solidFill>
              </a:rPr>
              <a:t>** Type the domain for the website you would like to get measurements (e.g. `twitter.com`)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Website categories:</a:t>
            </a:r>
            <a:r>
              <a:rPr lang="en">
                <a:solidFill>
                  <a:schemeClr val="dk1"/>
                </a:solidFill>
              </a:rPr>
              <a:t>** Select the [website category](https://github.com/citizenlab/test-lists/blob/master/lists/00-LEGEND-new_category_codes.csv) for which you would like to get measurements (e.g. `News Media` for news media websites)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ASN:</a:t>
            </a:r>
            <a:r>
              <a:rPr lang="en">
                <a:solidFill>
                  <a:schemeClr val="dk1"/>
                </a:solidFill>
              </a:rPr>
              <a:t>** Type the [ASN](https://ooni.org/support/glossary/#asn) of the network for which you would like to get measurements (e.g. `AS30722` for Vodafone Italia)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Date range:</a:t>
            </a:r>
            <a:r>
              <a:rPr lang="en">
                <a:solidFill>
                  <a:schemeClr val="dk1"/>
                </a:solidFill>
              </a:rPr>
              <a:t>** Select the date range of the measurements by adjusting the `Since` and `Until` filters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X axis:</a:t>
            </a:r>
            <a:r>
              <a:rPr lang="en">
                <a:solidFill>
                  <a:schemeClr val="dk1"/>
                </a:solidFill>
              </a:rPr>
              <a:t>** Select the values that you would like to appear on the horizontal axis of your chart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Y axis:</a:t>
            </a:r>
            <a:r>
              <a:rPr lang="en">
                <a:solidFill>
                  <a:schemeClr val="dk1"/>
                </a:solidFill>
              </a:rPr>
              <a:t>** Select the values that you would like to appear on the vertical axis of your chart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9e3200a82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9e3200a82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</a:t>
            </a:r>
            <a:r>
              <a:rPr lang="en">
                <a:solidFill>
                  <a:schemeClr val="dk1"/>
                </a:solidFill>
              </a:rPr>
              <a:t> provides filters that enable you to select the parameters you care about in order to plot charts based on aggregate views of OONI data.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Specifically, the MAT includes the following filters: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Countries:</a:t>
            </a:r>
            <a:r>
              <a:rPr lang="en">
                <a:solidFill>
                  <a:schemeClr val="dk1"/>
                </a:solidFill>
              </a:rPr>
              <a:t>** Select a country through the drop-down menu (the "All Countries" option will show global coverage)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Test Name:</a:t>
            </a:r>
            <a:r>
              <a:rPr lang="en">
                <a:solidFill>
                  <a:schemeClr val="dk1"/>
                </a:solidFill>
              </a:rPr>
              <a:t>** Select an [OONI Probe test](https://ooni.org/nettest/) based on which you would like to get measurements (for example, select `Web Connectivity` to view the testing of websites)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Domain:</a:t>
            </a:r>
            <a:r>
              <a:rPr lang="en">
                <a:solidFill>
                  <a:schemeClr val="dk1"/>
                </a:solidFill>
              </a:rPr>
              <a:t>** Type the domain for the website you would like to get measurements (e.g. `twitter.com`)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Website categories:</a:t>
            </a:r>
            <a:r>
              <a:rPr lang="en">
                <a:solidFill>
                  <a:schemeClr val="dk1"/>
                </a:solidFill>
              </a:rPr>
              <a:t>** Select the [website category](https://github.com/citizenlab/test-lists/blob/master/lists/00-LEGEND-new_category_codes.csv) for which you would like to get measurements (e.g. `News Media` for news media websites)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ASN:</a:t>
            </a:r>
            <a:r>
              <a:rPr lang="en">
                <a:solidFill>
                  <a:schemeClr val="dk1"/>
                </a:solidFill>
              </a:rPr>
              <a:t>** Type the [ASN](https://ooni.org/support/glossary/#asn) of the network for which you would like to get measurements (e.g. `AS30722` for Vodafone Italia)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Date range:</a:t>
            </a:r>
            <a:r>
              <a:rPr lang="en">
                <a:solidFill>
                  <a:schemeClr val="dk1"/>
                </a:solidFill>
              </a:rPr>
              <a:t>** Select the date range of the measurements by adjusting the `Since` and `Until` filters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X axis:</a:t>
            </a:r>
            <a:r>
              <a:rPr lang="en">
                <a:solidFill>
                  <a:schemeClr val="dk1"/>
                </a:solidFill>
              </a:rPr>
              <a:t>** Select the values that you would like to appear on the horizontal axis of your chart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* **</a:t>
            </a:r>
            <a:r>
              <a:rPr b="1" lang="en">
                <a:solidFill>
                  <a:schemeClr val="dk1"/>
                </a:solidFill>
              </a:rPr>
              <a:t>Y axis:</a:t>
            </a:r>
            <a:r>
              <a:rPr lang="en">
                <a:solidFill>
                  <a:schemeClr val="dk1"/>
                </a:solidFill>
              </a:rPr>
              <a:t>** Select the values that you would like to appear on the vertical axis of your chart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9e149f8347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9e149f8347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9e149f8347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9e149f8347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9e149f8347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9e149f8347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83c0ba45fc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83c0ba45f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9e3200a823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9e3200a823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3c0ba45fc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83c0ba45fc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83c0ba45fc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83c0ba45fc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83c0ba45fc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83c0ba45fc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83c0ba45fc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83c0ba45fc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83c0ba45fc_0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83c0ba45fc_0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83c0ba45fc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83c0ba45fc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9e149f83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9e149f83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9600" y="747091"/>
            <a:ext cx="1964800" cy="26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">
  <p:cSld name="CUSTOM_2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5944600" y="0"/>
            <a:ext cx="31995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4850" y="4317073"/>
            <a:ext cx="676825" cy="6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3">
  <p:cSld name="CUSTOM_2_1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0" y="0"/>
            <a:ext cx="3199500" cy="5143500"/>
          </a:xfrm>
          <a:prstGeom prst="rect">
            <a:avLst/>
          </a:prstGeom>
          <a:solidFill>
            <a:srgbClr val="F03E3E">
              <a:alpha val="80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2425" y="4547852"/>
            <a:ext cx="1483526" cy="4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3 1">
  <p:cSld name="CUSTOM_2_1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/>
          <p:nvPr/>
        </p:nvSpPr>
        <p:spPr>
          <a:xfrm>
            <a:off x="0" y="0"/>
            <a:ext cx="319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2425" y="4547852"/>
            <a:ext cx="1483526" cy="4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1"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6" name="Google Shape;46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81725" y="4473425"/>
            <a:ext cx="1685125" cy="47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/>
          <p:nvPr/>
        </p:nvSpPr>
        <p:spPr>
          <a:xfrm>
            <a:off x="0" y="1579350"/>
            <a:ext cx="9144000" cy="19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ira Sans Light"/>
              <a:buNone/>
              <a:defRPr sz="5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/>
          <p:nvPr/>
        </p:nvSpPr>
        <p:spPr>
          <a:xfrm>
            <a:off x="0" y="0"/>
            <a:ext cx="9144000" cy="98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2" name="Google Shape;7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of the section ">
  <p:cSld name="TITLE_AND_BODY_1">
    <p:bg>
      <p:bgPr>
        <a:solidFill>
          <a:srgbClr val="F1F3F5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/>
        </p:nvSpPr>
        <p:spPr>
          <a:xfrm>
            <a:off x="0" y="4033675"/>
            <a:ext cx="9144000" cy="11097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3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 ExtraLight"/>
              <a:buNone/>
              <a:defRPr i="0" sz="3000" u="none" cap="none" strike="noStrike">
                <a:solidFill>
                  <a:srgbClr val="FFFFFF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4850" y="4317073"/>
            <a:ext cx="676825" cy="6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75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6" name="Google Shape;76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7" name="Google Shape;77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AND_BODY_1">
    <p:bg>
      <p:bgPr>
        <a:solidFill>
          <a:srgbClr val="F8F9FA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/>
          <p:nvPr/>
        </p:nvSpPr>
        <p:spPr>
          <a:xfrm>
            <a:off x="-56275" y="4046100"/>
            <a:ext cx="9256500" cy="11964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6"/>
          <p:cNvSpPr txBox="1"/>
          <p:nvPr>
            <p:ph type="title"/>
          </p:nvPr>
        </p:nvSpPr>
        <p:spPr>
          <a:xfrm>
            <a:off x="893025" y="863979"/>
            <a:ext cx="73578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i="0" sz="1800" u="none" cap="none" strike="noStrike"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200" u="none" cap="none" strike="noStrike"/>
            </a:lvl9pPr>
          </a:lstStyle>
          <a:p/>
        </p:txBody>
      </p:sp>
      <p:sp>
        <p:nvSpPr>
          <p:cNvPr id="91" name="Google Shape;91;p26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 ExtraLight"/>
              <a:buNone/>
              <a:defRPr i="0" sz="3000" u="none" cap="none" strike="noStrike">
                <a:solidFill>
                  <a:srgbClr val="FFFFFF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defRPr>
            </a:lvl1pPr>
            <a:lvl2pPr lvl="1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of the section ">
  <p:cSld name="TITLE_AND_BODY_1_1">
    <p:bg>
      <p:bgPr>
        <a:solidFill>
          <a:srgbClr val="F1F3F5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/>
          <p:nvPr/>
        </p:nvSpPr>
        <p:spPr>
          <a:xfrm>
            <a:off x="0" y="4033675"/>
            <a:ext cx="9144000" cy="11097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7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"/>
              <a:buNone/>
              <a:defRPr b="1" i="0" sz="30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2pPr>
            <a:lvl3pPr lvl="2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3pPr>
            <a:lvl4pPr lvl="3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4pPr>
            <a:lvl5pPr lvl="4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5pPr>
            <a:lvl6pPr lvl="5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6pPr>
            <a:lvl7pPr lvl="6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7pPr>
            <a:lvl8pPr lvl="7" marR="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8pPr>
            <a:lvl9pPr lvl="8" marR="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 b="1" i="0" sz="1200" u="none" cap="none" strike="noStrike"/>
            </a:lvl9pPr>
          </a:lstStyle>
          <a:p/>
        </p:txBody>
      </p:sp>
      <p:pic>
        <p:nvPicPr>
          <p:cNvPr id="95" name="Google Shape;95;p2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7362325" y="3482800"/>
            <a:ext cx="1743499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of the section ">
  <p:cSld name="TITLE_AND_BODY_1">
    <p:bg>
      <p:bgPr>
        <a:solidFill>
          <a:srgbClr val="F1F3F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/>
          <p:nvPr/>
        </p:nvSpPr>
        <p:spPr>
          <a:xfrm>
            <a:off x="0" y="4033675"/>
            <a:ext cx="9144000" cy="11097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0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"/>
              <a:buNone/>
              <a:defRPr b="1" i="0" sz="30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pic>
        <p:nvPicPr>
          <p:cNvPr id="101" name="Google Shape;101;p30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-284418" y="4487918"/>
            <a:ext cx="1000150" cy="10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of the section  1">
  <p:cSld name="TITLE_AND_BODY_1_2">
    <p:bg>
      <p:bgPr>
        <a:solidFill>
          <a:srgbClr val="F1F3F5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/>
          <p:nvPr/>
        </p:nvSpPr>
        <p:spPr>
          <a:xfrm>
            <a:off x="0" y="4033675"/>
            <a:ext cx="9144000" cy="1109700"/>
          </a:xfrm>
          <a:prstGeom prst="rect">
            <a:avLst/>
          </a:prstGeom>
          <a:solidFill>
            <a:srgbClr val="F03E3E">
              <a:alpha val="80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1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"/>
              <a:buNone/>
              <a:defRPr b="1" i="0" sz="30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pic>
        <p:nvPicPr>
          <p:cNvPr id="105" name="Google Shape;105;p31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-284418" y="4487918"/>
            <a:ext cx="1000150" cy="10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TITLE_AND_BODY_1_1">
    <p:bg>
      <p:bgPr>
        <a:solidFill>
          <a:srgbClr val="F1F3F5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2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 ExtraLight"/>
              <a:buNone/>
              <a:defRPr i="0" sz="3000" u="none" cap="none" strike="noStrike">
                <a:solidFill>
                  <a:srgbClr val="FFFFFF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pic>
        <p:nvPicPr>
          <p:cNvPr id="108" name="Google Shape;108;p3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12425" y="4450139"/>
            <a:ext cx="1743499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of the section  1">
  <p:cSld name="TITLE_AND_BODY_1_2">
    <p:bg>
      <p:bgPr>
        <a:solidFill>
          <a:srgbClr val="F1F3F5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/>
          <p:nvPr/>
        </p:nvSpPr>
        <p:spPr>
          <a:xfrm>
            <a:off x="0" y="4033675"/>
            <a:ext cx="9144000" cy="1109700"/>
          </a:xfrm>
          <a:prstGeom prst="rect">
            <a:avLst/>
          </a:prstGeom>
          <a:solidFill>
            <a:srgbClr val="F03E3E">
              <a:alpha val="80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 ExtraLight"/>
              <a:buNone/>
              <a:defRPr i="0" sz="3000" u="none" cap="none" strike="noStrike">
                <a:solidFill>
                  <a:srgbClr val="FFFFFF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4850" y="4317073"/>
            <a:ext cx="676825" cy="6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">
  <p:cSld name="CUSTOM_3">
    <p:bg>
      <p:bgPr>
        <a:solidFill>
          <a:srgbClr val="0588CB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38100" y="3926100"/>
            <a:ext cx="1000150" cy="10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 1">
  <p:cSld name="CUSTOM_3_1">
    <p:bg>
      <p:bgPr>
        <a:solidFill>
          <a:srgbClr val="0588CB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scheme slide 1">
  <p:cSld name="CUSTOM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/>
          <p:nvPr/>
        </p:nvSpPr>
        <p:spPr>
          <a:xfrm>
            <a:off x="4579575" y="0"/>
            <a:ext cx="46554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3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7995979" y="3976896"/>
            <a:ext cx="1000150" cy="10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scheme slide 2">
  <p:cSld name="CUSTOM_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/>
          <p:nvPr/>
        </p:nvSpPr>
        <p:spPr>
          <a:xfrm>
            <a:off x="0" y="0"/>
            <a:ext cx="45867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36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51004" y="3998671"/>
            <a:ext cx="1000150" cy="10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">
  <p:cSld name="CUSTOM_2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"/>
          <p:cNvSpPr/>
          <p:nvPr/>
        </p:nvSpPr>
        <p:spPr>
          <a:xfrm>
            <a:off x="0" y="0"/>
            <a:ext cx="59442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37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29229" y="3991421"/>
            <a:ext cx="1000150" cy="10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">
  <p:cSld name="CUSTOM_2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8"/>
          <p:cNvSpPr/>
          <p:nvPr/>
        </p:nvSpPr>
        <p:spPr>
          <a:xfrm>
            <a:off x="5944600" y="0"/>
            <a:ext cx="31995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38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7995979" y="3976896"/>
            <a:ext cx="1000150" cy="10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3">
  <p:cSld name="CUSTOM_2_1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9"/>
          <p:cNvSpPr/>
          <p:nvPr/>
        </p:nvSpPr>
        <p:spPr>
          <a:xfrm>
            <a:off x="0" y="0"/>
            <a:ext cx="3199500" cy="5143500"/>
          </a:xfrm>
          <a:prstGeom prst="rect">
            <a:avLst/>
          </a:prstGeom>
          <a:solidFill>
            <a:srgbClr val="F03E3E">
              <a:alpha val="80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3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7267975" y="4493689"/>
            <a:ext cx="1743499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3 1">
  <p:cSld name="CUSTOM_2_1_1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0"/>
          <p:cNvSpPr/>
          <p:nvPr/>
        </p:nvSpPr>
        <p:spPr>
          <a:xfrm>
            <a:off x="0" y="0"/>
            <a:ext cx="3199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4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7296975" y="4493664"/>
            <a:ext cx="1743499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"/>
          <p:cNvSpPr txBox="1"/>
          <p:nvPr>
            <p:ph idx="1" type="body"/>
          </p:nvPr>
        </p:nvSpPr>
        <p:spPr>
          <a:xfrm>
            <a:off x="285750" y="911614"/>
            <a:ext cx="85725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132" name="Google Shape;132;p41"/>
          <p:cNvSpPr txBox="1"/>
          <p:nvPr>
            <p:ph idx="10" type="dt"/>
          </p:nvPr>
        </p:nvSpPr>
        <p:spPr>
          <a:xfrm>
            <a:off x="285750" y="408085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3" name="Google Shape;133;p41"/>
          <p:cNvSpPr txBox="1"/>
          <p:nvPr>
            <p:ph idx="11" type="ftr"/>
          </p:nvPr>
        </p:nvSpPr>
        <p:spPr>
          <a:xfrm>
            <a:off x="2344616" y="4080851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4" name="Google Shape;134;p41"/>
          <p:cNvSpPr txBox="1"/>
          <p:nvPr>
            <p:ph idx="12" type="sldNum"/>
          </p:nvPr>
        </p:nvSpPr>
        <p:spPr>
          <a:xfrm>
            <a:off x="6800850" y="408085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41"/>
          <p:cNvSpPr txBox="1"/>
          <p:nvPr>
            <p:ph type="title"/>
          </p:nvPr>
        </p:nvSpPr>
        <p:spPr>
          <a:xfrm>
            <a:off x="285750" y="150541"/>
            <a:ext cx="8572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2"/>
          <p:cNvSpPr txBox="1"/>
          <p:nvPr>
            <p:ph type="title"/>
          </p:nvPr>
        </p:nvSpPr>
        <p:spPr>
          <a:xfrm>
            <a:off x="285751" y="342900"/>
            <a:ext cx="2949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2400"/>
              <a:buFont typeface="Roboto"/>
              <a:buChar char="●"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8" name="Google Shape;138;p42"/>
          <p:cNvSpPr txBox="1"/>
          <p:nvPr>
            <p:ph idx="1" type="body"/>
          </p:nvPr>
        </p:nvSpPr>
        <p:spPr>
          <a:xfrm>
            <a:off x="3235326" y="342901"/>
            <a:ext cx="5622900" cy="4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39" name="Google Shape;139;p42"/>
          <p:cNvSpPr txBox="1"/>
          <p:nvPr>
            <p:ph idx="2" type="body"/>
          </p:nvPr>
        </p:nvSpPr>
        <p:spPr>
          <a:xfrm>
            <a:off x="285751" y="1706137"/>
            <a:ext cx="2949600" cy="26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3057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0" name="Google Shape;140;p42"/>
          <p:cNvSpPr txBox="1"/>
          <p:nvPr>
            <p:ph idx="10" type="dt"/>
          </p:nvPr>
        </p:nvSpPr>
        <p:spPr>
          <a:xfrm>
            <a:off x="285750" y="408085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1" name="Google Shape;141;p42"/>
          <p:cNvSpPr txBox="1"/>
          <p:nvPr>
            <p:ph idx="11" type="ftr"/>
          </p:nvPr>
        </p:nvSpPr>
        <p:spPr>
          <a:xfrm>
            <a:off x="2344616" y="4080851"/>
            <a:ext cx="445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2" name="Google Shape;142;p42"/>
          <p:cNvSpPr txBox="1"/>
          <p:nvPr>
            <p:ph idx="12" type="sldNum"/>
          </p:nvPr>
        </p:nvSpPr>
        <p:spPr>
          <a:xfrm>
            <a:off x="6800850" y="408085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TITLE_AND_BODY_1_1">
    <p:bg>
      <p:bgPr>
        <a:solidFill>
          <a:srgbClr val="F1F3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 ExtraLight"/>
              <a:buNone/>
              <a:defRPr i="0" sz="3000" u="none" cap="none" strike="noStrike">
                <a:solidFill>
                  <a:srgbClr val="FFFFFF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pic>
        <p:nvPicPr>
          <p:cNvPr id="18" name="Google Shape;1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2425" y="4547852"/>
            <a:ext cx="1483526" cy="4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of the section ">
  <p:cSld name="TITLE_AND_BODY_1">
    <p:bg>
      <p:bgPr>
        <a:solidFill>
          <a:srgbClr val="F1F3F5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5"/>
          <p:cNvSpPr/>
          <p:nvPr/>
        </p:nvSpPr>
        <p:spPr>
          <a:xfrm>
            <a:off x="0" y="4033675"/>
            <a:ext cx="9144000" cy="11097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5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"/>
              <a:buNone/>
              <a:defRPr b="1" i="0" sz="30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9pPr>
          </a:lstStyle>
          <a:p/>
        </p:txBody>
      </p:sp>
      <p:pic>
        <p:nvPicPr>
          <p:cNvPr id="148" name="Google Shape;148;p4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7362325" y="3482800"/>
            <a:ext cx="1743499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TITLE_AND_BODY_1_1">
    <p:bg>
      <p:bgPr>
        <a:solidFill>
          <a:srgbClr val="F1F3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6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0"/>
              <a:buFont typeface="Fira Sans"/>
              <a:buNone/>
              <a:defRPr b="1" i="0" sz="3000" u="none" cap="none" strike="noStrike"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pic>
        <p:nvPicPr>
          <p:cNvPr id="151" name="Google Shape;151;p4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7355050" y="3773075"/>
            <a:ext cx="1743499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">
  <p:cSld name="CUSTOM_3">
    <p:bg>
      <p:bgPr>
        <a:solidFill>
          <a:srgbClr val="0588CB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47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52400" y="3571875"/>
            <a:ext cx="13906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scheme slide 1">
  <p:cSld name="CUSTOM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8"/>
          <p:cNvSpPr/>
          <p:nvPr/>
        </p:nvSpPr>
        <p:spPr>
          <a:xfrm>
            <a:off x="4579575" y="0"/>
            <a:ext cx="46554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48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8019125" y="3895725"/>
            <a:ext cx="1081325" cy="10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scheme slide 2">
  <p:cSld name="CUSTOM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9"/>
          <p:cNvSpPr/>
          <p:nvPr/>
        </p:nvSpPr>
        <p:spPr>
          <a:xfrm>
            <a:off x="0" y="0"/>
            <a:ext cx="45867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49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476476" y="4544400"/>
            <a:ext cx="1540974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">
  <p:cSld name="CUSTOM_2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0"/>
          <p:cNvSpPr/>
          <p:nvPr/>
        </p:nvSpPr>
        <p:spPr>
          <a:xfrm>
            <a:off x="0" y="0"/>
            <a:ext cx="59442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50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476476" y="4544400"/>
            <a:ext cx="1540974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">
  <p:cSld name="CUSTOM_2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1"/>
          <p:cNvSpPr/>
          <p:nvPr/>
        </p:nvSpPr>
        <p:spPr>
          <a:xfrm>
            <a:off x="5944600" y="0"/>
            <a:ext cx="31995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51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7988725" y="3998675"/>
            <a:ext cx="1000150" cy="10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3">
  <p:cSld name="CUSTOM_2_1_1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2"/>
          <p:cNvSpPr/>
          <p:nvPr/>
        </p:nvSpPr>
        <p:spPr>
          <a:xfrm>
            <a:off x="0" y="0"/>
            <a:ext cx="31995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5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476476" y="4544400"/>
            <a:ext cx="1540974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AND_BODY_1_2">
    <p:bg>
      <p:bgPr>
        <a:solidFill>
          <a:srgbClr val="F8F9FA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3"/>
          <p:cNvSpPr/>
          <p:nvPr/>
        </p:nvSpPr>
        <p:spPr>
          <a:xfrm>
            <a:off x="-56275" y="4046100"/>
            <a:ext cx="9256500" cy="11964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3"/>
          <p:cNvSpPr txBox="1"/>
          <p:nvPr>
            <p:ph type="title"/>
          </p:nvPr>
        </p:nvSpPr>
        <p:spPr>
          <a:xfrm>
            <a:off x="893025" y="863979"/>
            <a:ext cx="73578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i="0" sz="1800" u="none" cap="none" strike="noStrike"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sp>
        <p:nvSpPr>
          <p:cNvPr id="172" name="Google Shape;172;p53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"/>
              <a:buNone/>
              <a:defRPr b="1" i="0" sz="30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">
  <p:cSld name="CUSTOM_3">
    <p:bg>
      <p:bgPr>
        <a:solidFill>
          <a:srgbClr val="0588CB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4850" y="4317073"/>
            <a:ext cx="676825" cy="6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AND_BODY_1_3">
    <p:bg>
      <p:bgPr>
        <a:solidFill>
          <a:srgbClr val="F8F9FA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4"/>
          <p:cNvSpPr/>
          <p:nvPr/>
        </p:nvSpPr>
        <p:spPr>
          <a:xfrm>
            <a:off x="-56275" y="4046100"/>
            <a:ext cx="9256500" cy="11964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4"/>
          <p:cNvSpPr txBox="1"/>
          <p:nvPr>
            <p:ph type="title"/>
          </p:nvPr>
        </p:nvSpPr>
        <p:spPr>
          <a:xfrm>
            <a:off x="893025" y="863979"/>
            <a:ext cx="73578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i="0" sz="1800" u="none" cap="none" strike="noStrike"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sp>
        <p:nvSpPr>
          <p:cNvPr id="176" name="Google Shape;176;p54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"/>
              <a:buNone/>
              <a:defRPr b="1" i="0" sz="30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of the section  no logo">
  <p:cSld name="TITLE_AND_BODY_1_2_1">
    <p:bg>
      <p:bgPr>
        <a:solidFill>
          <a:srgbClr val="F1F3F5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/>
          <p:nvPr/>
        </p:nvSpPr>
        <p:spPr>
          <a:xfrm>
            <a:off x="0" y="4033675"/>
            <a:ext cx="9144000" cy="11097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5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"/>
              <a:buNone/>
              <a:defRPr b="1" i="0" sz="30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182" name="Google Shape;182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9" name="Google Shape;189;p5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0" name="Google Shape;190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3" name="Google Shape;193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7" name="Google Shape;197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p6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1" name="Google Shape;201;p6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2" name="Google Shape;202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8" name="Google Shape;208;p6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9" name="Google Shape;209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2" name="Google Shape;212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 1">
  <p:cSld name="CUSTOM_3_1">
    <p:bg>
      <p:bgPr>
        <a:solidFill>
          <a:srgbClr val="0588CB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6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6" name="Google Shape;216;p6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7" name="Google Shape;217;p6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" name="Google Shape;218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21" name="Google Shape;221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4" name="Google Shape;224;p6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5" name="Google Shape;225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TITLE_AND_BODY_1_1">
    <p:bg>
      <p:bgPr>
        <a:solidFill>
          <a:srgbClr val="F1F3F5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9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 ExtraLight"/>
              <a:buNone/>
              <a:defRPr i="0" sz="3000" u="none" cap="none" strike="noStrike">
                <a:solidFill>
                  <a:srgbClr val="FFFFFF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pic>
        <p:nvPicPr>
          <p:cNvPr id="230" name="Google Shape;230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2425" y="4547852"/>
            <a:ext cx="1483526" cy="4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scheme slide 1">
  <p:cSld name="CUSTOM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0"/>
          <p:cNvSpPr/>
          <p:nvPr/>
        </p:nvSpPr>
        <p:spPr>
          <a:xfrm>
            <a:off x="4579575" y="0"/>
            <a:ext cx="46554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4850" y="4317073"/>
            <a:ext cx="676825" cy="6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">
  <p:cSld name="CUSTOM_2_1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1"/>
          <p:cNvSpPr/>
          <p:nvPr/>
        </p:nvSpPr>
        <p:spPr>
          <a:xfrm>
            <a:off x="5944600" y="0"/>
            <a:ext cx="31995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4850" y="4317073"/>
            <a:ext cx="676825" cy="6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of the section ">
  <p:cSld name="TITLE_AND_BODY_1_2">
    <p:bg>
      <p:bgPr>
        <a:solidFill>
          <a:srgbClr val="F1F3F5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2"/>
          <p:cNvSpPr/>
          <p:nvPr/>
        </p:nvSpPr>
        <p:spPr>
          <a:xfrm>
            <a:off x="0" y="4033675"/>
            <a:ext cx="9144000" cy="11097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2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 ExtraLight"/>
              <a:buNone/>
              <a:defRPr i="0" sz="3000" u="none" cap="none" strike="noStrike">
                <a:solidFill>
                  <a:srgbClr val="FFFFFF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pic>
        <p:nvPicPr>
          <p:cNvPr id="240" name="Google Shape;240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4850" y="4317073"/>
            <a:ext cx="676825" cy="6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3">
  <p:cSld name="CUSTOM_2_1_1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3"/>
          <p:cNvSpPr/>
          <p:nvPr/>
        </p:nvSpPr>
        <p:spPr>
          <a:xfrm>
            <a:off x="0" y="0"/>
            <a:ext cx="31995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2425" y="4547852"/>
            <a:ext cx="1483526" cy="4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">
  <p:cSld name="CUSTOM_3">
    <p:bg>
      <p:bgPr>
        <a:solidFill>
          <a:srgbClr val="0588CB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4850" y="4317073"/>
            <a:ext cx="676825" cy="6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scheme slide 1">
  <p:cSld name="CUSTOM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/>
          <p:nvPr/>
        </p:nvSpPr>
        <p:spPr>
          <a:xfrm>
            <a:off x="4579575" y="0"/>
            <a:ext cx="46554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4850" y="4317073"/>
            <a:ext cx="676825" cy="6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 of the section ">
  <p:cSld name="TITLE_AND_BODY_1">
    <p:bg>
      <p:bgPr>
        <a:solidFill>
          <a:srgbClr val="F1F3F5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7"/>
          <p:cNvSpPr/>
          <p:nvPr/>
        </p:nvSpPr>
        <p:spPr>
          <a:xfrm>
            <a:off x="0" y="4033675"/>
            <a:ext cx="9144000" cy="11097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77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"/>
              <a:buNone/>
              <a:defRPr b="1" i="0" sz="30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/>
            </a:lvl9pPr>
          </a:lstStyle>
          <a:p/>
        </p:txBody>
      </p:sp>
      <p:pic>
        <p:nvPicPr>
          <p:cNvPr id="251" name="Google Shape;251;p7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54375" y="3446500"/>
            <a:ext cx="1743499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TITLE_AND_BODY_1_1">
    <p:bg>
      <p:bgPr>
        <a:solidFill>
          <a:srgbClr val="F1F3F5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8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0"/>
              <a:buFont typeface="Fira Sans"/>
              <a:buNone/>
              <a:defRPr b="1" i="0" sz="3000" u="none" cap="none" strike="noStrike"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pic>
        <p:nvPicPr>
          <p:cNvPr id="254" name="Google Shape;254;p7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34200" y="3794850"/>
            <a:ext cx="1743499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">
  <p:cSld name="CUSTOM_3">
    <p:bg>
      <p:bgPr>
        <a:solidFill>
          <a:srgbClr val="0588CB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79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52400" y="3571875"/>
            <a:ext cx="13906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scheme slide 1">
  <p:cSld name="CUSTOM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0"/>
          <p:cNvSpPr/>
          <p:nvPr/>
        </p:nvSpPr>
        <p:spPr>
          <a:xfrm>
            <a:off x="4579575" y="0"/>
            <a:ext cx="46554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80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8019125" y="3895725"/>
            <a:ext cx="1081325" cy="10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scheme slide 2">
  <p:cSld name="CUSTOM_2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1"/>
          <p:cNvSpPr/>
          <p:nvPr/>
        </p:nvSpPr>
        <p:spPr>
          <a:xfrm>
            <a:off x="0" y="0"/>
            <a:ext cx="45867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8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476476" y="4544400"/>
            <a:ext cx="1540974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">
  <p:cSld name="CUSTOM_2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2"/>
          <p:cNvSpPr/>
          <p:nvPr/>
        </p:nvSpPr>
        <p:spPr>
          <a:xfrm>
            <a:off x="0" y="0"/>
            <a:ext cx="59442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8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476476" y="4544400"/>
            <a:ext cx="1540974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2">
  <p:cSld name="CUSTOM_2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3"/>
          <p:cNvSpPr/>
          <p:nvPr/>
        </p:nvSpPr>
        <p:spPr>
          <a:xfrm>
            <a:off x="5944600" y="0"/>
            <a:ext cx="31995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8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7988725" y="3998675"/>
            <a:ext cx="1000150" cy="10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3">
  <p:cSld name="CUSTOM_2_1_1_1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4"/>
          <p:cNvSpPr/>
          <p:nvPr/>
        </p:nvSpPr>
        <p:spPr>
          <a:xfrm>
            <a:off x="0" y="0"/>
            <a:ext cx="31995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84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476476" y="4544400"/>
            <a:ext cx="1540974" cy="4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AND_BODY_1_2">
    <p:bg>
      <p:bgPr>
        <a:solidFill>
          <a:srgbClr val="F8F9FA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5"/>
          <p:cNvSpPr/>
          <p:nvPr/>
        </p:nvSpPr>
        <p:spPr>
          <a:xfrm>
            <a:off x="-56275" y="4046100"/>
            <a:ext cx="9256500" cy="11964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85"/>
          <p:cNvSpPr txBox="1"/>
          <p:nvPr>
            <p:ph type="title"/>
          </p:nvPr>
        </p:nvSpPr>
        <p:spPr>
          <a:xfrm>
            <a:off x="893025" y="863979"/>
            <a:ext cx="73578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i="0" sz="1800" u="none" cap="none" strike="noStrike"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sp>
        <p:nvSpPr>
          <p:cNvPr id="275" name="Google Shape;275;p85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"/>
              <a:buNone/>
              <a:defRPr b="1" i="0" sz="30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scheme slide 2">
  <p:cSld name="CUSTOM_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/>
          <p:nvPr/>
        </p:nvSpPr>
        <p:spPr>
          <a:xfrm>
            <a:off x="0" y="0"/>
            <a:ext cx="45867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2425" y="4547852"/>
            <a:ext cx="1483526" cy="4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AND_BODY_1_3">
    <p:bg>
      <p:bgPr>
        <a:solidFill>
          <a:srgbClr val="F8F9FA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6"/>
          <p:cNvSpPr/>
          <p:nvPr/>
        </p:nvSpPr>
        <p:spPr>
          <a:xfrm>
            <a:off x="-56275" y="4046100"/>
            <a:ext cx="9256500" cy="11964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86"/>
          <p:cNvSpPr txBox="1"/>
          <p:nvPr>
            <p:ph type="title"/>
          </p:nvPr>
        </p:nvSpPr>
        <p:spPr>
          <a:xfrm>
            <a:off x="893025" y="863979"/>
            <a:ext cx="73578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None/>
              <a:defRPr i="0" sz="1800" u="none" cap="none" strike="noStrike"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  <p:sp>
        <p:nvSpPr>
          <p:cNvPr id="279" name="Google Shape;279;p86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Fira Sans"/>
              <a:buNone/>
              <a:defRPr b="1" i="0" sz="30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">
  <p:cSld name="CUSTOM_2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/>
          <p:nvPr/>
        </p:nvSpPr>
        <p:spPr>
          <a:xfrm>
            <a:off x="0" y="0"/>
            <a:ext cx="5944200" cy="5143500"/>
          </a:xfrm>
          <a:prstGeom prst="rect">
            <a:avLst/>
          </a:prstGeom>
          <a:solidFill>
            <a:srgbClr val="0588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2425" y="4547852"/>
            <a:ext cx="1483526" cy="4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18" Type="http://schemas.openxmlformats.org/officeDocument/2006/relationships/theme" Target="../theme/theme7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3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3F5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3F5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5" name="Google Shape;185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6" name="Google Shape;186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3F5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oni.org/partners/ioda/" TargetMode="External"/><Relationship Id="rId4" Type="http://schemas.openxmlformats.org/officeDocument/2006/relationships/image" Target="../media/image64.png"/><Relationship Id="rId5" Type="http://schemas.openxmlformats.org/officeDocument/2006/relationships/image" Target="../media/image36.png"/><Relationship Id="rId6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Relationship Id="rId7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explorer.ooni.org/chart/mat" TargetMode="External"/><Relationship Id="rId4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slack.openobservatory.org" TargetMode="External"/><Relationship Id="rId4" Type="http://schemas.openxmlformats.org/officeDocument/2006/relationships/hyperlink" Target="https://ooni.io/install/" TargetMode="External"/><Relationship Id="rId5" Type="http://schemas.openxmlformats.org/officeDocument/2006/relationships/hyperlink" Target="https://ooni.io/data/" TargetMode="External"/><Relationship Id="rId6" Type="http://schemas.openxmlformats.org/officeDocument/2006/relationships/image" Target="../media/image48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hyperlink" Target="https://twitter.com/OpenObservatory" TargetMode="External"/><Relationship Id="rId13" Type="http://schemas.openxmlformats.org/officeDocument/2006/relationships/image" Target="../media/image62.png"/><Relationship Id="rId12" Type="http://schemas.openxmlformats.org/officeDocument/2006/relationships/hyperlink" Target="https://github.com/ooni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61.png"/><Relationship Id="rId14" Type="http://schemas.openxmlformats.org/officeDocument/2006/relationships/image" Target="../media/image56.png"/><Relationship Id="rId5" Type="http://schemas.openxmlformats.org/officeDocument/2006/relationships/image" Target="../media/image52.png"/><Relationship Id="rId6" Type="http://schemas.openxmlformats.org/officeDocument/2006/relationships/image" Target="../media/image54.png"/><Relationship Id="rId7" Type="http://schemas.openxmlformats.org/officeDocument/2006/relationships/image" Target="../media/image51.png"/><Relationship Id="rId8" Type="http://schemas.openxmlformats.org/officeDocument/2006/relationships/hyperlink" Target="mailto:contact@openobservatory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Relationship Id="rId4" Type="http://schemas.openxmlformats.org/officeDocument/2006/relationships/image" Target="../media/image50.png"/><Relationship Id="rId5" Type="http://schemas.openxmlformats.org/officeDocument/2006/relationships/image" Target="../media/image4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7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hyperlink" Target="https://ooni.org/post/2022-iran-technical-multistakeholder-report/#mobile-network-outag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7"/>
          <p:cNvSpPr txBox="1"/>
          <p:nvPr/>
        </p:nvSpPr>
        <p:spPr>
          <a:xfrm>
            <a:off x="74250" y="4353900"/>
            <a:ext cx="89955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  <a:latin typeface="Fira Sans"/>
                <a:ea typeface="Fira Sans"/>
                <a:cs typeface="Fira Sans"/>
                <a:sym typeface="Fira Sans"/>
              </a:rPr>
              <a:t>28th Nov 2023, Rome, Italy</a:t>
            </a:r>
            <a:endParaRPr sz="1800">
              <a:solidFill>
                <a:srgbClr val="CCCCCC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5" name="Google Shape;285;p87"/>
          <p:cNvSpPr txBox="1"/>
          <p:nvPr/>
        </p:nvSpPr>
        <p:spPr>
          <a:xfrm>
            <a:off x="74250" y="3082331"/>
            <a:ext cx="89955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6" name="Google Shape;286;p87"/>
          <p:cNvSpPr txBox="1"/>
          <p:nvPr/>
        </p:nvSpPr>
        <p:spPr>
          <a:xfrm>
            <a:off x="342900" y="2697450"/>
            <a:ext cx="84582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F1F3F5"/>
                </a:solidFill>
                <a:latin typeface="Fira Sans"/>
                <a:ea typeface="Fira Sans"/>
                <a:cs typeface="Fira Sans"/>
                <a:sym typeface="Fira Sans"/>
              </a:rPr>
              <a:t>Measuring Internet Censorship with OONI</a:t>
            </a:r>
            <a:endParaRPr b="1" sz="3400">
              <a:solidFill>
                <a:srgbClr val="F1F3F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87" name="Google Shape;28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013" y="668288"/>
            <a:ext cx="1999974" cy="199997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87"/>
          <p:cNvSpPr txBox="1"/>
          <p:nvPr/>
        </p:nvSpPr>
        <p:spPr>
          <a:xfrm>
            <a:off x="342900" y="3419250"/>
            <a:ext cx="84582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F3F5"/>
                </a:solidFill>
                <a:latin typeface="Fira Sans"/>
                <a:ea typeface="Fira Sans"/>
                <a:cs typeface="Fira Sans"/>
                <a:sym typeface="Fira Sans"/>
              </a:rPr>
              <a:t>The OONI Measurement Aggregation Toolkit (MAT) meets the Measurement, Analysis and Tools (MAT) Working Group</a:t>
            </a:r>
            <a:endParaRPr sz="2200">
              <a:solidFill>
                <a:srgbClr val="F1F3F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96"/>
          <p:cNvSpPr txBox="1"/>
          <p:nvPr>
            <p:ph idx="1" type="subTitle"/>
          </p:nvPr>
        </p:nvSpPr>
        <p:spPr>
          <a:xfrm>
            <a:off x="893025" y="4097951"/>
            <a:ext cx="7357800" cy="101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Iran Censorship Timeline of Events: 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16 Sep - 16 Oct 2022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50" name="Google Shape;350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850" y="208250"/>
            <a:ext cx="8484300" cy="35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96"/>
          <p:cNvSpPr/>
          <p:nvPr/>
        </p:nvSpPr>
        <p:spPr>
          <a:xfrm>
            <a:off x="0" y="4324200"/>
            <a:ext cx="770700" cy="8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2" name="Google Shape;352;p96"/>
          <p:cNvPicPr preferRelativeResize="0"/>
          <p:nvPr/>
        </p:nvPicPr>
        <p:blipFill rotWithShape="1">
          <a:blip r:embed="rId4">
            <a:alphaModFix/>
          </a:blip>
          <a:srcRect b="12203" l="0" r="0" t="0"/>
          <a:stretch/>
        </p:blipFill>
        <p:spPr>
          <a:xfrm>
            <a:off x="76200" y="4692425"/>
            <a:ext cx="1013600" cy="3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7"/>
          <p:cNvSpPr txBox="1"/>
          <p:nvPr>
            <p:ph idx="1" type="subTitle"/>
          </p:nvPr>
        </p:nvSpPr>
        <p:spPr>
          <a:xfrm>
            <a:off x="1274025" y="4307274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digital “curfew” blocked all mobile Internet use for 13 consecutive evenings.</a:t>
            </a:r>
            <a:endParaRPr b="1" i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9" name="Google Shape;359;p97"/>
          <p:cNvSpPr txBox="1"/>
          <p:nvPr>
            <p:ph idx="1" type="body"/>
          </p:nvPr>
        </p:nvSpPr>
        <p:spPr>
          <a:xfrm>
            <a:off x="6568550" y="409900"/>
            <a:ext cx="23379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</a:pPr>
            <a:r>
              <a:rPr lang="en" u="sng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Internet Outage Detection and Analysis (IODA)</a:t>
            </a:r>
            <a:r>
              <a:rPr lang="en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 is an open-source project at Georgia Tech that provides measurements of the connectivity of Internet infrastructure at the country, subnational and Internet operator level that is available via a public, online dashboard </a:t>
            </a:r>
            <a:r>
              <a:rPr i="1" lang="en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(https://ioda.live)</a:t>
            </a:r>
            <a:r>
              <a:rPr lang="en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>
              <a:solidFill>
                <a:srgbClr val="66666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60" name="Google Shape;360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525" y="208200"/>
            <a:ext cx="4586726" cy="35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7754" y="320135"/>
            <a:ext cx="1291586" cy="17011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97"/>
          <p:cNvSpPr/>
          <p:nvPr/>
        </p:nvSpPr>
        <p:spPr>
          <a:xfrm>
            <a:off x="0" y="4324200"/>
            <a:ext cx="770700" cy="8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97"/>
          <p:cNvPicPr preferRelativeResize="0"/>
          <p:nvPr/>
        </p:nvPicPr>
        <p:blipFill rotWithShape="1">
          <a:blip r:embed="rId6">
            <a:alphaModFix/>
          </a:blip>
          <a:srcRect b="12203" l="0" r="0" t="0"/>
          <a:stretch/>
        </p:blipFill>
        <p:spPr>
          <a:xfrm>
            <a:off x="76200" y="4692425"/>
            <a:ext cx="1013600" cy="3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8"/>
          <p:cNvSpPr txBox="1"/>
          <p:nvPr>
            <p:ph idx="1" type="subTitle"/>
          </p:nvPr>
        </p:nvSpPr>
        <p:spPr>
          <a:xfrm>
            <a:off x="893025" y="42702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Several social media platforms were newly blocked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69" name="Google Shape;36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13" y="0"/>
            <a:ext cx="8564615" cy="396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9"/>
          <p:cNvSpPr txBox="1"/>
          <p:nvPr>
            <p:ph idx="1" type="subTitle"/>
          </p:nvPr>
        </p:nvSpPr>
        <p:spPr>
          <a:xfrm>
            <a:off x="893025" y="42702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stores were blocked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75" name="Google Shape;37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611165" cy="396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0"/>
          <p:cNvSpPr txBox="1"/>
          <p:nvPr>
            <p:ph idx="1" type="subTitle"/>
          </p:nvPr>
        </p:nvSpPr>
        <p:spPr>
          <a:xfrm>
            <a:off x="893025" y="42702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…and browser extension repositories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81" name="Google Shape;381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75" y="0"/>
            <a:ext cx="8639253" cy="396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1"/>
          <p:cNvSpPr txBox="1"/>
          <p:nvPr>
            <p:ph idx="1" type="subTitle"/>
          </p:nvPr>
        </p:nvSpPr>
        <p:spPr>
          <a:xfrm>
            <a:off x="893025" y="42702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Encrypted DNS started to be blocked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87" name="Google Shape;387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25" y="0"/>
            <a:ext cx="7611165" cy="3965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2"/>
          <p:cNvSpPr txBox="1"/>
          <p:nvPr>
            <p:ph idx="1" type="subTitle"/>
          </p:nvPr>
        </p:nvSpPr>
        <p:spPr>
          <a:xfrm>
            <a:off x="1058096" y="4270225"/>
            <a:ext cx="76566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HTTP/3 and QUIC were blocked</a:t>
            </a:r>
            <a:endParaRPr/>
          </a:p>
        </p:txBody>
      </p:sp>
      <p:pic>
        <p:nvPicPr>
          <p:cNvPr id="393" name="Google Shape;393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454425"/>
            <a:ext cx="8572500" cy="313225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02"/>
          <p:cNvSpPr/>
          <p:nvPr/>
        </p:nvSpPr>
        <p:spPr>
          <a:xfrm>
            <a:off x="0" y="4324200"/>
            <a:ext cx="770700" cy="8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5" name="Google Shape;395;p102"/>
          <p:cNvPicPr preferRelativeResize="0"/>
          <p:nvPr/>
        </p:nvPicPr>
        <p:blipFill rotWithShape="1">
          <a:blip r:embed="rId4">
            <a:alphaModFix/>
          </a:blip>
          <a:srcRect b="30986" l="48199" r="0" t="0"/>
          <a:stretch/>
        </p:blipFill>
        <p:spPr>
          <a:xfrm>
            <a:off x="33675" y="4707068"/>
            <a:ext cx="859350" cy="38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3"/>
          <p:cNvSpPr txBox="1"/>
          <p:nvPr>
            <p:ph idx="1" type="subTitle"/>
          </p:nvPr>
        </p:nvSpPr>
        <p:spPr>
          <a:xfrm>
            <a:off x="1121625" y="42702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</a:t>
            </a:r>
            <a:r>
              <a:rPr lang="en"/>
              <a:t>was blocked on Irancell</a:t>
            </a:r>
            <a:endParaRPr/>
          </a:p>
        </p:txBody>
      </p:sp>
      <p:pic>
        <p:nvPicPr>
          <p:cNvPr id="401" name="Google Shape;401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7425" y="302050"/>
            <a:ext cx="46291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03"/>
          <p:cNvSpPr/>
          <p:nvPr/>
        </p:nvSpPr>
        <p:spPr>
          <a:xfrm>
            <a:off x="0" y="4324200"/>
            <a:ext cx="770700" cy="8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103"/>
          <p:cNvPicPr preferRelativeResize="0"/>
          <p:nvPr/>
        </p:nvPicPr>
        <p:blipFill rotWithShape="1">
          <a:blip r:embed="rId4">
            <a:alphaModFix/>
          </a:blip>
          <a:srcRect b="30986" l="48199" r="0" t="0"/>
          <a:stretch/>
        </p:blipFill>
        <p:spPr>
          <a:xfrm>
            <a:off x="33675" y="4707068"/>
            <a:ext cx="859350" cy="38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04"/>
          <p:cNvSpPr txBox="1"/>
          <p:nvPr/>
        </p:nvSpPr>
        <p:spPr>
          <a:xfrm>
            <a:off x="606300" y="1832992"/>
            <a:ext cx="7931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How can you do this research on your own?</a:t>
            </a:r>
            <a:endParaRPr b="1" sz="4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105"/>
          <p:cNvPicPr preferRelativeResize="0"/>
          <p:nvPr/>
        </p:nvPicPr>
        <p:blipFill rotWithShape="1">
          <a:blip r:embed="rId3">
            <a:alphaModFix amt="33000"/>
          </a:blip>
          <a:srcRect b="0" l="0" r="0" t="0"/>
          <a:stretch/>
        </p:blipFill>
        <p:spPr>
          <a:xfrm>
            <a:off x="-109304" y="729850"/>
            <a:ext cx="9253304" cy="441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05"/>
          <p:cNvSpPr/>
          <p:nvPr/>
        </p:nvSpPr>
        <p:spPr>
          <a:xfrm>
            <a:off x="-9" y="3504973"/>
            <a:ext cx="4104900" cy="1018200"/>
          </a:xfrm>
          <a:prstGeom prst="rect">
            <a:avLst/>
          </a:prstGeom>
          <a:solidFill>
            <a:srgbClr val="F8F9FA">
              <a:alpha val="75600"/>
            </a:srgbClr>
          </a:solidFill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Free software project (</a:t>
            </a:r>
            <a:r>
              <a:rPr lang="en" sz="1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born under</a:t>
            </a:r>
            <a:r>
              <a:rPr b="0" lang="en" sz="1500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 The Tor Project) aimed at empowering decentralized efforts in increasing transparency of </a:t>
            </a:r>
            <a:r>
              <a:rPr b="1" lang="en" sz="1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</a:t>
            </a:r>
            <a:r>
              <a:rPr b="1" lang="en" sz="1500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ternet censorship</a:t>
            </a:r>
            <a:r>
              <a:rPr b="0" lang="en" sz="1500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 around the world.</a:t>
            </a:r>
            <a:endParaRPr b="0" sz="1200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05"/>
          <p:cNvSpPr/>
          <p:nvPr/>
        </p:nvSpPr>
        <p:spPr>
          <a:xfrm>
            <a:off x="5039103" y="1244292"/>
            <a:ext cx="4104900" cy="1210500"/>
          </a:xfrm>
          <a:prstGeom prst="rect">
            <a:avLst/>
          </a:prstGeom>
          <a:solidFill>
            <a:srgbClr val="F8F9FA">
              <a:alpha val="75600"/>
            </a:srgbClr>
          </a:solidFill>
          <a:ln>
            <a:noFill/>
          </a:ln>
        </p:spPr>
        <p:txBody>
          <a:bodyPr anchorCtr="0" anchor="ctr" bIns="32700" lIns="32700" spcFirstLastPara="1" rIns="32700" wrap="square" tIns="32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Since 2012, the OONI community has collected </a:t>
            </a:r>
            <a:r>
              <a:rPr b="1" i="1" lang="en" sz="1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more than a billion</a:t>
            </a:r>
            <a:r>
              <a:rPr lang="en" sz="1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 network measurements </a:t>
            </a:r>
            <a:endParaRPr sz="15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from</a:t>
            </a:r>
            <a:r>
              <a:rPr i="1" lang="en" sz="1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1" lang="en" sz="1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241 countries</a:t>
            </a:r>
            <a:r>
              <a:rPr lang="en" sz="1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 and territories, shedding light on internet censorship worldwide.</a:t>
            </a:r>
            <a:endParaRPr sz="15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8"/>
          <p:cNvSpPr txBox="1"/>
          <p:nvPr/>
        </p:nvSpPr>
        <p:spPr>
          <a:xfrm>
            <a:off x="164400" y="1173275"/>
            <a:ext cx="86643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Internet censorship</a:t>
            </a:r>
            <a:r>
              <a:rPr lang="en" sz="34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3400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is the </a:t>
            </a:r>
            <a:r>
              <a:rPr lang="en" sz="3400" u="sng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intentional control</a:t>
            </a:r>
            <a:r>
              <a:rPr lang="en" sz="34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 or suppression </a:t>
            </a:r>
            <a:endParaRPr sz="3400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of what can be accessed, published, </a:t>
            </a:r>
            <a:endParaRPr sz="3400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or viewed on the internet.</a:t>
            </a:r>
            <a:endParaRPr sz="3400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6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OONI Probe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21" name="Google Shape;421;p106"/>
          <p:cNvSpPr txBox="1"/>
          <p:nvPr/>
        </p:nvSpPr>
        <p:spPr>
          <a:xfrm>
            <a:off x="510675" y="918700"/>
            <a:ext cx="3503700" cy="26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22" name="Google Shape;422;p106"/>
          <p:cNvSpPr txBox="1"/>
          <p:nvPr/>
        </p:nvSpPr>
        <p:spPr>
          <a:xfrm>
            <a:off x="6473100" y="3690700"/>
            <a:ext cx="2670900" cy="354000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https://ooni.org/install/</a:t>
            </a:r>
            <a:endParaRPr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23" name="Google Shape;423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799" y="152400"/>
            <a:ext cx="1780150" cy="359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46" y="816087"/>
            <a:ext cx="819149" cy="9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763" y="2032471"/>
            <a:ext cx="682725" cy="81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8663" y="707859"/>
            <a:ext cx="682725" cy="81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2225" y="1917325"/>
            <a:ext cx="819149" cy="81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0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50825" y="507249"/>
            <a:ext cx="4539875" cy="298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554" y="1244850"/>
            <a:ext cx="4340369" cy="2777563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07"/>
          <p:cNvSpPr txBox="1"/>
          <p:nvPr>
            <p:ph idx="1" type="subTitle"/>
          </p:nvPr>
        </p:nvSpPr>
        <p:spPr>
          <a:xfrm>
            <a:off x="893025" y="4152700"/>
            <a:ext cx="7357800" cy="78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 Aggregation Toolkit (MAT):</a:t>
            </a:r>
            <a:br>
              <a:rPr lang="en"/>
            </a:br>
            <a:r>
              <a:rPr lang="en"/>
              <a:t>Accessing OONI Data </a:t>
            </a:r>
            <a:endParaRPr/>
          </a:p>
        </p:txBody>
      </p:sp>
      <p:pic>
        <p:nvPicPr>
          <p:cNvPr id="435" name="Google Shape;435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498829" cy="404161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07"/>
          <p:cNvSpPr txBox="1"/>
          <p:nvPr/>
        </p:nvSpPr>
        <p:spPr>
          <a:xfrm>
            <a:off x="6135000" y="3641425"/>
            <a:ext cx="3009000" cy="400200"/>
          </a:xfrm>
          <a:prstGeom prst="rect">
            <a:avLst/>
          </a:prstGeom>
          <a:solidFill>
            <a:srgbClr val="343A4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https://explorer.ooni.org/chart/mat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107"/>
          <p:cNvSpPr txBox="1"/>
          <p:nvPr>
            <p:ph idx="1" type="subTitle"/>
          </p:nvPr>
        </p:nvSpPr>
        <p:spPr>
          <a:xfrm>
            <a:off x="4076675" y="42175"/>
            <a:ext cx="3722400" cy="12027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33333"/>
                </a:solidFill>
              </a:rPr>
              <a:t>1.8 Billion measurements</a:t>
            </a:r>
            <a:endParaRPr sz="2200">
              <a:solidFill>
                <a:srgbClr val="3333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33333"/>
                </a:solidFill>
              </a:rPr>
              <a:t>241 countries and territories</a:t>
            </a:r>
            <a:endParaRPr sz="2200">
              <a:solidFill>
                <a:srgbClr val="33333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33333"/>
                </a:solidFill>
              </a:rPr>
              <a:t>26.6k networks</a:t>
            </a:r>
            <a:endParaRPr sz="22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950" y="0"/>
            <a:ext cx="7661952" cy="398057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08"/>
          <p:cNvSpPr txBox="1"/>
          <p:nvPr>
            <p:ph idx="1" type="subTitle"/>
          </p:nvPr>
        </p:nvSpPr>
        <p:spPr>
          <a:xfrm>
            <a:off x="893025" y="42702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Sometimes the signal is clear…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09"/>
          <p:cNvSpPr txBox="1"/>
          <p:nvPr>
            <p:ph idx="1" type="subTitle"/>
          </p:nvPr>
        </p:nvSpPr>
        <p:spPr>
          <a:xfrm>
            <a:off x="893025" y="42702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less clear, but still easy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49" name="Google Shape;449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50" y="0"/>
            <a:ext cx="7748895" cy="402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0"/>
          <p:cNvSpPr txBox="1"/>
          <p:nvPr>
            <p:ph idx="1" type="subTitle"/>
          </p:nvPr>
        </p:nvSpPr>
        <p:spPr>
          <a:xfrm>
            <a:off x="893025" y="42702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breaking down by network, helps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55" name="Google Shape;455;p110"/>
          <p:cNvSpPr txBox="1"/>
          <p:nvPr/>
        </p:nvSpPr>
        <p:spPr>
          <a:xfrm>
            <a:off x="6874800" y="3690875"/>
            <a:ext cx="2269200" cy="3387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https://explorer.ooni.org/chart/mat 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56" name="Google Shape;456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9196"/>
            <a:ext cx="9144003" cy="304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11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Blocking of RFERL sites during KZ elections?</a:t>
            </a:r>
            <a:endParaRPr/>
          </a:p>
        </p:txBody>
      </p:sp>
      <p:pic>
        <p:nvPicPr>
          <p:cNvPr id="462" name="Google Shape;462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824" y="0"/>
            <a:ext cx="7102201" cy="40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12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Throttling of RFERL sites</a:t>
            </a:r>
            <a:endParaRPr/>
          </a:p>
        </p:txBody>
      </p:sp>
      <p:pic>
        <p:nvPicPr>
          <p:cNvPr id="468" name="Google Shape;46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025" y="0"/>
            <a:ext cx="5995806" cy="404161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112"/>
          <p:cNvSpPr/>
          <p:nvPr/>
        </p:nvSpPr>
        <p:spPr>
          <a:xfrm>
            <a:off x="4526600" y="1102475"/>
            <a:ext cx="894900" cy="2626500"/>
          </a:xfrm>
          <a:prstGeom prst="rect">
            <a:avLst/>
          </a:prstGeom>
          <a:solidFill>
            <a:srgbClr val="F4CCCC">
              <a:alpha val="3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13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Throttling of RFERL sites</a:t>
            </a:r>
            <a:endParaRPr/>
          </a:p>
        </p:txBody>
      </p:sp>
      <p:pic>
        <p:nvPicPr>
          <p:cNvPr id="475" name="Google Shape;475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96575"/>
            <a:ext cx="8534399" cy="193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113"/>
          <p:cNvCxnSpPr/>
          <p:nvPr/>
        </p:nvCxnSpPr>
        <p:spPr>
          <a:xfrm>
            <a:off x="479900" y="2752920"/>
            <a:ext cx="86187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14"/>
          <p:cNvSpPr txBox="1"/>
          <p:nvPr>
            <p:ph type="title"/>
          </p:nvPr>
        </p:nvSpPr>
        <p:spPr>
          <a:xfrm>
            <a:off x="3949250" y="1564350"/>
            <a:ext cx="4448100" cy="20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Fira Sans Light"/>
              <a:buChar char="●"/>
            </a:pPr>
            <a:r>
              <a:rPr b="1" lang="en" sz="15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Join</a:t>
            </a:r>
            <a:r>
              <a:rPr lang="en" sz="15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15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community discussions</a:t>
            </a:r>
            <a:r>
              <a:rPr lang="en" sz="15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en" sz="1500" u="sng">
                <a:solidFill>
                  <a:srgbClr val="00588F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https://slack.ooni.org</a:t>
            </a:r>
            <a:r>
              <a:rPr lang="en" sz="1500">
                <a:solidFill>
                  <a:srgbClr val="00588F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br>
              <a:rPr lang="en" sz="1500">
                <a:solidFill>
                  <a:srgbClr val="00588F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sz="1500">
              <a:solidFill>
                <a:srgbClr val="00588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Fira Sans Light"/>
              <a:buChar char="●"/>
            </a:pPr>
            <a:r>
              <a:rPr b="1" lang="en" sz="15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Run OONI Probe</a:t>
            </a:r>
            <a:r>
              <a:rPr lang="en" sz="15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br>
              <a:rPr lang="en" sz="15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500" u="sng">
                <a:solidFill>
                  <a:srgbClr val="00588F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https://ooni.org/install/</a:t>
            </a:r>
            <a:br>
              <a:rPr lang="en" sz="1500">
                <a:solidFill>
                  <a:srgbClr val="00588F"/>
                </a:solidFill>
                <a:latin typeface="Fira Sans"/>
                <a:ea typeface="Fira Sans"/>
                <a:cs typeface="Fira Sans"/>
                <a:sym typeface="Fira Sans"/>
              </a:rPr>
            </a:br>
            <a:endParaRPr sz="1500">
              <a:solidFill>
                <a:srgbClr val="00588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Fira Sans Light"/>
              <a:buChar char="●"/>
            </a:pPr>
            <a:r>
              <a:rPr b="1" lang="en" sz="15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Analyze OONI data</a:t>
            </a:r>
            <a:r>
              <a:rPr lang="en" sz="15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br>
              <a:rPr lang="en" sz="15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500" u="sng">
                <a:solidFill>
                  <a:srgbClr val="00588F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https://ooni.org/data/</a:t>
            </a:r>
            <a:endParaRPr b="1" sz="1500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2" name="Google Shape;482;p114"/>
          <p:cNvSpPr txBox="1"/>
          <p:nvPr>
            <p:ph idx="1" type="subTitle"/>
          </p:nvPr>
        </p:nvSpPr>
        <p:spPr>
          <a:xfrm>
            <a:off x="338825" y="1636950"/>
            <a:ext cx="2518800" cy="18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Get Involved</a:t>
            </a:r>
            <a:endParaRPr b="1" sz="3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83" name="Google Shape;483;p114"/>
          <p:cNvSpPr/>
          <p:nvPr/>
        </p:nvSpPr>
        <p:spPr>
          <a:xfrm>
            <a:off x="7346025" y="4292075"/>
            <a:ext cx="1797900" cy="77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4" name="Google Shape;484;p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767170">
            <a:off x="7811175" y="3157312"/>
            <a:ext cx="1523801" cy="184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3427" y="1382475"/>
            <a:ext cx="437350" cy="37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412" y="511525"/>
            <a:ext cx="733725" cy="46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1350" y="2442453"/>
            <a:ext cx="350975" cy="2701047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15"/>
          <p:cNvSpPr txBox="1"/>
          <p:nvPr/>
        </p:nvSpPr>
        <p:spPr>
          <a:xfrm>
            <a:off x="904038" y="3399556"/>
            <a:ext cx="73359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solidFill>
                  <a:srgbClr val="333333"/>
                </a:solidFill>
                <a:latin typeface="Fira Sans"/>
                <a:ea typeface="Fira Sans"/>
                <a:cs typeface="Fira Sans"/>
                <a:sym typeface="Fira Sans"/>
              </a:rPr>
              <a:t>Questions?</a:t>
            </a:r>
            <a:endParaRPr b="1" sz="5300">
              <a:solidFill>
                <a:srgbClr val="33333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93" name="Google Shape;493;p115"/>
          <p:cNvPicPr preferRelativeResize="0"/>
          <p:nvPr/>
        </p:nvPicPr>
        <p:blipFill>
          <a:blip r:embed="rId6">
            <a:alphaModFix amt="68000"/>
          </a:blip>
          <a:stretch>
            <a:fillRect/>
          </a:stretch>
        </p:blipFill>
        <p:spPr>
          <a:xfrm flipH="1">
            <a:off x="629299" y="3233075"/>
            <a:ext cx="1615375" cy="16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5337" y="304800"/>
            <a:ext cx="3706360" cy="29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15"/>
          <p:cNvSpPr txBox="1"/>
          <p:nvPr/>
        </p:nvSpPr>
        <p:spPr>
          <a:xfrm>
            <a:off x="1051050" y="511526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8"/>
              </a:rPr>
              <a:t>contact@ooni.org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496" name="Google Shape;496;p1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2900" y="1819863"/>
            <a:ext cx="636925" cy="6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115"/>
          <p:cNvSpPr txBox="1"/>
          <p:nvPr/>
        </p:nvSpPr>
        <p:spPr>
          <a:xfrm>
            <a:off x="1051050" y="1891725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00588F"/>
                </a:solidFill>
                <a:latin typeface="Fira Sans"/>
                <a:ea typeface="Fira Sans"/>
                <a:cs typeface="Fira Sans"/>
                <a:sym typeface="Fira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@OpenObservatory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498" name="Google Shape;498;p1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3525" y="1229319"/>
            <a:ext cx="395675" cy="3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15"/>
          <p:cNvSpPr txBox="1"/>
          <p:nvPr/>
        </p:nvSpPr>
        <p:spPr>
          <a:xfrm>
            <a:off x="1051050" y="1180557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00588F"/>
                </a:solidFill>
                <a:latin typeface="Fira Sans"/>
                <a:ea typeface="Fira Sans"/>
                <a:cs typeface="Fira Sans"/>
                <a:sym typeface="Fira Sans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github.com/ooni</a:t>
            </a:r>
            <a:endParaRPr sz="1500">
              <a:solidFill>
                <a:srgbClr val="00588F"/>
              </a:solidFill>
            </a:endParaRPr>
          </a:p>
        </p:txBody>
      </p:sp>
      <p:pic>
        <p:nvPicPr>
          <p:cNvPr id="500" name="Google Shape;500;p1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0100" y="602383"/>
            <a:ext cx="502526" cy="31148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15"/>
          <p:cNvSpPr txBox="1"/>
          <p:nvPr/>
        </p:nvSpPr>
        <p:spPr>
          <a:xfrm>
            <a:off x="999350" y="2571125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https://slack.ooni.org/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502" name="Google Shape;502;p1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2895" y="2566458"/>
            <a:ext cx="502525" cy="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9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Why measure Internet censorship?</a:t>
            </a:r>
            <a:endParaRPr b="1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9" name="Google Shape;299;p89"/>
          <p:cNvSpPr txBox="1"/>
          <p:nvPr/>
        </p:nvSpPr>
        <p:spPr>
          <a:xfrm>
            <a:off x="314400" y="1201950"/>
            <a:ext cx="85152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Provide </a:t>
            </a: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evidence to support advocacy efforts fighting internet censorship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worldwide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○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ISPs or governments cannot claim plausible deniability of blocking events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Provide a </a:t>
            </a: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public archive with longitudinal open data on internet censorship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worldwide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Oversight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>
                <a:latin typeface="Fira Sans"/>
                <a:ea typeface="Fira Sans"/>
                <a:cs typeface="Fira Sans"/>
                <a:sym typeface="Fira Sans"/>
              </a:rPr>
              <a:t>and transparency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into what is blocked and how it’s blocked around the world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Support researchers that study internet censorship with technical data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Support developers that need technical data to improve their tools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0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Censorship during elections</a:t>
            </a:r>
            <a:endParaRPr sz="3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05" name="Google Shape;30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9900"/>
            <a:ext cx="5877125" cy="23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525" y="558650"/>
            <a:ext cx="3481801" cy="367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188" y="2147778"/>
            <a:ext cx="5252623" cy="228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1"/>
          <p:cNvSpPr txBox="1"/>
          <p:nvPr>
            <p:ph idx="1" type="subTitle"/>
          </p:nvPr>
        </p:nvSpPr>
        <p:spPr>
          <a:xfrm>
            <a:off x="1283725" y="4144100"/>
            <a:ext cx="65763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Censorship during political transitions</a:t>
            </a:r>
            <a:endParaRPr b="1" sz="3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13" name="Google Shape;31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252875" cy="27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7525" y="803550"/>
            <a:ext cx="5431500" cy="319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2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Censorship during conflicts</a:t>
            </a:r>
            <a:endParaRPr b="1" sz="3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20" name="Google Shape;32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995100" cy="25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6699" y="1755451"/>
            <a:ext cx="4547302" cy="22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" y="1415950"/>
            <a:ext cx="5204952" cy="25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3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Censorship impacting marginalized communities</a:t>
            </a:r>
            <a:endParaRPr/>
          </a:p>
        </p:txBody>
      </p:sp>
      <p:pic>
        <p:nvPicPr>
          <p:cNvPr id="328" name="Google Shape;32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3123068" cy="404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7868" y="1179000"/>
            <a:ext cx="5716132" cy="278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4"/>
          <p:cNvSpPr txBox="1"/>
          <p:nvPr>
            <p:ph idx="1" type="subTitle"/>
          </p:nvPr>
        </p:nvSpPr>
        <p:spPr>
          <a:xfrm>
            <a:off x="893025" y="4346417"/>
            <a:ext cx="73578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Censorship during protests</a:t>
            </a:r>
            <a:endParaRPr b="1" sz="3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35" name="Google Shape;33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94598" cy="20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900" y="1368550"/>
            <a:ext cx="2877100" cy="262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6375" y="2042913"/>
            <a:ext cx="5755950" cy="190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25" y="-40300"/>
            <a:ext cx="7909000" cy="37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95"/>
          <p:cNvSpPr txBox="1"/>
          <p:nvPr/>
        </p:nvSpPr>
        <p:spPr>
          <a:xfrm>
            <a:off x="3480450" y="4297550"/>
            <a:ext cx="5663400" cy="38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4"/>
              </a:rPr>
              <a:t>https://ooni.org/post/2022-iran-technical-multistakeholder-report</a:t>
            </a:r>
            <a:r>
              <a:rPr lang="en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ONI Theme">
  <a:themeElements>
    <a:clrScheme name="Office">
      <a:dk1>
        <a:srgbClr val="F1F3F5"/>
      </a:dk1>
      <a:lt1>
        <a:srgbClr val="0588CB"/>
      </a:lt1>
      <a:dk2>
        <a:srgbClr val="005A99"/>
      </a:dk2>
      <a:lt2>
        <a:srgbClr val="5DB8FE"/>
      </a:lt2>
      <a:accent1>
        <a:srgbClr val="B197FC"/>
      </a:accent1>
      <a:accent2>
        <a:srgbClr val="EEBEFA"/>
      </a:accent2>
      <a:accent3>
        <a:srgbClr val="FCC2D7"/>
      </a:accent3>
      <a:accent4>
        <a:srgbClr val="F03E3E"/>
      </a:accent4>
      <a:accent5>
        <a:srgbClr val="E8590C"/>
      </a:accent5>
      <a:accent6>
        <a:srgbClr val="FCC419"/>
      </a:accent6>
      <a:hlink>
        <a:srgbClr val="005F9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ONI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588CB"/>
      </a:accent1>
      <a:accent2>
        <a:srgbClr val="5DB8FE"/>
      </a:accent2>
      <a:accent3>
        <a:srgbClr val="868E96"/>
      </a:accent3>
      <a:accent4>
        <a:srgbClr val="12B886"/>
      </a:accent4>
      <a:accent5>
        <a:srgbClr val="15AABF"/>
      </a:accent5>
      <a:accent6>
        <a:srgbClr val="FFE066"/>
      </a:accent6>
      <a:hlink>
        <a:srgbClr val="0588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ONI Theme">
  <a:themeElements>
    <a:clrScheme name="Office">
      <a:dk1>
        <a:srgbClr val="F1F3F5"/>
      </a:dk1>
      <a:lt1>
        <a:srgbClr val="0588CB"/>
      </a:lt1>
      <a:dk2>
        <a:srgbClr val="005A99"/>
      </a:dk2>
      <a:lt2>
        <a:srgbClr val="5DB8FE"/>
      </a:lt2>
      <a:accent1>
        <a:srgbClr val="B197FC"/>
      </a:accent1>
      <a:accent2>
        <a:srgbClr val="EEBEFA"/>
      </a:accent2>
      <a:accent3>
        <a:srgbClr val="FCC2D7"/>
      </a:accent3>
      <a:accent4>
        <a:srgbClr val="F03E3E"/>
      </a:accent4>
      <a:accent5>
        <a:srgbClr val="E8590C"/>
      </a:accent5>
      <a:accent6>
        <a:srgbClr val="FCC419"/>
      </a:accent6>
      <a:hlink>
        <a:srgbClr val="00588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ONI Theme">
  <a:themeElements>
    <a:clrScheme name="Office">
      <a:dk1>
        <a:srgbClr val="F1F3F5"/>
      </a:dk1>
      <a:lt1>
        <a:srgbClr val="0588CB"/>
      </a:lt1>
      <a:dk2>
        <a:srgbClr val="005A99"/>
      </a:dk2>
      <a:lt2>
        <a:srgbClr val="5DB8FE"/>
      </a:lt2>
      <a:accent1>
        <a:srgbClr val="B197FC"/>
      </a:accent1>
      <a:accent2>
        <a:srgbClr val="EEBEFA"/>
      </a:accent2>
      <a:accent3>
        <a:srgbClr val="FCC2D7"/>
      </a:accent3>
      <a:accent4>
        <a:srgbClr val="F03E3E"/>
      </a:accent4>
      <a:accent5>
        <a:srgbClr val="E8590C"/>
      </a:accent5>
      <a:accent6>
        <a:srgbClr val="FCC419"/>
      </a:accent6>
      <a:hlink>
        <a:srgbClr val="005F9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ONI Theme">
  <a:themeElements>
    <a:clrScheme name="Office">
      <a:dk1>
        <a:srgbClr val="F1F3F5"/>
      </a:dk1>
      <a:lt1>
        <a:srgbClr val="0588CB"/>
      </a:lt1>
      <a:dk2>
        <a:srgbClr val="005A99"/>
      </a:dk2>
      <a:lt2>
        <a:srgbClr val="5DB8FE"/>
      </a:lt2>
      <a:accent1>
        <a:srgbClr val="B197FC"/>
      </a:accent1>
      <a:accent2>
        <a:srgbClr val="EEBEFA"/>
      </a:accent2>
      <a:accent3>
        <a:srgbClr val="FCC2D7"/>
      </a:accent3>
      <a:accent4>
        <a:srgbClr val="F03E3E"/>
      </a:accent4>
      <a:accent5>
        <a:srgbClr val="E8590C"/>
      </a:accent5>
      <a:accent6>
        <a:srgbClr val="FCC419"/>
      </a:accent6>
      <a:hlink>
        <a:srgbClr val="00588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