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329" r:id="rId5"/>
    <p:sldId id="259" r:id="rId6"/>
    <p:sldId id="338" r:id="rId7"/>
    <p:sldId id="335" r:id="rId8"/>
    <p:sldId id="340" r:id="rId9"/>
    <p:sldId id="339" r:id="rId10"/>
    <p:sldId id="341" r:id="rId11"/>
    <p:sldId id="272" r:id="rId12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James" initials="KJ" lastIdx="1" clrIdx="0">
    <p:extLst>
      <p:ext uri="{19B8F6BF-5375-455C-9EA6-DF929625EA0E}">
        <p15:presenceInfo xmlns:p15="http://schemas.microsoft.com/office/powerpoint/2012/main" userId="S-1-5-21-1407069837-2091007605-538272213-43468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06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A661F-66C8-48A6-B81E-12E4C9B46C62}" v="3" dt="2023-11-29T16:17:40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3732" autoAdjust="0"/>
  </p:normalViewPr>
  <p:slideViewPr>
    <p:cSldViewPr>
      <p:cViewPr varScale="1">
        <p:scale>
          <a:sx n="100" d="100"/>
          <a:sy n="100" d="100"/>
        </p:scale>
        <p:origin x="52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Herve INNOV/NET" userId="f9ae0aca-9b64-43a8-be5d-5a289448c520" providerId="ADAL" clId="{42DA661F-66C8-48A6-B81E-12E4C9B46C62}"/>
    <pc:docChg chg="custSel addSld modSld">
      <pc:chgData name="CLEMENT Herve INNOV/NET" userId="f9ae0aca-9b64-43a8-be5d-5a289448c520" providerId="ADAL" clId="{42DA661F-66C8-48A6-B81E-12E4C9B46C62}" dt="2023-11-29T16:28:22.615" v="384" actId="20577"/>
      <pc:docMkLst>
        <pc:docMk/>
      </pc:docMkLst>
      <pc:sldChg chg="modSp mod">
        <pc:chgData name="CLEMENT Herve INNOV/NET" userId="f9ae0aca-9b64-43a8-be5d-5a289448c520" providerId="ADAL" clId="{42DA661F-66C8-48A6-B81E-12E4C9B46C62}" dt="2023-11-29T16:03:38.704" v="3" actId="20577"/>
        <pc:sldMkLst>
          <pc:docMk/>
          <pc:sldMk cId="0" sldId="256"/>
        </pc:sldMkLst>
        <pc:spChg chg="mod">
          <ac:chgData name="CLEMENT Herve INNOV/NET" userId="f9ae0aca-9b64-43a8-be5d-5a289448c520" providerId="ADAL" clId="{42DA661F-66C8-48A6-B81E-12E4C9B46C62}" dt="2023-11-29T16:03:38.704" v="3" actId="20577"/>
          <ac:spMkLst>
            <pc:docMk/>
            <pc:sldMk cId="0" sldId="256"/>
            <ac:spMk id="4" creationId="{ABA50B0F-8DC5-D48C-9692-B107389A96CE}"/>
          </ac:spMkLst>
        </pc:spChg>
      </pc:sldChg>
      <pc:sldChg chg="modSp add mod">
        <pc:chgData name="CLEMENT Herve INNOV/NET" userId="f9ae0aca-9b64-43a8-be5d-5a289448c520" providerId="ADAL" clId="{42DA661F-66C8-48A6-B81E-12E4C9B46C62}" dt="2023-11-29T16:28:22.615" v="384" actId="20577"/>
        <pc:sldMkLst>
          <pc:docMk/>
          <pc:sldMk cId="1569915917" sldId="341"/>
        </pc:sldMkLst>
        <pc:spChg chg="mod">
          <ac:chgData name="CLEMENT Herve INNOV/NET" userId="f9ae0aca-9b64-43a8-be5d-5a289448c520" providerId="ADAL" clId="{42DA661F-66C8-48A6-B81E-12E4C9B46C62}" dt="2023-11-29T16:27:31.872" v="377" actId="1076"/>
          <ac:spMkLst>
            <pc:docMk/>
            <pc:sldMk cId="1569915917" sldId="341"/>
            <ac:spMk id="2" creationId="{590FB0DC-1194-0C03-9CC1-E0F9B516A012}"/>
          </ac:spMkLst>
        </pc:spChg>
        <pc:spChg chg="mod">
          <ac:chgData name="CLEMENT Herve INNOV/NET" userId="f9ae0aca-9b64-43a8-be5d-5a289448c520" providerId="ADAL" clId="{42DA661F-66C8-48A6-B81E-12E4C9B46C62}" dt="2023-11-29T16:28:22.615" v="384" actId="20577"/>
          <ac:spMkLst>
            <pc:docMk/>
            <pc:sldMk cId="1569915917" sldId="341"/>
            <ac:spMk id="3" creationId="{F71D6392-2BBE-4648-3638-3133ED8DE6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AFRINIC region has 2 seats vacant pending appointment by AFRINIC’s Board</a:t>
            </a: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Zoom </a:t>
            </a:r>
            <a:r>
              <a:rPr lang="en-US" altLang="en-US" dirty="0" err="1">
                <a:ea typeface="ＭＳ Ｐゴシック" panose="020B0600070205080204" pitchFamily="34" charset="-128"/>
              </a:rPr>
              <a:t>url</a:t>
            </a:r>
            <a:r>
              <a:rPr lang="en-US" altLang="en-US" dirty="0">
                <a:ea typeface="ＭＳ Ｐゴシック" panose="020B0600070205080204" pitchFamily="34" charset="-128"/>
              </a:rPr>
              <a:t> is published in the ASO website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2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9D57F37-5569-5BF4-FBBC-DBFA667D8A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4B4D59-BD03-A1AC-EEEE-C34BFAA77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90700" y="3543300"/>
            <a:ext cx="5562600" cy="10874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NL" dirty="0"/>
              <a:t>«event», «location»</a:t>
            </a:r>
          </a:p>
          <a:p>
            <a:pPr lvl="0"/>
            <a:r>
              <a:rPr lang="en-NL" dirty="0"/>
              <a:t>«date»</a:t>
            </a:r>
          </a:p>
        </p:txBody>
      </p:sp>
    </p:spTree>
    <p:extLst>
      <p:ext uri="{BB962C8B-B14F-4D97-AF65-F5344CB8AC3E}">
        <p14:creationId xmlns:p14="http://schemas.microsoft.com/office/powerpoint/2010/main" val="30184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F74F8-29D1-B5F8-02CB-C13024DAFE05}"/>
              </a:ext>
            </a:extLst>
          </p:cNvPr>
          <p:cNvSpPr txBox="1"/>
          <p:nvPr userDrawn="1"/>
        </p:nvSpPr>
        <p:spPr bwMode="auto">
          <a:xfrm>
            <a:off x="0" y="3158570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NL" sz="2800" b="1" dirty="0"/>
              <a:t>Thank you</a:t>
            </a:r>
            <a:endParaRPr lang="en-NL" sz="2800" dirty="0"/>
          </a:p>
          <a:p>
            <a:pPr lvl="0" algn="ctr">
              <a:lnSpc>
                <a:spcPct val="100000"/>
              </a:lnSpc>
            </a:pPr>
            <a:r>
              <a:rPr lang="en-NL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 lang="en-US" sz="2249" b="1" kern="1200" dirty="0">
                <a:solidFill>
                  <a:srgbClr val="0A406B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/>
            </a:lvl1pPr>
            <a:lvl2pPr marL="54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828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3pPr>
            <a:lvl4pPr marL="1116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4pPr>
            <a:lvl5pPr marL="1404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0" y="362744"/>
            <a:ext cx="720000" cy="252000"/>
          </a:xfrm>
          <a:ln/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fld id="{0A9EC246-B854-0848-BB12-6B5BB8320350}" type="slidenum">
              <a:rPr lang="pt-BR" altLang="en-US" smtClean="0"/>
              <a:pPr/>
              <a:t>‹N°›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0" y="362744"/>
            <a:ext cx="720000" cy="252000"/>
          </a:xfrm>
          <a:ln/>
        </p:spPr>
        <p:txBody>
          <a:bodyPr/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lang="pt-BR" altLang="en-US" sz="1400" b="1" kern="1200" smtClean="0">
                <a:solidFill>
                  <a:srgbClr val="002B49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fld id="{7A20EDE3-DDB5-B945-8CF4-ECB47875D3C0}" type="slidenum">
              <a:rPr lang="en-NL" smtClean="0"/>
              <a:pPr/>
              <a:t>‹N°›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1" r:id="rId2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2" r:id="rId3"/>
  </p:sldLayoutIdLst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policy/global/global-policy-development-proc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o.icann.org/policy/global/current-global-polic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o-apps-2.ripe.net/hyperkitty/list/ac-discuss@aso.ican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so.icann.org/aso-ac/transparency-review/" TargetMode="External"/><Relationship Id="rId4" Type="http://schemas.openxmlformats.org/officeDocument/2006/relationships/hyperlink" Target="https://aso.icann.org/aso-ac/meetings/aso-ac-meeting-schedu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icann-board/icann-board-elections/2024-icann-boardof-directors-seat-9-ele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documents/operational-documents/operating-procedures-of-the-address-council-of-the-address-supporting-organiz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50B0F-8DC5-D48C-9692-B107389A96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RIPE 87, Rome</a:t>
            </a:r>
          </a:p>
          <a:p>
            <a:r>
              <a:rPr lang="en-GB" dirty="0"/>
              <a:t>30th November 2023</a:t>
            </a:r>
          </a:p>
          <a:p>
            <a:endParaRPr lang="en-GB" dirty="0"/>
          </a:p>
          <a:p>
            <a:endParaRPr lang="en-N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2321-CEEF-FA8F-607A-3449EC38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ICANN ASO AC (Address Council)</a:t>
            </a:r>
            <a:endParaRPr lang="en-NL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21418673-BFCC-5601-B375-3F58DB076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79070"/>
              </p:ext>
            </p:extLst>
          </p:nvPr>
        </p:nvGraphicFramePr>
        <p:xfrm>
          <a:off x="468313" y="1544638"/>
          <a:ext cx="8199438" cy="3161507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2579688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561975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Who is it?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The NRO Number Council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What is it?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Number Resource Policy Advisory Body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79037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How is it Organized?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15 Members [3 From Each Region]</a:t>
                      </a:r>
                    </a:p>
                    <a:p>
                      <a:pPr marL="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 Elected at Large</a:t>
                      </a:r>
                    </a:p>
                    <a:p>
                      <a:pPr marL="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 Appointed by RIR Board 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2634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Term of Office?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Different for every RIR</a:t>
                      </a:r>
                      <a:endParaRPr kumimoji="0" lang="en-GB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105383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What Does it Do?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Advise ICANN Board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Oversee the Global Policy Development Process (GPDP)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Appoint member to ICANN NomCom (1)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691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When Does It Meet?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Remotely –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F2F – Annually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A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5E7A6AF-19EC-E54C-3652-7955A9F4AE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2</a:t>
            </a:fld>
            <a:endParaRPr lang="pt-B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1">
            <a:extLst>
              <a:ext uri="{FF2B5EF4-FFF2-40B4-BE49-F238E27FC236}">
                <a16:creationId xmlns:a16="http://schemas.microsoft.com/office/drawing/2014/main" id="{9D4CE2FE-FB76-6154-43C6-E4A15EA91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04934"/>
              </p:ext>
            </p:extLst>
          </p:nvPr>
        </p:nvGraphicFramePr>
        <p:xfrm>
          <a:off x="468312" y="1544638"/>
          <a:ext cx="8142287" cy="3330160"/>
        </p:xfrm>
        <a:graphic>
          <a:graphicData uri="http://schemas.openxmlformats.org/drawingml/2006/table">
            <a:tbl>
              <a:tblPr/>
              <a:tblGrid>
                <a:gridCol w="247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Region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Member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Term</a:t>
                      </a:r>
                      <a:endParaRPr lang="pt-BR" sz="1100" b="1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Saul Stein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2021 – 31 Dec 2023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Gaurav Kansal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Nicole Chan* [Vice Chair]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Di Ma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2024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2024 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2025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Kevin Blumberg*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Nick Nugent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Chris Quesada</a:t>
                      </a:r>
                      <a:endParaRPr lang="pt-BR" sz="1100" b="0" strike="noStrike" spc="-1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2026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2023 – 31 Dec 2025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Esteban Lescano*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Jorge Villa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Ricardo Patara [Vice Chair]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Apr 2023 – 31 Mar 2024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2011 – 31 Dec 2025</a:t>
                      </a:r>
                      <a:endParaRPr lang="pt-BR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i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Ongoing election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Sander Steffann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Hervé</a:t>
                      </a:r>
                      <a:r>
                        <a:rPr lang="en-AU" sz="11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新細明體"/>
                        </a:rPr>
                        <a:t> Clément* [Chair]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2023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2025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2022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2024</a:t>
                      </a:r>
                      <a:endParaRPr lang="pt-BR" sz="11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Jan 2021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ＭＳ Ｐゴシック"/>
                        </a:rPr>
                        <a:t> 2026</a:t>
                      </a:r>
                      <a:endParaRPr lang="pt-BR" sz="1100" b="0" strike="noStrike" spc="-1" dirty="0">
                        <a:latin typeface="+mn-lt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b="1" dirty="0">
                <a:solidFill>
                  <a:srgbClr val="0A406B"/>
                </a:solidFill>
                <a:ea typeface="Arial"/>
                <a:cs typeface="Arial"/>
              </a:rPr>
              <a:t>2023 Address Council Members </a:t>
            </a:r>
            <a:endParaRPr lang="en-US" altLang="x-none" sz="2249" b="1" dirty="0">
              <a:solidFill>
                <a:srgbClr val="0A406B"/>
              </a:solidFill>
              <a:ea typeface="Arial"/>
              <a:cs typeface="Arial"/>
            </a:endParaRPr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" y="3164579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85950"/>
            <a:ext cx="1852612" cy="23090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" y="2424025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130299" y="3652586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85737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359251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BE4A59-5413-BF82-5D52-D7BC04C3F3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3</a:t>
            </a:fld>
            <a:endParaRPr lang="pt-B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9C3E-F45A-BE6C-B3B3-4E238469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Policy Development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9BBC8-422C-1C33-D39F-ED4FFF13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ASO-AC members follow their respective RIR’s policy forum for any proposed global policy </a:t>
            </a:r>
          </a:p>
          <a:p>
            <a:pPr lvl="1"/>
            <a:r>
              <a:rPr lang="en-US" altLang="en-US" dirty="0"/>
              <a:t>Global PDP: </a:t>
            </a:r>
            <a:r>
              <a:rPr lang="en-US" alt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https://aso.icann.org/policy/global/global-policy-development-process/</a:t>
            </a:r>
            <a:endParaRPr lang="en-US" altLang="fr-FR" dirty="0"/>
          </a:p>
          <a:p>
            <a:pPr lvl="1"/>
            <a:r>
              <a:rPr lang="en-US" altLang="en-US" dirty="0"/>
              <a:t>Current Global Policies: </a:t>
            </a:r>
            <a:r>
              <a:rPr lang="en-US" alt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https://aso.icann.org/policy/global/current-global-policies/</a:t>
            </a:r>
            <a:endParaRPr lang="en-US" altLang="en-US" dirty="0"/>
          </a:p>
          <a:p>
            <a:r>
              <a:rPr lang="en-US" altLang="en-US" dirty="0"/>
              <a:t>2023 Policy Proposal Facilitator Team (PPFT):</a:t>
            </a:r>
          </a:p>
          <a:p>
            <a:pPr lvl="1"/>
            <a:r>
              <a:rPr lang="en-US" dirty="0"/>
              <a:t>Saul Stein (AFRINIC)</a:t>
            </a:r>
            <a:endParaRPr lang="pt-BR" dirty="0"/>
          </a:p>
          <a:p>
            <a:pPr lvl="1"/>
            <a:r>
              <a:rPr lang="en-US" dirty="0"/>
              <a:t>Di Ma (APNIC)</a:t>
            </a:r>
            <a:endParaRPr lang="pt-BR" dirty="0"/>
          </a:p>
          <a:p>
            <a:pPr lvl="1"/>
            <a:r>
              <a:rPr lang="en-US" dirty="0"/>
              <a:t>Nick Nugent (ARIN) </a:t>
            </a:r>
            <a:endParaRPr lang="pt-BR" dirty="0"/>
          </a:p>
          <a:p>
            <a:pPr lvl="1"/>
            <a:r>
              <a:rPr lang="en-US" dirty="0"/>
              <a:t>Jorge Villa (LACNIC)</a:t>
            </a:r>
            <a:endParaRPr lang="pt-BR" dirty="0"/>
          </a:p>
          <a:p>
            <a:pPr lvl="1"/>
            <a:r>
              <a:rPr lang="en-US" dirty="0"/>
              <a:t>Sander Steffann (RIPE NCC)</a:t>
            </a:r>
            <a:endParaRPr lang="en-US" alt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6966AC0-1366-1E74-3177-848411015F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4</a:t>
            </a:fld>
            <a:endParaRPr lang="pt-B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7FB5-4873-060B-EBBE-D040A399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ASO AC Transparency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E039-D50D-BFC1-0338-B4E9A259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Annual Face to Face – OPEN to observers </a:t>
            </a:r>
          </a:p>
          <a:p>
            <a:pPr lvl="1"/>
            <a:r>
              <a:rPr lang="en-US" dirty="0"/>
              <a:t>ICANN76 Cancún | 11-16 March 2023</a:t>
            </a:r>
          </a:p>
          <a:p>
            <a:pPr lvl="1"/>
            <a:r>
              <a:rPr lang="en-US" dirty="0"/>
              <a:t>APNIC 56 Kyoto | 07-14 September 2023</a:t>
            </a:r>
            <a:endParaRPr lang="en-US" altLang="en-US" dirty="0"/>
          </a:p>
          <a:p>
            <a:r>
              <a:rPr lang="en-US" altLang="en-US" dirty="0"/>
              <a:t>AC-DISCUSS mailing archive has OPEN public records</a:t>
            </a:r>
          </a:p>
          <a:p>
            <a:pPr lvl="1"/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AC-DISCUSS - aso-apps-2.ripe.net</a:t>
            </a:r>
            <a:endParaRPr lang="en-US" altLang="en-US" dirty="0"/>
          </a:p>
          <a:p>
            <a:r>
              <a:rPr lang="en-US" altLang="en-US" dirty="0"/>
              <a:t>ASO AC Monthly Teleconference OPEN to observers</a:t>
            </a:r>
          </a:p>
          <a:p>
            <a:pPr lvl="1"/>
            <a:r>
              <a:rPr lang="en-US" altLang="en-US" dirty="0"/>
              <a:t>Normally First Wednesday of the month at 12:00 PM UTC</a:t>
            </a:r>
          </a:p>
          <a:p>
            <a:pPr lvl="1"/>
            <a:r>
              <a:rPr lang="en-US" dirty="0"/>
              <a:t>2023 Meeting Calendar:</a:t>
            </a:r>
            <a:br>
              <a:rPr lang="en-US" dirty="0"/>
            </a:b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https://aso.icann.org/aso-ac/meetings/aso-ac-meeting-schedule/</a:t>
            </a:r>
            <a:endParaRPr lang="en-US" altLang="en-US" dirty="0"/>
          </a:p>
          <a:p>
            <a:r>
              <a:rPr lang="en-US" altLang="en-US" dirty="0"/>
              <a:t>Annual Transparency Review</a:t>
            </a:r>
          </a:p>
          <a:p>
            <a:pPr lvl="1"/>
            <a:r>
              <a:rPr lang="en-US" alt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https://aso.icann.org/aso-ac/transparency-review/</a:t>
            </a:r>
            <a:endParaRPr lang="en-U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F548CC-D1F1-704E-B209-F128A05BD5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5</a:t>
            </a:fld>
            <a:endParaRPr lang="pt-B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BF67-083F-B76F-631A-09122942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ASO AC Current Appointments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1751-EBB9-7EF9-E414-19946A21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Alan Barrett</a:t>
            </a:r>
          </a:p>
          <a:p>
            <a:pPr lvl="1"/>
            <a:r>
              <a:rPr lang="en-US" altLang="en-US" dirty="0"/>
              <a:t>Seat 9 ICANN Board, 2021 – 2024 term (from AFRINIC Region) </a:t>
            </a:r>
          </a:p>
          <a:p>
            <a:r>
              <a:rPr lang="en-US" altLang="en-US" b="1" dirty="0"/>
              <a:t>Christian Kaufmann</a:t>
            </a:r>
          </a:p>
          <a:p>
            <a:pPr lvl="1"/>
            <a:r>
              <a:rPr lang="en-US" altLang="en-US" dirty="0"/>
              <a:t>Seat 10 ICANN Board, 2022 – 2025 term (from RIPE Region) </a:t>
            </a:r>
          </a:p>
          <a:p>
            <a:r>
              <a:rPr lang="en-US" altLang="en-US" b="1" dirty="0"/>
              <a:t>Ron da Silva</a:t>
            </a:r>
          </a:p>
          <a:p>
            <a:pPr lvl="1"/>
            <a:r>
              <a:rPr lang="en-US" altLang="en-US" dirty="0"/>
              <a:t>ASO Representative in the ICANN </a:t>
            </a:r>
            <a:r>
              <a:rPr lang="en-US" altLang="en-US" dirty="0" err="1"/>
              <a:t>NomCom</a:t>
            </a:r>
            <a:r>
              <a:rPr lang="en-US" altLang="en-US" dirty="0"/>
              <a:t> – 2024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53740-0EB0-D2F0-163C-178B3F0B13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6</a:t>
            </a:fld>
            <a:endParaRPr lang="pt-B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B3B1-03C6-11C7-F96E-627ECF7F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Board Seat 9 Election Process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B8BE-EF90-85F1-F814-6FAF1737C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  <a:p>
            <a:pPr lvl="1"/>
            <a:r>
              <a:rPr lang="en-US" dirty="0"/>
              <a:t>Nomination Phase: 15 September 2023 – 15 December 2023</a:t>
            </a:r>
          </a:p>
          <a:p>
            <a:pPr lvl="1"/>
            <a:r>
              <a:rPr lang="en-US" dirty="0"/>
              <a:t>Comments Phase: 30 December 2023 – 29 January 2024</a:t>
            </a:r>
          </a:p>
          <a:p>
            <a:pPr lvl="1"/>
            <a:r>
              <a:rPr lang="en-US" dirty="0"/>
              <a:t>Interview Phase: 29 January 2024 –29 March 2024</a:t>
            </a:r>
          </a:p>
          <a:p>
            <a:pPr lvl="1"/>
            <a:r>
              <a:rPr lang="en-US" dirty="0"/>
              <a:t>Selection Phase (deliberation): 30 March – 29 April 2024</a:t>
            </a:r>
          </a:p>
          <a:p>
            <a:pPr lvl="1"/>
            <a:r>
              <a:rPr lang="en-US" dirty="0"/>
              <a:t>Selection Phase (voting): 30 April – 7 May 2024</a:t>
            </a:r>
          </a:p>
          <a:p>
            <a:pPr lvl="1"/>
            <a:r>
              <a:rPr lang="en-US" dirty="0"/>
              <a:t>Announcement of selected candidate: around 14 May 2024</a:t>
            </a:r>
          </a:p>
          <a:p>
            <a:r>
              <a:rPr lang="en-US" dirty="0"/>
              <a:t>Election Information at ASO Website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https://aso.icann.org/icann-board/icann-board-elections/2024-icann-boardof-directors-seat-9-election/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5CC81-B470-88C8-05B5-EF95642EEB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7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08848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B0DC-1194-0C03-9CC1-E0F9B51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Operating Procedures Review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6392-2BBE-4648-3638-3133ED8D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review out internal operating procedures</a:t>
            </a:r>
          </a:p>
          <a:p>
            <a:pPr lvl="1"/>
            <a:r>
              <a:rPr lang="en-US" dirty="0"/>
              <a:t>Changed circumstances</a:t>
            </a:r>
          </a:p>
          <a:p>
            <a:r>
              <a:rPr lang="en-US" dirty="0"/>
              <a:t>The process:</a:t>
            </a:r>
          </a:p>
          <a:p>
            <a:pPr lvl="1"/>
            <a:r>
              <a:rPr lang="en-US" dirty="0"/>
              <a:t>More than one year of work</a:t>
            </a:r>
          </a:p>
          <a:p>
            <a:pPr lvl="1"/>
            <a:r>
              <a:rPr lang="en-US" dirty="0"/>
              <a:t>Voted on by the Address/Number Council: unanimous approval</a:t>
            </a:r>
          </a:p>
          <a:p>
            <a:pPr lvl="1"/>
            <a:r>
              <a:rPr lang="en-US" dirty="0"/>
              <a:t>Accepted by the NRO Executive Council on the 24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  <a:p>
            <a:pPr lvl="1"/>
            <a:r>
              <a:rPr lang="en-US" dirty="0"/>
              <a:t>Already implemented</a:t>
            </a:r>
          </a:p>
          <a:p>
            <a:r>
              <a:rPr lang="en-US" altLang="en-US" dirty="0"/>
              <a:t>Procedures are publicly available</a:t>
            </a:r>
          </a:p>
          <a:p>
            <a:pPr lvl="1"/>
            <a:r>
              <a:rPr lang="en-US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https://aso.icann.org/documents/operational-documents/operating-procedures-of-the-address-council-of-the-address-supporting-organization/</a:t>
            </a:r>
            <a:endParaRPr lang="en-US" altLang="en-US" dirty="0"/>
          </a:p>
          <a:p>
            <a:endParaRPr lang="en-US" alt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3669-7DE6-D8A7-51C7-3C90F69226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8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41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B0DC-1194-0C03-9CC1-E0F9B516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6144"/>
            <a:ext cx="8199437" cy="506413"/>
          </a:xfrm>
        </p:spPr>
        <p:txBody>
          <a:bodyPr/>
          <a:lstStyle/>
          <a:p>
            <a:r>
              <a:rPr lang="en-US" dirty="0"/>
              <a:t>2024 perspective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6392-2BBE-4648-3638-3133ED8D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44638"/>
            <a:ext cx="8199437" cy="3313906"/>
          </a:xfrm>
        </p:spPr>
        <p:txBody>
          <a:bodyPr/>
          <a:lstStyle/>
          <a:p>
            <a:r>
              <a:rPr lang="en-US" sz="1600" dirty="0"/>
              <a:t>A council comprised of 12 members </a:t>
            </a:r>
          </a:p>
          <a:p>
            <a:endParaRPr lang="en-US" sz="1600" dirty="0"/>
          </a:p>
          <a:p>
            <a:r>
              <a:rPr lang="en-US" sz="1600"/>
              <a:t>Day-to-day business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Ongoing Seat 9 Election Process </a:t>
            </a:r>
          </a:p>
          <a:p>
            <a:endParaRPr lang="en-US" altLang="en-US" sz="1600" dirty="0"/>
          </a:p>
          <a:p>
            <a:r>
              <a:rPr lang="en-US" altLang="en-US" sz="1600" dirty="0"/>
              <a:t>ICP-2  - open and multi-stakeholders discussion</a:t>
            </a:r>
          </a:p>
          <a:p>
            <a:endParaRPr lang="en-US" altLang="en-US" sz="1600" dirty="0"/>
          </a:p>
          <a:p>
            <a:r>
              <a:rPr lang="en-US" altLang="en-US" sz="1600" dirty="0"/>
              <a:t>Others? To be defined in our 2024 Work Plan </a:t>
            </a:r>
          </a:p>
          <a:p>
            <a:endParaRPr lang="en-US" alt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3669-7DE6-D8A7-51C7-3C90F69226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9EC246-B854-0848-BB12-6B5BB8320350}" type="slidenum">
              <a:rPr lang="pt-BR" altLang="en-US" smtClean="0"/>
              <a:pPr/>
              <a:t>9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56991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rgbClr val="3465A4"/>
              </a:solidFill>
              <a:round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0" tIns="0" rIns="0" bIns="0"/>
      <a:lstStyle>
        <a:defPPr algn="ctr" eaLnBrk="1" hangingPunct="1">
          <a:spcBef>
            <a:spcPts val="513"/>
          </a:spcBef>
          <a:buSzPct val="100000"/>
          <a:defRPr sz="14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24170</TotalTime>
  <Words>706</Words>
  <Application>Microsoft Office PowerPoint</Application>
  <PresentationFormat>Personnalisé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Symbol</vt:lpstr>
      <vt:lpstr>Times New Roman</vt:lpstr>
      <vt:lpstr>Office Theme</vt:lpstr>
      <vt:lpstr>1_Office Theme</vt:lpstr>
      <vt:lpstr>Présentation PowerPoint</vt:lpstr>
      <vt:lpstr>ICANN ASO AC (Address Council)</vt:lpstr>
      <vt:lpstr>2023 Address Council Members </vt:lpstr>
      <vt:lpstr>Global Policy Development</vt:lpstr>
      <vt:lpstr>ASO AC Transparency</vt:lpstr>
      <vt:lpstr>ASO AC Current Appointments</vt:lpstr>
      <vt:lpstr>ICANN Board Seat 9 Election Process</vt:lpstr>
      <vt:lpstr>ASO AC Operating Procedures Review</vt:lpstr>
      <vt:lpstr>2024 perspective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CLEMENT Herve INNOV/NET</cp:lastModifiedBy>
  <cp:revision>481</cp:revision>
  <cp:lastPrinted>2017-09-12T04:32:54Z</cp:lastPrinted>
  <dcterms:created xsi:type="dcterms:W3CDTF">2011-12-06T05:23:30Z</dcterms:created>
  <dcterms:modified xsi:type="dcterms:W3CDTF">2023-11-29T16:28:31Z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