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_rels/slideLayout3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6.xml.rels" ContentType="application/vnd.openxmlformats-package.relationships+xml"/>
  <Override PartName="/ppt/slideLayouts/slideLayout2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jpeg" ContentType="image/jpeg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png" ContentType="image/png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3.xml.rels" ContentType="application/vnd.openxmlformats-package.relationships+xml"/>
  <Override PartName="/ppt/slides/_rels/slide11.xml.rels" ContentType="application/vnd.openxmlformats-package.relationships+xml"/>
  <Override PartName="/ppt/slides/_rels/slide2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C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l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i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c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k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 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t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o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 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m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o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v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e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 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t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h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e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 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s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l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i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d</a:t>
            </a: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e</a:t>
            </a: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dt" idx="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ft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sldNum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FA4C44C-BCC3-4946-A169-942E3AF38109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  <a:ln w="0">
            <a:noFill/>
          </a:ln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004d55"/>
                </a:solidFill>
                <a:latin typeface="Helvetica Neue Light"/>
                <a:ea typeface="ヒラギノ角ゴ ProN W3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F47C872-C799-42BB-A147-0AD7F833C27C}" type="slidenum">
              <a:rPr b="0" lang="en-US" sz="12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3877C8A-4A21-40AB-9543-4DCDB13198EA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ABE55A2-2B2B-49A0-A175-E5B16FDE2187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5F65863-887B-4013-9ACB-C69D2A523E23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A49A36E-5B44-4287-9E63-C34ACB2C8996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C795D8F-5624-4D1B-9F1B-927BA4D99416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B1DB77E-B485-4FBC-996E-8E2838A0DE8D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0D8F921-72CF-4924-AE49-DA8CC10BB12E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1543D54-0C6A-438C-A4A0-8AF2EEDA0074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D3C7EA1-2DEA-4A59-9E72-7098DE448312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61EBA7C-621B-401A-A9E3-4F122DE37375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FF21230-15D0-4B75-A780-8C450746937A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28B90BD-CB42-4C9B-BC1A-D56202C2B616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BBF2295-4F5D-47D9-89F9-9F8AD547D19F}" type="slidenum">
              <a:t>&lt;#&gt;</a:t>
            </a:fld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C36E81-69AF-4CD6-B9EC-C90659241542}" type="slidenum">
              <a:t>&lt;#&gt;</a:t>
            </a:fld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F34E4AC-4636-4AC8-8681-AA84F1D70FCE}" type="slidenum">
              <a:t>&lt;#&gt;</a:t>
            </a:fld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8E2D5B-A215-4F11-99FE-4B24FBBD452C}" type="slidenum">
              <a:t>&lt;#&gt;</a:t>
            </a:fld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691DD1-861C-4E6B-922A-5F4F2199840D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E9D071B-6FF1-4A17-ACEF-1F31918A9376}" type="slidenum">
              <a:t>&lt;#&gt;</a:t>
            </a:fld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E29009-9FDF-454F-8D0E-F402DDC33F54}" type="slidenum">
              <a:t>&lt;#&gt;</a:t>
            </a:fld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7B6AC54-9DE7-4705-8DE3-E886C5E5EA2D}" type="slidenum">
              <a:t>&lt;#&gt;</a:t>
            </a:fld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2B8184F-66FE-4E50-98FA-3AA3D597FF40}" type="slidenum">
              <a:t>&lt;#&gt;</a:t>
            </a:fld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420FCA6-DA84-4C1F-AD64-0B0D24982660}" type="slidenum">
              <a:t>&lt;#&gt;</a:t>
            </a:fld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DBEBD78-5142-4445-B7AD-49977D047E5A}" type="slidenum">
              <a:t>&lt;#&gt;</a:t>
            </a:fld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0BCF61A-2D50-4EB7-A27F-9DCE1FD3E0D4}" type="slidenum">
              <a:t>&lt;#&gt;</a:t>
            </a:fld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7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7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image" Target="../media/image2.wmf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4" descr=""/>
          <p:cNvPicPr/>
          <p:nvPr/>
        </p:nvPicPr>
        <p:blipFill>
          <a:blip r:embed="rId2"/>
          <a:stretch/>
        </p:blipFill>
        <p:spPr>
          <a:xfrm rot="5400000">
            <a:off x="2158200" y="-2145600"/>
            <a:ext cx="4827600" cy="9143640"/>
          </a:xfrm>
          <a:prstGeom prst="rect">
            <a:avLst/>
          </a:prstGeom>
          <a:ln w="0">
            <a:noFill/>
          </a:ln>
        </p:spPr>
      </p:pic>
      <p:sp>
        <p:nvSpPr>
          <p:cNvPr id="1" name="Line 2"/>
          <p:cNvSpPr/>
          <p:nvPr/>
        </p:nvSpPr>
        <p:spPr>
          <a:xfrm>
            <a:off x="4232520" y="2879640"/>
            <a:ext cx="4929120" cy="360"/>
          </a:xfrm>
          <a:prstGeom prst="line">
            <a:avLst/>
          </a:prstGeom>
          <a:ln w="12700">
            <a:solidFill>
              <a:srgbClr val="004d5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1390" spc="-1" strike="noStrike">
              <a:solidFill>
                <a:srgbClr val="004d55"/>
              </a:solidFill>
              <a:latin typeface="Helvetica Neue Light"/>
              <a:ea typeface="ヒラギノ角ゴ ProN W3"/>
            </a:endParaRPr>
          </a:p>
        </p:txBody>
      </p:sp>
      <p:sp>
        <p:nvSpPr>
          <p:cNvPr id="2" name="Rectangle 5"/>
          <p:cNvSpPr/>
          <p:nvPr/>
        </p:nvSpPr>
        <p:spPr>
          <a:xfrm>
            <a:off x="98280" y="4956120"/>
            <a:ext cx="6428880" cy="120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 anchor="t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39" spc="-1" strike="noStrike">
                <a:solidFill>
                  <a:srgbClr val="006068"/>
                </a:solidFill>
                <a:latin typeface="Helvetica Neue"/>
                <a:ea typeface="ヒラギノ角ゴ ProN W3"/>
              </a:rPr>
              <a:t>David Tatlisu | RIPE 87 | 30/11/2023</a:t>
            </a:r>
            <a:endParaRPr b="0" lang="en-US" sz="839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4" descr=""/>
          <p:cNvPicPr/>
          <p:nvPr/>
        </p:nvPicPr>
        <p:blipFill>
          <a:blip r:embed="rId3"/>
          <a:stretch/>
        </p:blipFill>
        <p:spPr>
          <a:xfrm>
            <a:off x="7651800" y="3867840"/>
            <a:ext cx="1259640" cy="957960"/>
          </a:xfrm>
          <a:prstGeom prst="rect">
            <a:avLst/>
          </a:prstGeom>
          <a:ln w="0">
            <a:noFill/>
          </a:ln>
        </p:spPr>
      </p:pic>
      <p:pic>
        <p:nvPicPr>
          <p:cNvPr id="4" name="Picture 5" descr=""/>
          <p:cNvPicPr/>
          <p:nvPr/>
        </p:nvPicPr>
        <p:blipFill>
          <a:blip r:embed="rId4"/>
          <a:stretch/>
        </p:blipFill>
        <p:spPr>
          <a:xfrm>
            <a:off x="526320" y="267480"/>
            <a:ext cx="3336840" cy="253836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214880" y="1346040"/>
            <a:ext cx="4696560" cy="145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50760" rIns="50760" tIns="50760" bIns="5076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530" spc="-1" strike="noStrike">
                <a:solidFill>
                  <a:srgbClr val="000000"/>
                </a:solidFill>
                <a:latin typeface="Helvetica Neue Light"/>
                <a:ea typeface="ヒラギノ角ゴ ProN W3"/>
              </a:rPr>
              <a:t>Click to edit Master title style</a:t>
            </a:r>
            <a:endParaRPr b="0" lang="en-US" sz="253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214880" y="2960280"/>
            <a:ext cx="4696560" cy="145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50760" rIns="50760" tIns="50760" bIns="50760" anchor="t">
            <a:noAutofit/>
          </a:bodyPr>
          <a:p>
            <a:pPr marL="18072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60" spc="-1" strike="noStrike">
                <a:solidFill>
                  <a:srgbClr val="004d55"/>
                </a:solidFill>
                <a:latin typeface="Helvetica Neue"/>
                <a:ea typeface="ヒラギノ角ゴ ProN W3"/>
              </a:rPr>
              <a:t>Click to edit Master text styles</a:t>
            </a:r>
            <a:endParaRPr b="0" lang="en-US" sz="1260" spc="-1" strike="noStrike">
              <a:solidFill>
                <a:srgbClr val="004d55"/>
              </a:solidFill>
              <a:latin typeface="Helvetica Neue"/>
            </a:endParaRPr>
          </a:p>
          <a:p>
            <a:pPr marL="13392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60" spc="-1" strike="noStrike">
                <a:solidFill>
                  <a:srgbClr val="004d55"/>
                </a:solidFill>
                <a:latin typeface="Helvetica Neue"/>
                <a:ea typeface="ヒラギノ角ゴ ProN W3"/>
              </a:rPr>
              <a:t>Second level</a:t>
            </a:r>
            <a:endParaRPr b="0" lang="en-US" sz="1260" spc="-1" strike="noStrike">
              <a:solidFill>
                <a:srgbClr val="004d55"/>
              </a:solidFill>
              <a:latin typeface="Helvetica Neue"/>
            </a:endParaRPr>
          </a:p>
          <a:p>
            <a:pPr marL="26784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60" spc="-1" strike="noStrike">
                <a:solidFill>
                  <a:srgbClr val="004d55"/>
                </a:solidFill>
                <a:latin typeface="Helvetica Neue"/>
                <a:ea typeface="ヒラギノ角ゴ ProN W3"/>
              </a:rPr>
              <a:t>Third level</a:t>
            </a:r>
            <a:endParaRPr b="0" lang="en-US" sz="1260" spc="-1" strike="noStrike">
              <a:solidFill>
                <a:srgbClr val="004d55"/>
              </a:solidFill>
              <a:latin typeface="Helvetica Neue"/>
            </a:endParaRPr>
          </a:p>
          <a:p>
            <a:pPr marL="40176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60" spc="-1" strike="noStrike">
                <a:solidFill>
                  <a:srgbClr val="004d55"/>
                </a:solidFill>
                <a:latin typeface="Helvetica Neue"/>
                <a:ea typeface="ヒラギノ角ゴ ProN W3"/>
              </a:rPr>
              <a:t>Fourth level</a:t>
            </a:r>
            <a:endParaRPr b="0" lang="en-US" sz="1260" spc="-1" strike="noStrike">
              <a:solidFill>
                <a:srgbClr val="004d55"/>
              </a:solidFill>
              <a:latin typeface="Helvetica Neue"/>
            </a:endParaRPr>
          </a:p>
          <a:p>
            <a:pPr marL="53568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60" spc="-1" strike="noStrike">
                <a:solidFill>
                  <a:srgbClr val="004d55"/>
                </a:solidFill>
                <a:latin typeface="Helvetica Neue"/>
                <a:ea typeface="ヒラギノ角ゴ ProN W3"/>
              </a:rPr>
              <a:t>Fifth level</a:t>
            </a:r>
            <a:endParaRPr b="0" lang="en-US" sz="1260" spc="-1" strike="noStrike">
              <a:solidFill>
                <a:srgbClr val="004d55"/>
              </a:solidFill>
              <a:latin typeface="Helvetica Neu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"/>
          <p:cNvPicPr/>
          <p:nvPr/>
        </p:nvPicPr>
        <p:blipFill>
          <a:blip r:embed="rId2"/>
          <a:stretch/>
        </p:blipFill>
        <p:spPr>
          <a:xfrm>
            <a:off x="7200" y="4902480"/>
            <a:ext cx="9143640" cy="240840"/>
          </a:xfrm>
          <a:prstGeom prst="rect">
            <a:avLst/>
          </a:prstGeom>
          <a:ln w="0">
            <a:noFill/>
          </a:ln>
        </p:spPr>
      </p:pic>
      <p:sp>
        <p:nvSpPr>
          <p:cNvPr id="44" name="Rectangle 4"/>
          <p:cNvSpPr/>
          <p:nvPr/>
        </p:nvSpPr>
        <p:spPr>
          <a:xfrm>
            <a:off x="98280" y="4956120"/>
            <a:ext cx="6428880" cy="120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 anchor="t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39" spc="-1" strike="noStrike">
                <a:solidFill>
                  <a:srgbClr val="ffffff"/>
                </a:solidFill>
                <a:latin typeface="Helvetica Neue"/>
                <a:ea typeface="ヒラギノ角ゴ ProN W3"/>
              </a:rPr>
              <a:t>David Tatlisu | RIPE 87 | 30/11/2023</a:t>
            </a:r>
            <a:endParaRPr b="0" lang="en-US" sz="83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Line 5"/>
          <p:cNvSpPr/>
          <p:nvPr/>
        </p:nvSpPr>
        <p:spPr>
          <a:xfrm>
            <a:off x="8732880" y="4587480"/>
            <a:ext cx="360" cy="442080"/>
          </a:xfrm>
          <a:prstGeom prst="line">
            <a:avLst/>
          </a:prstGeom>
          <a:ln w="12700">
            <a:solidFill>
              <a:srgbClr val="00589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1390" spc="-1" strike="noStrike">
              <a:solidFill>
                <a:srgbClr val="004d55"/>
              </a:solidFill>
              <a:latin typeface="Helvetica Neue Light"/>
              <a:ea typeface="ヒラギノ角ゴ ProN W3"/>
            </a:endParaRPr>
          </a:p>
        </p:txBody>
      </p:sp>
      <p:sp>
        <p:nvSpPr>
          <p:cNvPr id="46" name="Line 6"/>
          <p:cNvSpPr/>
          <p:nvPr/>
        </p:nvSpPr>
        <p:spPr>
          <a:xfrm>
            <a:off x="517680" y="656280"/>
            <a:ext cx="8626320" cy="360"/>
          </a:xfrm>
          <a:prstGeom prst="line">
            <a:avLst/>
          </a:prstGeom>
          <a:ln w="25400">
            <a:solidFill>
              <a:srgbClr val="00606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1390" spc="-1" strike="noStrike">
              <a:solidFill>
                <a:srgbClr val="004d55"/>
              </a:solidFill>
              <a:latin typeface="Helvetica Neue Light"/>
              <a:ea typeface="ヒラギノ角ゴ ProN W3"/>
            </a:endParaRPr>
          </a:p>
        </p:txBody>
      </p:sp>
      <p:pic>
        <p:nvPicPr>
          <p:cNvPr id="47" name="Picture 10" descr=""/>
          <p:cNvPicPr/>
          <p:nvPr/>
        </p:nvPicPr>
        <p:blipFill>
          <a:blip r:embed="rId3"/>
          <a:stretch/>
        </p:blipFill>
        <p:spPr>
          <a:xfrm>
            <a:off x="7884360" y="4529520"/>
            <a:ext cx="675000" cy="51336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50760" rIns="50760" tIns="50760" bIns="5076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640" spc="-1" strike="noStrike">
                <a:solidFill>
                  <a:srgbClr val="000000"/>
                </a:solidFill>
                <a:latin typeface="Helvetica Neue Light"/>
                <a:ea typeface="ヒラギノ角ゴ ProN W3"/>
              </a:rPr>
              <a:t>Click to edit Master title style</a:t>
            </a: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0040" y="850680"/>
            <a:ext cx="8268480" cy="377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50760" rIns="50760" tIns="50760" bIns="50760" anchor="t">
            <a:noAutofit/>
          </a:bodyPr>
          <a:p>
            <a:pPr marL="200880" indent="-20088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•"/>
            </a:pPr>
            <a:r>
              <a:rPr b="0" lang="en-US" sz="221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Click to edit Master text styles</a:t>
            </a:r>
            <a:endParaRPr b="0" lang="en-US" sz="2210" spc="-1" strike="noStrike">
              <a:solidFill>
                <a:srgbClr val="004d55"/>
              </a:solidFill>
              <a:latin typeface="Helvetica Neue Light"/>
            </a:endParaRPr>
          </a:p>
          <a:p>
            <a:pPr lvl="1" marL="408600" indent="-13392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Second level</a:t>
            </a:r>
            <a:endParaRPr b="0" lang="en-US" sz="1900" spc="-1" strike="noStrike">
              <a:solidFill>
                <a:srgbClr val="004d55"/>
              </a:solidFill>
              <a:latin typeface="Helvetica Neue Light"/>
            </a:endParaRPr>
          </a:p>
          <a:p>
            <a:pPr lvl="2" marL="709920" indent="-13392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Third level</a:t>
            </a:r>
            <a:endParaRPr b="0" lang="en-US" sz="1900" spc="-1" strike="noStrike">
              <a:solidFill>
                <a:srgbClr val="004d55"/>
              </a:solidFill>
              <a:latin typeface="Helvetica Neue Light"/>
            </a:endParaRPr>
          </a:p>
          <a:p>
            <a:pPr lvl="3" marL="1011240" indent="-13392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Fourth level</a:t>
            </a:r>
            <a:endParaRPr b="0" lang="en-US" sz="1900" spc="-1" strike="noStrike">
              <a:solidFill>
                <a:srgbClr val="004d55"/>
              </a:solidFill>
              <a:latin typeface="Helvetica Neue Light"/>
            </a:endParaRPr>
          </a:p>
          <a:p>
            <a:pPr lvl="4" marL="1312560" indent="-13392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Fifth level</a:t>
            </a:r>
            <a:endParaRPr b="0" lang="en-US" sz="190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sldNum" idx="1"/>
          </p:nvPr>
        </p:nvSpPr>
        <p:spPr>
          <a:xfrm>
            <a:off x="8777880" y="4902480"/>
            <a:ext cx="239760" cy="173880"/>
          </a:xfrm>
          <a:prstGeom prst="rect">
            <a:avLst/>
          </a:prstGeom>
          <a:noFill/>
          <a:ln w="12600">
            <a:noFill/>
          </a:ln>
        </p:spPr>
        <p:txBody>
          <a:bodyPr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839" spc="-1" strike="noStrike">
                <a:solidFill>
                  <a:srgbClr val="004d55"/>
                </a:solidFill>
                <a:latin typeface="Helvetica Neue"/>
                <a:ea typeface="ヒラギノ角ゴ ProN W3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BABAA414-01E3-4E1F-AB87-74D8CE4C3E89}" type="slidenum">
              <a:rPr b="0" lang="en-US" sz="839" spc="-1" strike="noStrike">
                <a:solidFill>
                  <a:srgbClr val="004d55"/>
                </a:solidFill>
                <a:latin typeface="Helvetica Neue"/>
                <a:ea typeface="ヒラギノ角ゴ ProN W3"/>
              </a:rPr>
              <a:t>&lt;number&gt;</a:t>
            </a:fld>
            <a:endParaRPr b="0" lang="en-US" sz="839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" descr=""/>
          <p:cNvPicPr/>
          <p:nvPr/>
        </p:nvPicPr>
        <p:blipFill>
          <a:blip r:embed="rId2"/>
          <a:stretch/>
        </p:blipFill>
        <p:spPr>
          <a:xfrm>
            <a:off x="7200" y="4902480"/>
            <a:ext cx="9143640" cy="240840"/>
          </a:xfrm>
          <a:prstGeom prst="rect">
            <a:avLst/>
          </a:prstGeom>
          <a:ln w="0">
            <a:noFill/>
          </a:ln>
        </p:spPr>
      </p:pic>
      <p:sp>
        <p:nvSpPr>
          <p:cNvPr id="88" name="Rectangle 4"/>
          <p:cNvSpPr/>
          <p:nvPr/>
        </p:nvSpPr>
        <p:spPr>
          <a:xfrm>
            <a:off x="98280" y="4956120"/>
            <a:ext cx="6428880" cy="1202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37440" tIns="0" bIns="0" anchor="t">
            <a:noAutofit/>
          </a:bodyPr>
          <a:p>
            <a:pPr marL="69840">
              <a:lnSpc>
                <a:spcPct val="100000"/>
              </a:lnSpc>
              <a:spcBef>
                <a:spcPts val="204"/>
              </a:spcBef>
            </a:pPr>
            <a:r>
              <a:rPr b="0" lang="en-US" sz="839" spc="-1" strike="noStrike">
                <a:solidFill>
                  <a:srgbClr val="ffffff"/>
                </a:solidFill>
                <a:latin typeface="Helvetica Neue"/>
                <a:ea typeface="ヒラギノ角ゴ ProN W3"/>
              </a:rPr>
              <a:t>David Tatlisu | RIPE 87 | 30/11/2023</a:t>
            </a:r>
            <a:endParaRPr b="0" lang="en-US" sz="839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Line 5"/>
          <p:cNvSpPr/>
          <p:nvPr/>
        </p:nvSpPr>
        <p:spPr>
          <a:xfrm>
            <a:off x="8732880" y="4587480"/>
            <a:ext cx="360" cy="442080"/>
          </a:xfrm>
          <a:prstGeom prst="line">
            <a:avLst/>
          </a:prstGeom>
          <a:ln w="12700">
            <a:solidFill>
              <a:srgbClr val="00589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1390" spc="-1" strike="noStrike">
              <a:solidFill>
                <a:srgbClr val="004d55"/>
              </a:solidFill>
              <a:latin typeface="Helvetica Neue Light"/>
              <a:ea typeface="ヒラギノ角ゴ ProN W3"/>
            </a:endParaRPr>
          </a:p>
        </p:txBody>
      </p:sp>
      <p:sp>
        <p:nvSpPr>
          <p:cNvPr id="90" name="Line 6"/>
          <p:cNvSpPr/>
          <p:nvPr/>
        </p:nvSpPr>
        <p:spPr>
          <a:xfrm>
            <a:off x="517680" y="656280"/>
            <a:ext cx="8626320" cy="360"/>
          </a:xfrm>
          <a:prstGeom prst="line">
            <a:avLst/>
          </a:prstGeom>
          <a:ln w="25400">
            <a:solidFill>
              <a:srgbClr val="00606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en-US" sz="1390" spc="-1" strike="noStrike">
              <a:solidFill>
                <a:srgbClr val="004d55"/>
              </a:solidFill>
              <a:latin typeface="Helvetica Neue Light"/>
              <a:ea typeface="ヒラギノ角ゴ ProN W3"/>
            </a:endParaRPr>
          </a:p>
        </p:txBody>
      </p:sp>
      <p:pic>
        <p:nvPicPr>
          <p:cNvPr id="91" name="Picture 10" descr=""/>
          <p:cNvPicPr/>
          <p:nvPr/>
        </p:nvPicPr>
        <p:blipFill>
          <a:blip r:embed="rId3"/>
          <a:stretch/>
        </p:blipFill>
        <p:spPr>
          <a:xfrm>
            <a:off x="7884360" y="4529520"/>
            <a:ext cx="675000" cy="513360"/>
          </a:xfrm>
          <a:prstGeom prst="rect">
            <a:avLst/>
          </a:prstGeom>
          <a:ln w="0">
            <a:noFill/>
          </a:ln>
        </p:spPr>
      </p:pic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0040" y="133920"/>
            <a:ext cx="8268480" cy="5288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50760" rIns="50760" tIns="50760" bIns="5076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640" spc="-1" strike="noStrike">
                <a:solidFill>
                  <a:srgbClr val="000000"/>
                </a:solidFill>
                <a:latin typeface="Helvetica Neue Light"/>
                <a:ea typeface="ヒラギノ角ゴ ProN W3"/>
              </a:rPr>
              <a:t>Click to edit Master title style</a:t>
            </a: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0040" y="850680"/>
            <a:ext cx="8268480" cy="3776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50760" rIns="50760" tIns="50760" bIns="50760" anchor="t">
            <a:noAutofit/>
          </a:bodyPr>
          <a:p>
            <a:pPr marL="200880" indent="-20088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•"/>
            </a:pPr>
            <a:r>
              <a:rPr b="0" lang="en-US" sz="221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Click to edit Master text styles</a:t>
            </a:r>
            <a:endParaRPr b="0" lang="en-US" sz="2210" spc="-1" strike="noStrike">
              <a:solidFill>
                <a:srgbClr val="004d55"/>
              </a:solidFill>
              <a:latin typeface="Helvetica Neue Light"/>
            </a:endParaRPr>
          </a:p>
          <a:p>
            <a:pPr lvl="1" marL="408600" indent="-13392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Second level</a:t>
            </a:r>
            <a:endParaRPr b="0" lang="en-US" sz="1900" spc="-1" strike="noStrike">
              <a:solidFill>
                <a:srgbClr val="004d55"/>
              </a:solidFill>
              <a:latin typeface="Helvetica Neue Light"/>
            </a:endParaRPr>
          </a:p>
          <a:p>
            <a:pPr lvl="2" marL="709920" indent="-13392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Third level</a:t>
            </a:r>
            <a:endParaRPr b="0" lang="en-US" sz="1900" spc="-1" strike="noStrike">
              <a:solidFill>
                <a:srgbClr val="004d55"/>
              </a:solidFill>
              <a:latin typeface="Helvetica Neue Light"/>
            </a:endParaRPr>
          </a:p>
          <a:p>
            <a:pPr lvl="3" marL="1011240" indent="-13392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Fourth level</a:t>
            </a:r>
            <a:endParaRPr b="0" lang="en-US" sz="1900" spc="-1" strike="noStrike">
              <a:solidFill>
                <a:srgbClr val="004d55"/>
              </a:solidFill>
              <a:latin typeface="Helvetica Neue Light"/>
            </a:endParaRPr>
          </a:p>
          <a:p>
            <a:pPr lvl="4" marL="1312560" indent="-133920">
              <a:lnSpc>
                <a:spcPct val="120000"/>
              </a:lnSpc>
              <a:spcBef>
                <a:spcPts val="369"/>
              </a:spcBef>
              <a:buClr>
                <a:srgbClr val="004d55"/>
              </a:buClr>
              <a:buSzPct val="69000"/>
              <a:buFont typeface="Helvetica Neue Light"/>
              <a:buChar char="–"/>
            </a:pPr>
            <a:r>
              <a:rPr b="0" lang="en-US" sz="1900" spc="-1" strike="noStrike">
                <a:solidFill>
                  <a:srgbClr val="004d55"/>
                </a:solidFill>
                <a:latin typeface="Helvetica Neue Light"/>
                <a:ea typeface="ヒラギノ角ゴ ProN W3"/>
              </a:rPr>
              <a:t>Fifth level</a:t>
            </a:r>
            <a:endParaRPr b="0" lang="en-US" sz="190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sldNum" idx="2"/>
          </p:nvPr>
        </p:nvSpPr>
        <p:spPr>
          <a:xfrm>
            <a:off x="8777880" y="4902480"/>
            <a:ext cx="239760" cy="173880"/>
          </a:xfrm>
          <a:prstGeom prst="rect">
            <a:avLst/>
          </a:prstGeom>
          <a:noFill/>
          <a:ln w="12600">
            <a:noFill/>
          </a:ln>
        </p:spPr>
        <p:txBody>
          <a:bodyPr numCol="1" spcCol="0" anchor="t">
            <a:noAutofit/>
          </a:bodyPr>
          <a:lstStyle>
            <a:lvl1pPr indent="0" algn="ctr">
              <a:lnSpc>
                <a:spcPct val="100000"/>
              </a:lnSpc>
              <a:buNone/>
              <a:defRPr b="0" lang="en-US" sz="839" spc="-1" strike="noStrike">
                <a:solidFill>
                  <a:srgbClr val="004d55"/>
                </a:solidFill>
                <a:latin typeface="Helvetica Neue"/>
                <a:ea typeface="ヒラギノ角ゴ ProN W3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31AA1566-9ABF-4E7B-A9FB-5B678EE96563}" type="slidenum">
              <a:rPr b="0" lang="en-US" sz="839" spc="-1" strike="noStrike">
                <a:solidFill>
                  <a:srgbClr val="004d55"/>
                </a:solidFill>
                <a:latin typeface="Helvetica Neue"/>
                <a:ea typeface="ヒラギノ角ゴ ProN W3"/>
              </a:rPr>
              <a:t>&lt;number&gt;</a:t>
            </a:fld>
            <a:endParaRPr b="0" lang="en-US" sz="839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" descr=""/>
          <p:cNvPicPr/>
          <p:nvPr/>
        </p:nvPicPr>
        <p:blipFill>
          <a:blip r:embed="rId2"/>
          <a:stretch/>
        </p:blipFill>
        <p:spPr>
          <a:xfrm>
            <a:off x="4487040" y="595080"/>
            <a:ext cx="3741120" cy="3944160"/>
          </a:xfrm>
          <a:prstGeom prst="rect">
            <a:avLst/>
          </a:prstGeom>
          <a:ln w="0">
            <a:noFill/>
          </a:ln>
        </p:spPr>
      </p:pic>
      <p:sp>
        <p:nvSpPr>
          <p:cNvPr id="132" name="Title 1"/>
          <p:cNvSpPr/>
          <p:nvPr/>
        </p:nvSpPr>
        <p:spPr>
          <a:xfrm>
            <a:off x="685440" y="2129760"/>
            <a:ext cx="7772760" cy="1102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4430" spc="-1" strike="noStrike">
                <a:solidFill>
                  <a:srgbClr val="000000"/>
                </a:solidFill>
                <a:latin typeface="Gill Sans (Headings)"/>
                <a:ea typeface="ヒラギノ角ゴ ProN W3"/>
              </a:rPr>
              <a:t>Questions?</a:t>
            </a:r>
            <a:endParaRPr b="0" lang="en-US" sz="443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Picture 8" descr=""/>
          <p:cNvPicPr/>
          <p:nvPr/>
        </p:nvPicPr>
        <p:blipFill>
          <a:blip r:embed="rId3"/>
          <a:stretch/>
        </p:blipFill>
        <p:spPr>
          <a:xfrm>
            <a:off x="7740360" y="4082400"/>
            <a:ext cx="1055520" cy="802800"/>
          </a:xfrm>
          <a:prstGeom prst="rect">
            <a:avLst/>
          </a:prstGeom>
          <a:ln w="0">
            <a:noFill/>
          </a:ln>
        </p:spPr>
      </p:pic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2640" spc="-1" strike="noStrike">
                <a:solidFill>
                  <a:srgbClr val="004d55"/>
                </a:solidFill>
                <a:latin typeface="Helvetica Neue Light"/>
              </a:rPr>
              <a:t>Click to edit the title text format</a:t>
            </a:r>
            <a:endParaRPr b="0" lang="en-US" sz="264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10" spc="-1" strike="noStrike">
                <a:solidFill>
                  <a:srgbClr val="000000"/>
                </a:solidFill>
                <a:latin typeface="Gill Sans"/>
              </a:rPr>
              <a:t>Click to edit the outline text format</a:t>
            </a: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10" spc="-1" strike="noStrike">
                <a:solidFill>
                  <a:srgbClr val="000000"/>
                </a:solidFill>
                <a:latin typeface="Gill Sans"/>
              </a:rPr>
              <a:t>Second Outline Level</a:t>
            </a: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10" spc="-1" strike="noStrike">
                <a:solidFill>
                  <a:srgbClr val="000000"/>
                </a:solidFill>
                <a:latin typeface="Gill Sans"/>
              </a:rPr>
              <a:t>Third Outline Level</a:t>
            </a: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10" spc="-1" strike="noStrike">
                <a:solidFill>
                  <a:srgbClr val="000000"/>
                </a:solidFill>
                <a:latin typeface="Gill Sans"/>
              </a:rPr>
              <a:t>Fourth Outline Level</a:t>
            </a:r>
            <a:endParaRPr b="0" lang="en-US" sz="2210" spc="-1" strike="noStrike">
              <a:solidFill>
                <a:srgbClr val="000000"/>
              </a:solidFill>
              <a:latin typeface="Gill San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Gill San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Gill San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Gill Sans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Gill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ripe84.ripe.net/presentations/121-Legal-Update-NWI-RIPE84-DB-WG-1905.pdf" TargetMode="External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s://www.ripe.net/about-us/executive-board/minutes/2023/minutes-168th-executive-board-meeting" TargetMode="External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geofeed.example.com/geofeed.csv" TargetMode="External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304160" y="1356480"/>
            <a:ext cx="3522240" cy="145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50760" rIns="50760" tIns="50760" bIns="5076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530" spc="-1" strike="noStrike">
                <a:solidFill>
                  <a:srgbClr val="000000"/>
                </a:solidFill>
                <a:latin typeface="Helvetica Neue Light"/>
                <a:ea typeface="ヒラギノ角ゴ ProN W3"/>
              </a:rPr>
              <a:t>Numbered Work Items Update</a:t>
            </a:r>
            <a:endParaRPr b="0" lang="en-US" sz="2530" spc="-1" strike="noStrike">
              <a:solidFill>
                <a:srgbClr val="004d55"/>
              </a:solidFill>
              <a:latin typeface="Helvetica Neue Light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214880" y="2960280"/>
            <a:ext cx="4696560" cy="1459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50760" rIns="50760" tIns="50760" bIns="5076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260" spc="-1" strike="noStrike">
              <a:solidFill>
                <a:srgbClr val="004d55"/>
              </a:solidFill>
              <a:latin typeface="Helvetica Neue"/>
              <a:ea typeface="ヒラギノ角ゴ ProN W3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3"/>
          <p:cNvSpPr/>
          <p:nvPr/>
        </p:nvSpPr>
        <p:spPr>
          <a:xfrm>
            <a:off x="500040" y="133200"/>
            <a:ext cx="8262720" cy="52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/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</a:t>
            </a: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-14</a:t>
            </a:r>
            <a:endParaRPr b="0" lang="en-US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CustomShape 14"/>
          <p:cNvSpPr/>
          <p:nvPr/>
        </p:nvSpPr>
        <p:spPr>
          <a:xfrm>
            <a:off x="500040" y="849600"/>
            <a:ext cx="8262720" cy="377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Pro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tec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tin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g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ref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ere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nc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es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to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obj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ect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s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in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the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RIP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Da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tab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as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o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m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p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le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d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5"/>
          <p:cNvSpPr/>
          <p:nvPr/>
        </p:nvSpPr>
        <p:spPr>
          <a:xfrm>
            <a:off x="500040" y="133200"/>
            <a:ext cx="8262720" cy="52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Wor</a:t>
            </a: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kin</a:t>
            </a: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g </a:t>
            </a: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wit</a:t>
            </a: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h </a:t>
            </a: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</a:t>
            </a:r>
            <a:r>
              <a:rPr b="0" lang="en-US" sz="2600" spc="-1" strike="noStrike">
                <a:solidFill>
                  <a:srgbClr val="000000"/>
                </a:solidFill>
                <a:latin typeface="Helvetica Neue"/>
                <a:ea typeface="DejaVu Sans"/>
              </a:rPr>
              <a:t>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CustomShape 16"/>
          <p:cNvSpPr/>
          <p:nvPr/>
        </p:nvSpPr>
        <p:spPr>
          <a:xfrm>
            <a:off x="500040" y="849600"/>
            <a:ext cx="8262720" cy="377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Do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we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ne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ed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to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ch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an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ge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so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me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thi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ng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?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Do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we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wa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nt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int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eri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m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se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ssi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on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s?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Wh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at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do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es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the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wo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rki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ng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gro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up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ne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ed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?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7"/>
          <p:cNvSpPr/>
          <p:nvPr/>
        </p:nvSpPr>
        <p:spPr>
          <a:xfrm>
            <a:off x="500040" y="133200"/>
            <a:ext cx="8262720" cy="52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/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What</a:t>
            </a: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 is an NWI?</a:t>
            </a:r>
            <a:endParaRPr b="0" lang="en-US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500040" y="849600"/>
            <a:ext cx="8262720" cy="377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Numbered work item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Relatively similar to a ticket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00040" y="133200"/>
            <a:ext cx="8262720" cy="52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Wh</a:t>
            </a: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at</a:t>
            </a: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 </a:t>
            </a: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is </a:t>
            </a: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an </a:t>
            </a: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</a:t>
            </a:r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?</a:t>
            </a:r>
            <a:endParaRPr b="0" lang="en-US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CustomShape 3"/>
          <p:cNvSpPr/>
          <p:nvPr/>
        </p:nvSpPr>
        <p:spPr>
          <a:xfrm>
            <a:off x="500040" y="849600"/>
            <a:ext cx="8262720" cy="377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2057400" y="1036800"/>
            <a:ext cx="4602240" cy="307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4"/>
          <p:cNvSpPr/>
          <p:nvPr/>
        </p:nvSpPr>
        <p:spPr>
          <a:xfrm>
            <a:off x="500040" y="133200"/>
            <a:ext cx="8262720" cy="52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/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NWI-2</a:t>
            </a:r>
            <a:endParaRPr b="0" lang="en-US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CustomShape 5"/>
          <p:cNvSpPr/>
          <p:nvPr/>
        </p:nvSpPr>
        <p:spPr>
          <a:xfrm>
            <a:off x="500040" y="849600"/>
            <a:ext cx="8262720" cy="377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Dis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pla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yin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g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his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tor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y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of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del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ete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d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obj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ect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le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g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al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m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  <a:hlinkClick r:id="rId1"/>
              </a:rPr>
              <a:t>presented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le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g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al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al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y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si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s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R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IP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8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4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y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v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ol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u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r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s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o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d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r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ft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h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is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?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7"/>
          <p:cNvSpPr/>
          <p:nvPr/>
        </p:nvSpPr>
        <p:spPr>
          <a:xfrm>
            <a:off x="500040" y="133200"/>
            <a:ext cx="8262720" cy="52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/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NWI-4</a:t>
            </a:r>
            <a:endParaRPr b="0" lang="en-US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CustomShape 18"/>
          <p:cNvSpPr/>
          <p:nvPr/>
        </p:nvSpPr>
        <p:spPr>
          <a:xfrm>
            <a:off x="500040" y="849600"/>
            <a:ext cx="8262720" cy="377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Role of status: field in multivalued status context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NCC published an impact analysis of {prefix, status} tuple as inetnum primary key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Edward will go into detail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9"/>
          <p:cNvSpPr/>
          <p:nvPr/>
        </p:nvSpPr>
        <p:spPr>
          <a:xfrm>
            <a:off x="500040" y="133200"/>
            <a:ext cx="8262720" cy="52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/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NWI-10</a:t>
            </a:r>
            <a:endParaRPr b="0" lang="en-US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CustomShape 20"/>
          <p:cNvSpPr/>
          <p:nvPr/>
        </p:nvSpPr>
        <p:spPr>
          <a:xfrm>
            <a:off x="500040" y="849600"/>
            <a:ext cx="8262720" cy="377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Adding the “country” attribute to organization objects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Completed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9"/>
          <p:cNvSpPr/>
          <p:nvPr/>
        </p:nvSpPr>
        <p:spPr>
          <a:xfrm>
            <a:off x="500040" y="133200"/>
            <a:ext cx="8262720" cy="52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/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NWI-12</a:t>
            </a:r>
            <a:endParaRPr b="0" lang="en-US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CustomShape 10"/>
          <p:cNvSpPr/>
          <p:nvPr/>
        </p:nvSpPr>
        <p:spPr>
          <a:xfrm>
            <a:off x="500040" y="849600"/>
            <a:ext cx="8262720" cy="377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NR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TM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v4 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m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p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le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m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ti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o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is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p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r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ti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al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ly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d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o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w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c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o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si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d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r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t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h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is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W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 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fi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n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is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h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e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d</a:t>
            </a: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?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6"/>
          <p:cNvSpPr/>
          <p:nvPr/>
        </p:nvSpPr>
        <p:spPr>
          <a:xfrm>
            <a:off x="500040" y="133200"/>
            <a:ext cx="8262720" cy="52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/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NWI-13</a:t>
            </a:r>
            <a:endParaRPr b="0" lang="en-US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CustomShape 8"/>
          <p:cNvSpPr/>
          <p:nvPr/>
        </p:nvSpPr>
        <p:spPr>
          <a:xfrm>
            <a:off x="500040" y="849600"/>
            <a:ext cx="8262720" cy="377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Adding geolocation attributes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0000"/>
                </a:solidFill>
                <a:latin typeface="Helvetica Neue"/>
                <a:ea typeface="DejaVu Sans"/>
              </a:rPr>
              <a:t>Implemented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216000" indent="-2134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685800" y="1828800"/>
            <a:ext cx="7304400" cy="1736640"/>
          </a:xfrm>
          <a:prstGeom prst="rect">
            <a:avLst/>
          </a:prstGeom>
          <a:ln w="0">
            <a:noFill/>
          </a:ln>
        </p:spPr>
      </p:pic>
      <p:sp>
        <p:nvSpPr>
          <p:cNvPr id="196" name=""/>
          <p:cNvSpPr/>
          <p:nvPr/>
        </p:nvSpPr>
        <p:spPr>
          <a:xfrm>
            <a:off x="914400" y="4232520"/>
            <a:ext cx="409716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168th executive board meeting minues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1"/>
          <p:cNvSpPr/>
          <p:nvPr/>
        </p:nvSpPr>
        <p:spPr>
          <a:xfrm>
            <a:off x="500040" y="133200"/>
            <a:ext cx="8262720" cy="52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/>
            <a:r>
              <a:rPr b="0" lang="en-US" sz="2640" spc="-1" strike="noStrike">
                <a:solidFill>
                  <a:srgbClr val="000000"/>
                </a:solidFill>
                <a:latin typeface="Helvetica Neue"/>
                <a:ea typeface="DejaVu Sans"/>
              </a:rPr>
              <a:t>NWI-13</a:t>
            </a:r>
            <a:endParaRPr b="0" lang="en-US" sz="264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CustomShape 12"/>
          <p:cNvSpPr/>
          <p:nvPr/>
        </p:nvSpPr>
        <p:spPr>
          <a:xfrm>
            <a:off x="500040" y="849600"/>
            <a:ext cx="8262720" cy="377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DejaVu Sans Mono"/>
                <a:ea typeface="DejaVu Sans"/>
              </a:rPr>
              <a:t>inet6num:        2001:db8:1::/48</a:t>
            </a:r>
            <a:endParaRPr b="0" lang="en-US" sz="1600" spc="-1" strike="noStrike">
              <a:solidFill>
                <a:srgbClr val="000000"/>
              </a:solidFill>
              <a:latin typeface="DejaVu Sans Mono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DejaVu Sans Mono"/>
                <a:ea typeface="DejaVu Sans"/>
              </a:rPr>
              <a:t>netname:         Example-Net1</a:t>
            </a:r>
            <a:endParaRPr b="0" lang="en-US" sz="1600" spc="-1" strike="noStrike">
              <a:solidFill>
                <a:srgbClr val="000000"/>
              </a:solidFill>
              <a:latin typeface="DejaVu Sans Mono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DejaVu Sans Mono"/>
                <a:ea typeface="DejaVu Sans"/>
              </a:rPr>
              <a:t>descr:           Example network</a:t>
            </a:r>
            <a:endParaRPr b="0" lang="en-US" sz="1600" spc="-1" strike="noStrike">
              <a:solidFill>
                <a:srgbClr val="000000"/>
              </a:solidFill>
              <a:latin typeface="DejaVu Sans Mono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DejaVu Sans Mono"/>
                <a:ea typeface="DejaVu Sans"/>
              </a:rPr>
              <a:t>country:         IT</a:t>
            </a:r>
            <a:endParaRPr b="0" lang="en-US" sz="1600" spc="-1" strike="noStrike">
              <a:solidFill>
                <a:srgbClr val="000000"/>
              </a:solidFill>
              <a:latin typeface="DejaVu Sans Mono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DejaVu Sans Mono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DejaVu Sans Mono"/>
                <a:ea typeface="DejaVu Sans"/>
              </a:rPr>
              <a:t>geofeed:         </a:t>
            </a:r>
            <a:r>
              <a:rPr b="0" lang="en-US" sz="1600" spc="-1" strike="noStrike">
                <a:solidFill>
                  <a:srgbClr val="000000"/>
                </a:solidFill>
                <a:latin typeface="DejaVu Sans Mono"/>
                <a:ea typeface="DejaVu Sans"/>
                <a:hlinkClick r:id="rId1"/>
              </a:rPr>
              <a:t>https://geofeed.example.com/geofeed.csv</a:t>
            </a:r>
            <a:endParaRPr b="0" lang="en-US" sz="1600" spc="-1" strike="noStrike">
              <a:solidFill>
                <a:srgbClr val="000000"/>
              </a:solidFill>
              <a:latin typeface="DejaVu Sans Mono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DejaVu Sans Mono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DejaVu Sans Mono"/>
                <a:ea typeface="DejaVu Sans"/>
              </a:rPr>
              <a:t>geoloc:          41.8156606 12.4084386</a:t>
            </a:r>
            <a:endParaRPr b="0" lang="en-US" sz="1600" spc="-1" strike="noStrike">
              <a:solidFill>
                <a:srgbClr val="000000"/>
              </a:solidFill>
              <a:latin typeface="DejaVu Sans Mono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DejaVu Sans Mono"/>
                <a:ea typeface="DejaVu Sans"/>
              </a:rPr>
              <a:t>[…]</a:t>
            </a:r>
            <a:endParaRPr b="0" lang="en-US" sz="1600" spc="-1" strike="noStrike">
              <a:solidFill>
                <a:srgbClr val="000000"/>
              </a:solidFill>
              <a:latin typeface="DejaVu Sans Mono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DejaVu Sans Mono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DejaVu Sans Mono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DejaVu Sans Mono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DejaVu Sans Mono"/>
                <a:ea typeface="DejaVu Sans"/>
              </a:rPr>
              <a:t>https://geofeed.example.com/geofeed.csv:</a:t>
            </a:r>
            <a:endParaRPr b="0" lang="en-US" sz="1600" spc="-1" strike="noStrike">
              <a:solidFill>
                <a:srgbClr val="000000"/>
              </a:solidFill>
              <a:latin typeface="DejaVu Sans Mono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DejaVu Sans Mono"/>
                <a:ea typeface="DejaVu Sans"/>
              </a:rPr>
              <a:t>2001:db8:1::/48,IT,IT-RM,Rome,</a:t>
            </a:r>
            <a:endParaRPr b="0" lang="en-US" sz="1600" spc="-1" strike="noStrike">
              <a:solidFill>
                <a:srgbClr val="000000"/>
              </a:solidFill>
              <a:latin typeface="DejaVu Sans Mono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DejaVu Sans Mono"/>
                <a:ea typeface="DejaVu Sans"/>
              </a:rPr>
              <a:t>2001:db8:2::/48,NL,NL-ZH,Rotterdam,</a:t>
            </a:r>
            <a:endParaRPr b="0" lang="en-US" sz="1600" spc="-1" strike="noStrike">
              <a:solidFill>
                <a:srgbClr val="000000"/>
              </a:solidFill>
              <a:latin typeface="DejaVu Sans Mono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DejaVu Sans Mono"/>
                <a:ea typeface="DejaVu Sans"/>
              </a:rPr>
              <a:t>2001:db8:3::/48,RS,,,</a:t>
            </a:r>
            <a:endParaRPr b="0" lang="en-US" sz="1600" spc="-1" strike="noStrike">
              <a:solidFill>
                <a:srgbClr val="000000"/>
              </a:solidFill>
              <a:latin typeface="DejaVu Sans Mono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solidFill>
                <a:srgbClr val="000000"/>
              </a:solidFill>
              <a:latin typeface="DejaVu Sans Mon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itle &amp; Subtitle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Title &amp; Bullets copy">
  <a:themeElements>
    <a:clrScheme name="">
      <a:dk1>
        <a:srgbClr val="004d55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4047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Questions">
  <a:themeElements>
    <a:clrScheme name="">
      <a:dk1>
        <a:srgbClr val="004d55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4047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10057</TotalTime>
  <Application>LibreOffice/7.5.9.1$Linux_X86_64 LibreOffice_project/50$Build-1</Application>
  <AppVersion>15.0000</AppVersion>
  <Pages>0</Pages>
  <Words>43</Words>
  <Characters>0</Character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2023-11-29T20:45:32Z</dcterms:modified>
  <cp:revision>12</cp:revision>
  <dc:subject/>
  <dc:title>RIPE Slide Master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On-screen Show (16:9)</vt:lpwstr>
  </property>
  <property fmtid="{D5CDD505-2E9C-101B-9397-08002B2CF9AE}" pid="4" name="Slides">
    <vt:i4>14</vt:i4>
  </property>
</Properties>
</file>