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6" r:id="rId1"/>
  </p:sldMasterIdLst>
  <p:notesMasterIdLst>
    <p:notesMasterId r:id="rId8"/>
  </p:notesMasterIdLst>
  <p:handoutMasterIdLst>
    <p:handoutMasterId r:id="rId9"/>
  </p:handoutMasterIdLst>
  <p:sldIdLst>
    <p:sldId id="1563" r:id="rId2"/>
    <p:sldId id="1489" r:id="rId3"/>
    <p:sldId id="1500" r:id="rId4"/>
    <p:sldId id="1564" r:id="rId5"/>
    <p:sldId id="1565" r:id="rId6"/>
    <p:sldId id="1566" r:id="rId7"/>
  </p:sldIdLst>
  <p:sldSz cx="12192000" cy="6858000"/>
  <p:notesSz cx="9144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M Sans 10" panose="00000500000000000000" pitchFamily="2" charset="0"/>
      <p:regular r:id="rId14"/>
      <p:bold r:id="rId15"/>
      <p:italic r:id="rId16"/>
      <p:boldItalic r:id="rId17"/>
    </p:embeddedFont>
    <p:embeddedFont>
      <p:font typeface="Carlito" panose="020F0502020204030204" pitchFamily="34" charset="0"/>
      <p:regular r:id="rId18"/>
      <p:bold r:id="rId19"/>
      <p:italic r:id="rId20"/>
      <p:boldItalic r:id="rId21"/>
    </p:embeddedFont>
    <p:embeddedFont>
      <p:font typeface="Font Awesome 6 Free Solid" panose="02000903000000000000" pitchFamily="50" charset="0"/>
      <p:bold r:id="rId22"/>
    </p:embeddedFont>
  </p:embeddedFontLst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BA38AB4-9143-4B72-B0AF-3B2EC179A957}">
          <p14:sldIdLst>
            <p14:sldId id="1563"/>
            <p14:sldId id="1489"/>
            <p14:sldId id="1500"/>
            <p14:sldId id="1564"/>
            <p14:sldId id="1565"/>
            <p14:sldId id="1566"/>
          </p14:sldIdLst>
        </p14:section>
        <p14:section name="Resources" id="{BEA75A3A-C28D-419E-BCDF-1939BC58743E}">
          <p14:sldIdLst/>
        </p14:section>
      </p14:sectionLst>
    </p:ext>
    <p:ext uri="{EFAFB233-063F-42B5-8137-9DF3F51BA10A}">
      <p15:sldGuideLst xmlns:p15="http://schemas.microsoft.com/office/powerpoint/2012/main">
        <p15:guide id="7" orient="horz" pos="3861" userDrawn="1">
          <p15:clr>
            <a:srgbClr val="A4A3A4"/>
          </p15:clr>
        </p15:guide>
        <p15:guide id="9" orient="horz" pos="1888" userDrawn="1">
          <p15:clr>
            <a:srgbClr val="A4A3A4"/>
          </p15:clr>
        </p15:guide>
        <p15:guide id="10" pos="4430" userDrawn="1">
          <p15:clr>
            <a:srgbClr val="A4A3A4"/>
          </p15:clr>
        </p15:guide>
        <p15:guide id="13" pos="4067" userDrawn="1">
          <p15:clr>
            <a:srgbClr val="A4A3A4"/>
          </p15:clr>
        </p15:guide>
        <p15:guide id="14" pos="7469" userDrawn="1">
          <p15:clr>
            <a:srgbClr val="A4A3A4"/>
          </p15:clr>
        </p15:guide>
        <p15:guide id="16" pos="529" userDrawn="1">
          <p15:clr>
            <a:srgbClr val="A4A3A4"/>
          </p15:clr>
        </p15:guide>
        <p15:guide id="18" pos="1391" userDrawn="1">
          <p15:clr>
            <a:srgbClr val="A4A3A4"/>
          </p15:clr>
        </p15:guide>
        <p15:guide id="19" pos="4520" userDrawn="1">
          <p15:clr>
            <a:srgbClr val="A4A3A4"/>
          </p15:clr>
        </p15:guide>
        <p15:guide id="20" pos="3273" userDrawn="1">
          <p15:clr>
            <a:srgbClr val="A4A3A4"/>
          </p15:clr>
        </p15:guide>
        <p15:guide id="21" pos="4294" userDrawn="1">
          <p15:clr>
            <a:srgbClr val="A4A3A4"/>
          </p15:clr>
        </p15:guide>
        <p15:guide id="23" pos="6448" userDrawn="1">
          <p15:clr>
            <a:srgbClr val="A4A3A4"/>
          </p15:clr>
        </p15:guide>
        <p15:guide id="24" orient="horz" pos="232" userDrawn="1">
          <p15:clr>
            <a:srgbClr val="A4A3A4"/>
          </p15:clr>
        </p15:guide>
        <p15:guide id="25" orient="horz" pos="595" userDrawn="1">
          <p15:clr>
            <a:srgbClr val="A4A3A4"/>
          </p15:clr>
        </p15:guide>
        <p15:guide id="27" orient="horz" pos="1593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29" pos="756" userDrawn="1">
          <p15:clr>
            <a:srgbClr val="A4A3A4"/>
          </p15:clr>
        </p15:guide>
        <p15:guide id="31" pos="2570" userDrawn="1">
          <p15:clr>
            <a:srgbClr val="A4A3A4"/>
          </p15:clr>
        </p15:guide>
        <p15:guide id="32" pos="688" userDrawn="1">
          <p15:clr>
            <a:srgbClr val="A4A3A4"/>
          </p15:clr>
        </p15:guide>
        <p15:guide id="33" orient="horz" pos="2273" userDrawn="1">
          <p15:clr>
            <a:srgbClr val="A4A3A4"/>
          </p15:clr>
        </p15:guide>
        <p15:guide id="34" pos="2366" userDrawn="1">
          <p15:clr>
            <a:srgbClr val="A4A3A4"/>
          </p15:clr>
        </p15:guide>
        <p15:guide id="35" orient="horz" pos="1162" userDrawn="1">
          <p15:clr>
            <a:srgbClr val="A4A3A4"/>
          </p15:clr>
        </p15:guide>
        <p15:guide id="36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D00"/>
    <a:srgbClr val="FF2121"/>
    <a:srgbClr val="FFFC79"/>
    <a:srgbClr val="707070"/>
    <a:srgbClr val="FFEBD6"/>
    <a:srgbClr val="FF9933"/>
    <a:srgbClr val="EEABAB"/>
    <a:srgbClr val="E3FCA8"/>
    <a:srgbClr val="59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82308" autoAdjust="0"/>
  </p:normalViewPr>
  <p:slideViewPr>
    <p:cSldViewPr snapToGrid="0" showGuides="1">
      <p:cViewPr>
        <p:scale>
          <a:sx n="66" d="100"/>
          <a:sy n="66" d="100"/>
        </p:scale>
        <p:origin x="645" y="522"/>
      </p:cViewPr>
      <p:guideLst>
        <p:guide orient="horz" pos="3861"/>
        <p:guide orient="horz" pos="1888"/>
        <p:guide pos="4430"/>
        <p:guide pos="4067"/>
        <p:guide pos="7469"/>
        <p:guide pos="529"/>
        <p:guide pos="1391"/>
        <p:guide pos="4520"/>
        <p:guide pos="3273"/>
        <p:guide pos="4294"/>
        <p:guide pos="6448"/>
        <p:guide orient="horz" pos="232"/>
        <p:guide orient="horz" pos="595"/>
        <p:guide orient="horz" pos="1593"/>
        <p:guide orient="horz" pos="1434"/>
        <p:guide pos="756"/>
        <p:guide pos="2570"/>
        <p:guide pos="688"/>
        <p:guide orient="horz" pos="2273"/>
        <p:guide pos="2366"/>
        <p:guide orient="horz" pos="1162"/>
        <p:guide orient="horz" pos="41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1076"/>
    </p:cViewPr>
  </p:sorterViewPr>
  <p:notesViewPr>
    <p:cSldViewPr snapToGrid="0" showGuides="1">
      <p:cViewPr>
        <p:scale>
          <a:sx n="125" d="100"/>
          <a:sy n="125" d="100"/>
        </p:scale>
        <p:origin x="-738" y="-60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 txBox="1">
            <a:spLocks/>
          </p:cNvSpPr>
          <p:nvPr/>
        </p:nvSpPr>
        <p:spPr>
          <a:xfrm>
            <a:off x="628072" y="390291"/>
            <a:ext cx="4022725" cy="286746"/>
          </a:xfrm>
          <a:prstGeom prst="rect">
            <a:avLst/>
          </a:prstGeom>
        </p:spPr>
        <p:txBody>
          <a:bodyPr vert="horz" lIns="0" tIns="0" rIns="0" bIns="0" rtlCol="0"/>
          <a:lstStyle>
            <a:defPPr>
              <a:defRPr lang="de-DE"/>
            </a:defPPr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z="1900" dirty="0" smtClean="0"/>
              <a:t>EWSN 20</a:t>
            </a:r>
            <a:r>
              <a:rPr lang="en-CH" sz="1900" dirty="0" smtClean="0"/>
              <a:t>20</a:t>
            </a:r>
            <a:endParaRPr lang="de-CH" sz="1900" dirty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28072" y="724640"/>
            <a:ext cx="5096009" cy="28674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February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, 20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    |   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Lyon    </a:t>
            </a:r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|     </a:t>
            </a:r>
            <a:r>
              <a:rPr lang="en-CH" sz="1500" dirty="0" smtClean="0">
                <a:solidFill>
                  <a:schemeClr val="bg1">
                    <a:lumMod val="85000"/>
                  </a:schemeClr>
                </a:solidFill>
              </a:rPr>
              <a:t>France</a:t>
            </a:r>
            <a:endParaRPr lang="de-CH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8072" y="5801370"/>
            <a:ext cx="8215131" cy="894519"/>
            <a:chOff x="628072" y="5639258"/>
            <a:chExt cx="8215131" cy="894519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628072" y="6056038"/>
              <a:ext cx="3880483" cy="28674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©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  <a:r>
                <a:rPr lang="en-CH" sz="1500" dirty="0" smtClean="0">
                  <a:solidFill>
                    <a:schemeClr val="bg1">
                      <a:lumMod val="85000"/>
                    </a:schemeClr>
                  </a:solidFill>
                </a:rPr>
                <a:t>20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Romain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Jacob 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|  </a:t>
              </a:r>
              <a:r>
                <a:rPr lang="en-US" sz="1500" dirty="0" smtClean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r>
                <a:rPr lang="en-US" sz="1500" dirty="0">
                  <a:solidFill>
                    <a:schemeClr val="bg1">
                      <a:lumMod val="85000"/>
                    </a:schemeClr>
                  </a:solidFill>
                </a:rPr>
                <a:t>All rights reserved</a:t>
              </a:r>
              <a:endParaRPr lang="de-CH" sz="15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128" y="5639258"/>
              <a:ext cx="2660075" cy="894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90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1E89-CCBB-4EDD-B46D-04970057EE4F}" type="datetimeFigureOut">
              <a:rPr lang="de-CH" smtClean="0"/>
              <a:t>26.11.2023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4B09-AE41-4230-B9E8-1B6B3A44EB0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408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55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4B09-AE41-4230-B9E8-1B6B3A44EB0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96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8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366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5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A</a:t>
            </a:r>
            <a:r>
              <a:rPr lang="en-150" dirty="0" smtClean="0"/>
              <a:t> title spaning </a:t>
            </a:r>
            <a:br>
              <a:rPr lang="en-150" dirty="0" smtClean="0"/>
            </a:br>
            <a:r>
              <a:rPr lang="en-150" dirty="0" smtClean="0"/>
              <a:t>two lines</a:t>
            </a:r>
            <a:endParaRPr lang="en-US" dirty="0"/>
          </a:p>
        </p:txBody>
      </p:sp>
      <p:pic>
        <p:nvPicPr>
          <p:cNvPr id="1026" name="Picture 2" descr="https://upload.wikimedia.org/wikipedia/commons/thumb/d/d1/20181204_Warming_stripes_%28global%2C_WMO%2C_1850-2018%29_-_Climate_Lab_Book_%28Ed_Hawkins%29.png/2560px-20181204_Warming_stripes_%28global%2C_WMO%2C_1850-2018%29_-_Climate_Lab_Book_%28Ed_Hawkins%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3" y="3429000"/>
            <a:ext cx="4419747" cy="15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bg>
      <p:bgPr>
        <a:solidFill>
          <a:srgbClr val="59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</a:t>
            </a:r>
            <a:r>
              <a:rPr lang="en-150" dirty="0" smtClean="0"/>
              <a:t>itle on </a:t>
            </a:r>
            <a:br>
              <a:rPr lang="en-150" dirty="0" smtClean="0"/>
            </a:br>
            <a:r>
              <a:rPr lang="en-150" dirty="0" smtClean="0"/>
              <a:t>two lines</a:t>
            </a:r>
            <a:endParaRPr lang="en-US" dirty="0"/>
          </a:p>
        </p:txBody>
      </p:sp>
      <p:pic>
        <p:nvPicPr>
          <p:cNvPr id="1026" name="Picture 2" descr="https://upload.wikimedia.org/wikipedia/commons/thumb/d/d1/20181204_Warming_stripes_%28global%2C_WMO%2C_1850-2018%29_-_Climate_Lab_Book_%28Ed_Hawkins%29.png/2560px-20181204_Warming_stripes_%28global%2C_WMO%2C_1850-2018%29_-_Climate_Lab_Book_%28Ed_Hawkins%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3" y="3429000"/>
            <a:ext cx="4419747" cy="15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5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8" y="2682671"/>
            <a:ext cx="2908052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2050" y="900001"/>
            <a:ext cx="8568303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pic>
        <p:nvPicPr>
          <p:cNvPr id="4" name="Picture 2" descr="IoTBench_logo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2" y="670625"/>
            <a:ext cx="996117" cy="9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682671"/>
            <a:ext cx="29080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ttGett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0002" y="2881203"/>
            <a:ext cx="4520351" cy="839899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  <a:br>
              <a:rPr lang="en-US" dirty="0" smtClean="0"/>
            </a:br>
            <a:r>
              <a:rPr lang="en-US" dirty="0" smtClean="0"/>
              <a:t>or three…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480002" y="4077105"/>
            <a:ext cx="4520351" cy="2251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80002" y="4362753"/>
            <a:ext cx="4520351" cy="22517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6480001" y="5476876"/>
            <a:ext cx="2880000" cy="470205"/>
            <a:chOff x="440" y="3232"/>
            <a:chExt cx="4557" cy="744"/>
          </a:xfrm>
          <a:noFill/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0" y="3232"/>
              <a:ext cx="4557" cy="7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934" y="3448"/>
              <a:ext cx="451" cy="528"/>
            </a:xfrm>
            <a:custGeom>
              <a:avLst/>
              <a:gdLst>
                <a:gd name="T0" fmla="*/ 129 w 185"/>
                <a:gd name="T1" fmla="*/ 127 h 211"/>
                <a:gd name="T2" fmla="*/ 129 w 185"/>
                <a:gd name="T3" fmla="*/ 127 h 211"/>
                <a:gd name="T4" fmla="*/ 68 w 185"/>
                <a:gd name="T5" fmla="*/ 184 h 211"/>
                <a:gd name="T6" fmla="*/ 31 w 185"/>
                <a:gd name="T7" fmla="*/ 148 h 211"/>
                <a:gd name="T8" fmla="*/ 33 w 185"/>
                <a:gd name="T9" fmla="*/ 128 h 211"/>
                <a:gd name="T10" fmla="*/ 59 w 185"/>
                <a:gd name="T11" fmla="*/ 1 h 211"/>
                <a:gd name="T12" fmla="*/ 59 w 185"/>
                <a:gd name="T13" fmla="*/ 0 h 211"/>
                <a:gd name="T14" fmla="*/ 29 w 185"/>
                <a:gd name="T15" fmla="*/ 0 h 211"/>
                <a:gd name="T16" fmla="*/ 3 w 185"/>
                <a:gd name="T17" fmla="*/ 131 h 211"/>
                <a:gd name="T18" fmla="*/ 2 w 185"/>
                <a:gd name="T19" fmla="*/ 133 h 211"/>
                <a:gd name="T20" fmla="*/ 0 w 185"/>
                <a:gd name="T21" fmla="*/ 152 h 211"/>
                <a:gd name="T22" fmla="*/ 58 w 185"/>
                <a:gd name="T23" fmla="*/ 211 h 211"/>
                <a:gd name="T24" fmla="*/ 118 w 185"/>
                <a:gd name="T25" fmla="*/ 186 h 211"/>
                <a:gd name="T26" fmla="*/ 114 w 185"/>
                <a:gd name="T27" fmla="*/ 207 h 211"/>
                <a:gd name="T28" fmla="*/ 114 w 185"/>
                <a:gd name="T29" fmla="*/ 208 h 211"/>
                <a:gd name="T30" fmla="*/ 143 w 185"/>
                <a:gd name="T31" fmla="*/ 208 h 211"/>
                <a:gd name="T32" fmla="*/ 185 w 185"/>
                <a:gd name="T33" fmla="*/ 1 h 211"/>
                <a:gd name="T34" fmla="*/ 185 w 185"/>
                <a:gd name="T35" fmla="*/ 0 h 211"/>
                <a:gd name="T36" fmla="*/ 154 w 185"/>
                <a:gd name="T37" fmla="*/ 0 h 211"/>
                <a:gd name="T38" fmla="*/ 129 w 185"/>
                <a:gd name="T39" fmla="*/ 12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11">
                  <a:moveTo>
                    <a:pt x="129" y="127"/>
                  </a:moveTo>
                  <a:lnTo>
                    <a:pt x="129" y="127"/>
                  </a:lnTo>
                  <a:cubicBezTo>
                    <a:pt x="118" y="181"/>
                    <a:pt x="77" y="184"/>
                    <a:pt x="68" y="184"/>
                  </a:cubicBezTo>
                  <a:cubicBezTo>
                    <a:pt x="45" y="184"/>
                    <a:pt x="31" y="170"/>
                    <a:pt x="31" y="148"/>
                  </a:cubicBezTo>
                  <a:cubicBezTo>
                    <a:pt x="31" y="142"/>
                    <a:pt x="32" y="135"/>
                    <a:pt x="33" y="128"/>
                  </a:cubicBezTo>
                  <a:lnTo>
                    <a:pt x="59" y="1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3" y="131"/>
                  </a:lnTo>
                  <a:lnTo>
                    <a:pt x="2" y="133"/>
                  </a:lnTo>
                  <a:cubicBezTo>
                    <a:pt x="1" y="139"/>
                    <a:pt x="0" y="145"/>
                    <a:pt x="0" y="152"/>
                  </a:cubicBezTo>
                  <a:cubicBezTo>
                    <a:pt x="0" y="187"/>
                    <a:pt x="23" y="211"/>
                    <a:pt x="58" y="211"/>
                  </a:cubicBezTo>
                  <a:cubicBezTo>
                    <a:pt x="83" y="211"/>
                    <a:pt x="103" y="202"/>
                    <a:pt x="118" y="186"/>
                  </a:cubicBezTo>
                  <a:lnTo>
                    <a:pt x="114" y="207"/>
                  </a:lnTo>
                  <a:lnTo>
                    <a:pt x="114" y="208"/>
                  </a:lnTo>
                  <a:lnTo>
                    <a:pt x="143" y="208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3448" y="3443"/>
              <a:ext cx="412" cy="526"/>
            </a:xfrm>
            <a:custGeom>
              <a:avLst/>
              <a:gdLst>
                <a:gd name="T0" fmla="*/ 124 w 169"/>
                <a:gd name="T1" fmla="*/ 0 h 210"/>
                <a:gd name="T2" fmla="*/ 124 w 169"/>
                <a:gd name="T3" fmla="*/ 0 h 210"/>
                <a:gd name="T4" fmla="*/ 67 w 169"/>
                <a:gd name="T5" fmla="*/ 26 h 210"/>
                <a:gd name="T6" fmla="*/ 71 w 169"/>
                <a:gd name="T7" fmla="*/ 3 h 210"/>
                <a:gd name="T8" fmla="*/ 72 w 169"/>
                <a:gd name="T9" fmla="*/ 2 h 210"/>
                <a:gd name="T10" fmla="*/ 42 w 169"/>
                <a:gd name="T11" fmla="*/ 2 h 210"/>
                <a:gd name="T12" fmla="*/ 1 w 169"/>
                <a:gd name="T13" fmla="*/ 209 h 210"/>
                <a:gd name="T14" fmla="*/ 0 w 169"/>
                <a:gd name="T15" fmla="*/ 210 h 210"/>
                <a:gd name="T16" fmla="*/ 31 w 169"/>
                <a:gd name="T17" fmla="*/ 210 h 210"/>
                <a:gd name="T18" fmla="*/ 56 w 169"/>
                <a:gd name="T19" fmla="*/ 83 h 210"/>
                <a:gd name="T20" fmla="*/ 115 w 169"/>
                <a:gd name="T21" fmla="*/ 27 h 210"/>
                <a:gd name="T22" fmla="*/ 144 w 169"/>
                <a:gd name="T23" fmla="*/ 41 h 210"/>
                <a:gd name="T24" fmla="*/ 145 w 169"/>
                <a:gd name="T25" fmla="*/ 42 h 210"/>
                <a:gd name="T26" fmla="*/ 169 w 169"/>
                <a:gd name="T27" fmla="*/ 20 h 210"/>
                <a:gd name="T28" fmla="*/ 169 w 169"/>
                <a:gd name="T29" fmla="*/ 19 h 210"/>
                <a:gd name="T30" fmla="*/ 124 w 16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10">
                  <a:moveTo>
                    <a:pt x="124" y="0"/>
                  </a:moveTo>
                  <a:lnTo>
                    <a:pt x="124" y="0"/>
                  </a:lnTo>
                  <a:cubicBezTo>
                    <a:pt x="101" y="0"/>
                    <a:pt x="80" y="9"/>
                    <a:pt x="67" y="26"/>
                  </a:cubicBezTo>
                  <a:lnTo>
                    <a:pt x="71" y="3"/>
                  </a:lnTo>
                  <a:lnTo>
                    <a:pt x="72" y="2"/>
                  </a:lnTo>
                  <a:lnTo>
                    <a:pt x="42" y="2"/>
                  </a:lnTo>
                  <a:lnTo>
                    <a:pt x="1" y="209"/>
                  </a:lnTo>
                  <a:lnTo>
                    <a:pt x="0" y="210"/>
                  </a:lnTo>
                  <a:lnTo>
                    <a:pt x="31" y="210"/>
                  </a:lnTo>
                  <a:lnTo>
                    <a:pt x="56" y="83"/>
                  </a:lnTo>
                  <a:cubicBezTo>
                    <a:pt x="62" y="50"/>
                    <a:pt x="87" y="27"/>
                    <a:pt x="115" y="27"/>
                  </a:cubicBezTo>
                  <a:cubicBezTo>
                    <a:pt x="128" y="27"/>
                    <a:pt x="137" y="32"/>
                    <a:pt x="144" y="41"/>
                  </a:cubicBezTo>
                  <a:lnTo>
                    <a:pt x="145" y="42"/>
                  </a:lnTo>
                  <a:lnTo>
                    <a:pt x="169" y="20"/>
                  </a:lnTo>
                  <a:lnTo>
                    <a:pt x="169" y="19"/>
                  </a:lnTo>
                  <a:cubicBezTo>
                    <a:pt x="158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2437" y="3448"/>
              <a:ext cx="451" cy="521"/>
            </a:xfrm>
            <a:custGeom>
              <a:avLst/>
              <a:gdLst>
                <a:gd name="T0" fmla="*/ 39 w 185"/>
                <a:gd name="T1" fmla="*/ 27 h 208"/>
                <a:gd name="T2" fmla="*/ 39 w 185"/>
                <a:gd name="T3" fmla="*/ 27 h 208"/>
                <a:gd name="T4" fmla="*/ 39 w 185"/>
                <a:gd name="T5" fmla="*/ 27 h 208"/>
                <a:gd name="T6" fmla="*/ 142 w 185"/>
                <a:gd name="T7" fmla="*/ 27 h 208"/>
                <a:gd name="T8" fmla="*/ 5 w 185"/>
                <a:gd name="T9" fmla="*/ 183 h 208"/>
                <a:gd name="T10" fmla="*/ 5 w 185"/>
                <a:gd name="T11" fmla="*/ 183 h 208"/>
                <a:gd name="T12" fmla="*/ 0 w 185"/>
                <a:gd name="T13" fmla="*/ 208 h 208"/>
                <a:gd name="T14" fmla="*/ 146 w 185"/>
                <a:gd name="T15" fmla="*/ 208 h 208"/>
                <a:gd name="T16" fmla="*/ 151 w 185"/>
                <a:gd name="T17" fmla="*/ 181 h 208"/>
                <a:gd name="T18" fmla="*/ 42 w 185"/>
                <a:gd name="T19" fmla="*/ 181 h 208"/>
                <a:gd name="T20" fmla="*/ 179 w 185"/>
                <a:gd name="T21" fmla="*/ 26 h 208"/>
                <a:gd name="T22" fmla="*/ 180 w 185"/>
                <a:gd name="T23" fmla="*/ 26 h 208"/>
                <a:gd name="T24" fmla="*/ 185 w 185"/>
                <a:gd name="T25" fmla="*/ 0 h 208"/>
                <a:gd name="T26" fmla="*/ 44 w 185"/>
                <a:gd name="T27" fmla="*/ 0 h 208"/>
                <a:gd name="T28" fmla="*/ 39 w 185"/>
                <a:gd name="T29" fmla="*/ 2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208">
                  <a:moveTo>
                    <a:pt x="39" y="27"/>
                  </a:moveTo>
                  <a:lnTo>
                    <a:pt x="39" y="27"/>
                  </a:lnTo>
                  <a:lnTo>
                    <a:pt x="39" y="27"/>
                  </a:lnTo>
                  <a:lnTo>
                    <a:pt x="142" y="27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0" y="208"/>
                  </a:lnTo>
                  <a:lnTo>
                    <a:pt x="146" y="208"/>
                  </a:lnTo>
                  <a:lnTo>
                    <a:pt x="151" y="181"/>
                  </a:lnTo>
                  <a:lnTo>
                    <a:pt x="42" y="181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0"/>
                  </a:lnTo>
                  <a:lnTo>
                    <a:pt x="44" y="0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3870" y="3448"/>
              <a:ext cx="175" cy="521"/>
            </a:xfrm>
            <a:custGeom>
              <a:avLst/>
              <a:gdLst>
                <a:gd name="T0" fmla="*/ 0 w 72"/>
                <a:gd name="T1" fmla="*/ 207 h 208"/>
                <a:gd name="T2" fmla="*/ 0 w 72"/>
                <a:gd name="T3" fmla="*/ 207 h 208"/>
                <a:gd name="T4" fmla="*/ 0 w 72"/>
                <a:gd name="T5" fmla="*/ 208 h 208"/>
                <a:gd name="T6" fmla="*/ 30 w 72"/>
                <a:gd name="T7" fmla="*/ 208 h 208"/>
                <a:gd name="T8" fmla="*/ 72 w 72"/>
                <a:gd name="T9" fmla="*/ 0 h 208"/>
                <a:gd name="T10" fmla="*/ 42 w 72"/>
                <a:gd name="T11" fmla="*/ 0 h 208"/>
                <a:gd name="T12" fmla="*/ 0 w 72"/>
                <a:gd name="T13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8">
                  <a:moveTo>
                    <a:pt x="0" y="207"/>
                  </a:moveTo>
                  <a:lnTo>
                    <a:pt x="0" y="207"/>
                  </a:lnTo>
                  <a:lnTo>
                    <a:pt x="0" y="208"/>
                  </a:lnTo>
                  <a:lnTo>
                    <a:pt x="30" y="208"/>
                  </a:lnTo>
                  <a:lnTo>
                    <a:pt x="72" y="0"/>
                  </a:lnTo>
                  <a:lnTo>
                    <a:pt x="4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559" y="3215"/>
              <a:ext cx="451" cy="754"/>
            </a:xfrm>
            <a:custGeom>
              <a:avLst/>
              <a:gdLst>
                <a:gd name="T0" fmla="*/ 127 w 185"/>
                <a:gd name="T1" fmla="*/ 91 h 301"/>
                <a:gd name="T2" fmla="*/ 127 w 185"/>
                <a:gd name="T3" fmla="*/ 91 h 301"/>
                <a:gd name="T4" fmla="*/ 68 w 185"/>
                <a:gd name="T5" fmla="*/ 114 h 301"/>
                <a:gd name="T6" fmla="*/ 91 w 185"/>
                <a:gd name="T7" fmla="*/ 0 h 301"/>
                <a:gd name="T8" fmla="*/ 61 w 185"/>
                <a:gd name="T9" fmla="*/ 0 h 301"/>
                <a:gd name="T10" fmla="*/ 0 w 185"/>
                <a:gd name="T11" fmla="*/ 301 h 301"/>
                <a:gd name="T12" fmla="*/ 31 w 185"/>
                <a:gd name="T13" fmla="*/ 301 h 301"/>
                <a:gd name="T14" fmla="*/ 56 w 185"/>
                <a:gd name="T15" fmla="*/ 174 h 301"/>
                <a:gd name="T16" fmla="*/ 117 w 185"/>
                <a:gd name="T17" fmla="*/ 118 h 301"/>
                <a:gd name="T18" fmla="*/ 153 w 185"/>
                <a:gd name="T19" fmla="*/ 154 h 301"/>
                <a:gd name="T20" fmla="*/ 151 w 185"/>
                <a:gd name="T21" fmla="*/ 173 h 301"/>
                <a:gd name="T22" fmla="*/ 126 w 185"/>
                <a:gd name="T23" fmla="*/ 301 h 301"/>
                <a:gd name="T24" fmla="*/ 156 w 185"/>
                <a:gd name="T25" fmla="*/ 301 h 301"/>
                <a:gd name="T26" fmla="*/ 182 w 185"/>
                <a:gd name="T27" fmla="*/ 170 h 301"/>
                <a:gd name="T28" fmla="*/ 185 w 185"/>
                <a:gd name="T29" fmla="*/ 150 h 301"/>
                <a:gd name="T30" fmla="*/ 127 w 185"/>
                <a:gd name="T31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01">
                  <a:moveTo>
                    <a:pt x="127" y="91"/>
                  </a:moveTo>
                  <a:lnTo>
                    <a:pt x="127" y="91"/>
                  </a:lnTo>
                  <a:cubicBezTo>
                    <a:pt x="102" y="91"/>
                    <a:pt x="83" y="99"/>
                    <a:pt x="68" y="114"/>
                  </a:cubicBezTo>
                  <a:lnTo>
                    <a:pt x="91" y="0"/>
                  </a:lnTo>
                  <a:lnTo>
                    <a:pt x="61" y="0"/>
                  </a:lnTo>
                  <a:lnTo>
                    <a:pt x="0" y="301"/>
                  </a:lnTo>
                  <a:lnTo>
                    <a:pt x="31" y="301"/>
                  </a:lnTo>
                  <a:lnTo>
                    <a:pt x="56" y="174"/>
                  </a:lnTo>
                  <a:cubicBezTo>
                    <a:pt x="67" y="120"/>
                    <a:pt x="108" y="118"/>
                    <a:pt x="117" y="118"/>
                  </a:cubicBezTo>
                  <a:cubicBezTo>
                    <a:pt x="140" y="118"/>
                    <a:pt x="153" y="131"/>
                    <a:pt x="153" y="154"/>
                  </a:cubicBezTo>
                  <a:cubicBezTo>
                    <a:pt x="153" y="159"/>
                    <a:pt x="153" y="166"/>
                    <a:pt x="151" y="173"/>
                  </a:cubicBezTo>
                  <a:lnTo>
                    <a:pt x="126" y="301"/>
                  </a:lnTo>
                  <a:lnTo>
                    <a:pt x="156" y="301"/>
                  </a:lnTo>
                  <a:lnTo>
                    <a:pt x="182" y="170"/>
                  </a:lnTo>
                  <a:cubicBezTo>
                    <a:pt x="184" y="163"/>
                    <a:pt x="185" y="157"/>
                    <a:pt x="185" y="150"/>
                  </a:cubicBezTo>
                  <a:cubicBezTo>
                    <a:pt x="185" y="115"/>
                    <a:pt x="161" y="91"/>
                    <a:pt x="127" y="9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116" y="3443"/>
              <a:ext cx="411" cy="533"/>
            </a:xfrm>
            <a:custGeom>
              <a:avLst/>
              <a:gdLst>
                <a:gd name="T0" fmla="*/ 109 w 169"/>
                <a:gd name="T1" fmla="*/ 0 h 213"/>
                <a:gd name="T2" fmla="*/ 109 w 169"/>
                <a:gd name="T3" fmla="*/ 0 h 213"/>
                <a:gd name="T4" fmla="*/ 3 w 169"/>
                <a:gd name="T5" fmla="*/ 106 h 213"/>
                <a:gd name="T6" fmla="*/ 0 w 169"/>
                <a:gd name="T7" fmla="*/ 138 h 213"/>
                <a:gd name="T8" fmla="*/ 73 w 169"/>
                <a:gd name="T9" fmla="*/ 213 h 213"/>
                <a:gd name="T10" fmla="*/ 142 w 169"/>
                <a:gd name="T11" fmla="*/ 183 h 213"/>
                <a:gd name="T12" fmla="*/ 142 w 169"/>
                <a:gd name="T13" fmla="*/ 183 h 213"/>
                <a:gd name="T14" fmla="*/ 125 w 169"/>
                <a:gd name="T15" fmla="*/ 162 h 213"/>
                <a:gd name="T16" fmla="*/ 125 w 169"/>
                <a:gd name="T17" fmla="*/ 162 h 213"/>
                <a:gd name="T18" fmla="*/ 124 w 169"/>
                <a:gd name="T19" fmla="*/ 162 h 213"/>
                <a:gd name="T20" fmla="*/ 75 w 169"/>
                <a:gd name="T21" fmla="*/ 186 h 213"/>
                <a:gd name="T22" fmla="*/ 30 w 169"/>
                <a:gd name="T23" fmla="*/ 137 h 213"/>
                <a:gd name="T24" fmla="*/ 34 w 169"/>
                <a:gd name="T25" fmla="*/ 106 h 213"/>
                <a:gd name="T26" fmla="*/ 60 w 169"/>
                <a:gd name="T27" fmla="*/ 47 h 213"/>
                <a:gd name="T28" fmla="*/ 106 w 169"/>
                <a:gd name="T29" fmla="*/ 27 h 213"/>
                <a:gd name="T30" fmla="*/ 146 w 169"/>
                <a:gd name="T31" fmla="*/ 50 h 213"/>
                <a:gd name="T32" fmla="*/ 146 w 169"/>
                <a:gd name="T33" fmla="*/ 50 h 213"/>
                <a:gd name="T34" fmla="*/ 168 w 169"/>
                <a:gd name="T35" fmla="*/ 31 h 213"/>
                <a:gd name="T36" fmla="*/ 169 w 169"/>
                <a:gd name="T37" fmla="*/ 31 h 213"/>
                <a:gd name="T38" fmla="*/ 169 w 169"/>
                <a:gd name="T39" fmla="*/ 31 h 213"/>
                <a:gd name="T40" fmla="*/ 109 w 169"/>
                <a:gd name="T4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13">
                  <a:moveTo>
                    <a:pt x="109" y="0"/>
                  </a:moveTo>
                  <a:lnTo>
                    <a:pt x="109" y="0"/>
                  </a:lnTo>
                  <a:cubicBezTo>
                    <a:pt x="54" y="0"/>
                    <a:pt x="15" y="39"/>
                    <a:pt x="3" y="106"/>
                  </a:cubicBezTo>
                  <a:cubicBezTo>
                    <a:pt x="1" y="117"/>
                    <a:pt x="0" y="130"/>
                    <a:pt x="0" y="138"/>
                  </a:cubicBezTo>
                  <a:cubicBezTo>
                    <a:pt x="0" y="184"/>
                    <a:pt x="28" y="213"/>
                    <a:pt x="73" y="213"/>
                  </a:cubicBezTo>
                  <a:cubicBezTo>
                    <a:pt x="99" y="213"/>
                    <a:pt x="123" y="202"/>
                    <a:pt x="142" y="183"/>
                  </a:cubicBezTo>
                  <a:lnTo>
                    <a:pt x="142" y="183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4" y="162"/>
                  </a:lnTo>
                  <a:cubicBezTo>
                    <a:pt x="108" y="179"/>
                    <a:pt x="94" y="186"/>
                    <a:pt x="75" y="186"/>
                  </a:cubicBezTo>
                  <a:cubicBezTo>
                    <a:pt x="53" y="186"/>
                    <a:pt x="30" y="173"/>
                    <a:pt x="30" y="137"/>
                  </a:cubicBezTo>
                  <a:cubicBezTo>
                    <a:pt x="30" y="126"/>
                    <a:pt x="32" y="117"/>
                    <a:pt x="34" y="106"/>
                  </a:cubicBezTo>
                  <a:cubicBezTo>
                    <a:pt x="37" y="88"/>
                    <a:pt x="44" y="64"/>
                    <a:pt x="60" y="47"/>
                  </a:cubicBezTo>
                  <a:cubicBezTo>
                    <a:pt x="73" y="34"/>
                    <a:pt x="88" y="27"/>
                    <a:pt x="106" y="27"/>
                  </a:cubicBezTo>
                  <a:cubicBezTo>
                    <a:pt x="124" y="27"/>
                    <a:pt x="135" y="33"/>
                    <a:pt x="146" y="50"/>
                  </a:cubicBezTo>
                  <a:lnTo>
                    <a:pt x="146" y="50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9" y="31"/>
                  </a:lnTo>
                  <a:cubicBezTo>
                    <a:pt x="153" y="9"/>
                    <a:pt x="135" y="0"/>
                    <a:pt x="109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3999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283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3085" y="3215"/>
              <a:ext cx="93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1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1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40" y="3215"/>
              <a:ext cx="1951" cy="754"/>
            </a:xfrm>
            <a:custGeom>
              <a:avLst/>
              <a:gdLst>
                <a:gd name="T0" fmla="*/ 683 w 801"/>
                <a:gd name="T1" fmla="*/ 116 h 301"/>
                <a:gd name="T2" fmla="*/ 683 w 801"/>
                <a:gd name="T3" fmla="*/ 116 h 301"/>
                <a:gd name="T4" fmla="*/ 615 w 801"/>
                <a:gd name="T5" fmla="*/ 116 h 301"/>
                <a:gd name="T6" fmla="*/ 638 w 801"/>
                <a:gd name="T7" fmla="*/ 0 h 301"/>
                <a:gd name="T8" fmla="*/ 60 w 801"/>
                <a:gd name="T9" fmla="*/ 0 h 301"/>
                <a:gd name="T10" fmla="*/ 0 w 801"/>
                <a:gd name="T11" fmla="*/ 301 h 301"/>
                <a:gd name="T12" fmla="*/ 230 w 801"/>
                <a:gd name="T13" fmla="*/ 301 h 301"/>
                <a:gd name="T14" fmla="*/ 245 w 801"/>
                <a:gd name="T15" fmla="*/ 225 h 301"/>
                <a:gd name="T16" fmla="*/ 109 w 801"/>
                <a:gd name="T17" fmla="*/ 225 h 301"/>
                <a:gd name="T18" fmla="*/ 117 w 801"/>
                <a:gd name="T19" fmla="*/ 184 h 301"/>
                <a:gd name="T20" fmla="*/ 253 w 801"/>
                <a:gd name="T21" fmla="*/ 184 h 301"/>
                <a:gd name="T22" fmla="*/ 267 w 801"/>
                <a:gd name="T23" fmla="*/ 116 h 301"/>
                <a:gd name="T24" fmla="*/ 131 w 801"/>
                <a:gd name="T25" fmla="*/ 116 h 301"/>
                <a:gd name="T26" fmla="*/ 139 w 801"/>
                <a:gd name="T27" fmla="*/ 74 h 301"/>
                <a:gd name="T28" fmla="*/ 355 w 801"/>
                <a:gd name="T29" fmla="*/ 74 h 301"/>
                <a:gd name="T30" fmla="*/ 309 w 801"/>
                <a:gd name="T31" fmla="*/ 301 h 301"/>
                <a:gd name="T32" fmla="*/ 404 w 801"/>
                <a:gd name="T33" fmla="*/ 301 h 301"/>
                <a:gd name="T34" fmla="*/ 449 w 801"/>
                <a:gd name="T35" fmla="*/ 74 h 301"/>
                <a:gd name="T36" fmla="*/ 529 w 801"/>
                <a:gd name="T37" fmla="*/ 74 h 301"/>
                <a:gd name="T38" fmla="*/ 483 w 801"/>
                <a:gd name="T39" fmla="*/ 301 h 301"/>
                <a:gd name="T40" fmla="*/ 578 w 801"/>
                <a:gd name="T41" fmla="*/ 301 h 301"/>
                <a:gd name="T42" fmla="*/ 601 w 801"/>
                <a:gd name="T43" fmla="*/ 184 h 301"/>
                <a:gd name="T44" fmla="*/ 669 w 801"/>
                <a:gd name="T45" fmla="*/ 184 h 301"/>
                <a:gd name="T46" fmla="*/ 646 w 801"/>
                <a:gd name="T47" fmla="*/ 301 h 301"/>
                <a:gd name="T48" fmla="*/ 740 w 801"/>
                <a:gd name="T49" fmla="*/ 301 h 301"/>
                <a:gd name="T50" fmla="*/ 801 w 801"/>
                <a:gd name="T51" fmla="*/ 0 h 301"/>
                <a:gd name="T52" fmla="*/ 706 w 801"/>
                <a:gd name="T53" fmla="*/ 0 h 301"/>
                <a:gd name="T54" fmla="*/ 683 w 801"/>
                <a:gd name="T55" fmla="*/ 11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1" h="301">
                  <a:moveTo>
                    <a:pt x="683" y="116"/>
                  </a:moveTo>
                  <a:lnTo>
                    <a:pt x="683" y="116"/>
                  </a:lnTo>
                  <a:lnTo>
                    <a:pt x="615" y="116"/>
                  </a:lnTo>
                  <a:lnTo>
                    <a:pt x="638" y="0"/>
                  </a:lnTo>
                  <a:lnTo>
                    <a:pt x="60" y="0"/>
                  </a:lnTo>
                  <a:lnTo>
                    <a:pt x="0" y="301"/>
                  </a:lnTo>
                  <a:lnTo>
                    <a:pt x="230" y="301"/>
                  </a:lnTo>
                  <a:lnTo>
                    <a:pt x="245" y="225"/>
                  </a:lnTo>
                  <a:lnTo>
                    <a:pt x="109" y="225"/>
                  </a:lnTo>
                  <a:lnTo>
                    <a:pt x="117" y="184"/>
                  </a:lnTo>
                  <a:lnTo>
                    <a:pt x="253" y="184"/>
                  </a:lnTo>
                  <a:lnTo>
                    <a:pt x="267" y="116"/>
                  </a:lnTo>
                  <a:lnTo>
                    <a:pt x="131" y="116"/>
                  </a:lnTo>
                  <a:lnTo>
                    <a:pt x="139" y="74"/>
                  </a:lnTo>
                  <a:lnTo>
                    <a:pt x="355" y="74"/>
                  </a:lnTo>
                  <a:lnTo>
                    <a:pt x="309" y="301"/>
                  </a:lnTo>
                  <a:lnTo>
                    <a:pt x="404" y="301"/>
                  </a:lnTo>
                  <a:lnTo>
                    <a:pt x="449" y="74"/>
                  </a:lnTo>
                  <a:lnTo>
                    <a:pt x="529" y="74"/>
                  </a:lnTo>
                  <a:lnTo>
                    <a:pt x="483" y="301"/>
                  </a:lnTo>
                  <a:lnTo>
                    <a:pt x="578" y="301"/>
                  </a:lnTo>
                  <a:lnTo>
                    <a:pt x="601" y="184"/>
                  </a:lnTo>
                  <a:lnTo>
                    <a:pt x="669" y="184"/>
                  </a:lnTo>
                  <a:lnTo>
                    <a:pt x="646" y="301"/>
                  </a:lnTo>
                  <a:lnTo>
                    <a:pt x="740" y="301"/>
                  </a:lnTo>
                  <a:lnTo>
                    <a:pt x="801" y="0"/>
                  </a:lnTo>
                  <a:lnTo>
                    <a:pt x="706" y="0"/>
                  </a:lnTo>
                  <a:lnTo>
                    <a:pt x="683" y="11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823400" y="2258098"/>
            <a:ext cx="4032000" cy="3707355"/>
            <a:chOff x="823400" y="2258098"/>
            <a:chExt cx="4032000" cy="3707355"/>
          </a:xfrm>
        </p:grpSpPr>
        <p:grpSp>
          <p:nvGrpSpPr>
            <p:cNvPr id="67" name="Group 66"/>
            <p:cNvGrpSpPr>
              <a:grpSpLocks noChangeAspect="1"/>
            </p:cNvGrpSpPr>
            <p:nvPr userDrawn="1"/>
          </p:nvGrpSpPr>
          <p:grpSpPr>
            <a:xfrm>
              <a:off x="823400" y="2258098"/>
              <a:ext cx="4032000" cy="3707355"/>
              <a:chOff x="175501" y="1710599"/>
              <a:chExt cx="4659148" cy="4284000"/>
            </a:xfrm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2676372" y="2505712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2575506" y="1748134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862800" y="3576654"/>
                <a:ext cx="2144322" cy="2144320"/>
              </a:xfrm>
              <a:prstGeom prst="ellipse">
                <a:avLst/>
              </a:prstGeom>
              <a:solidFill>
                <a:srgbClr val="421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2085626" y="2353529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19417" y="2882748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693470" y="3419772"/>
                <a:ext cx="2144322" cy="2144320"/>
              </a:xfrm>
              <a:prstGeom prst="ellipse">
                <a:avLst/>
              </a:prstGeom>
              <a:solidFill>
                <a:srgbClr val="AA4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698740" y="2627241"/>
                <a:ext cx="2144322" cy="214432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254563" y="1756014"/>
                <a:ext cx="2144322" cy="214432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360753" y="2201346"/>
                <a:ext cx="2144322" cy="2144320"/>
              </a:xfrm>
              <a:prstGeom prst="ellipse">
                <a:avLst/>
              </a:prstGeom>
              <a:solidFill>
                <a:srgbClr val="FFE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356528" y="2732506"/>
                <a:ext cx="2459259" cy="2002872"/>
                <a:chOff x="7057686" y="2361921"/>
                <a:chExt cx="2890113" cy="2353771"/>
              </a:xfrm>
            </p:grpSpPr>
            <p:sp>
              <p:nvSpPr>
                <p:cNvPr id="80" name="Oval 79"/>
                <p:cNvSpPr>
                  <a:spLocks noChangeAspect="1"/>
                </p:cNvSpPr>
                <p:nvPr/>
              </p:nvSpPr>
              <p:spPr>
                <a:xfrm rot="498513">
                  <a:off x="7057686" y="2894500"/>
                  <a:ext cx="216000" cy="216000"/>
                </a:xfrm>
                <a:prstGeom prst="ellipse">
                  <a:avLst/>
                </a:prstGeom>
                <a:solidFill>
                  <a:srgbClr val="1D76B3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 rot="20813605">
                  <a:off x="8087700" y="23663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7427550" y="34226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>
                <a:xfrm>
                  <a:off x="8831625" y="449969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 rot="881836">
                  <a:off x="8265221" y="367825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 rot="949393">
                  <a:off x="9731799" y="323828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 rot="719667">
                  <a:off x="9011625" y="3062650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>
                <a:xfrm>
                  <a:off x="7445763" y="4319692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>
                  <a:stCxn id="81" idx="5"/>
                  <a:endCxn id="86" idx="1"/>
                </p:cNvCxnSpPr>
                <p:nvPr/>
              </p:nvCxnSpPr>
              <p:spPr>
                <a:xfrm>
                  <a:off x="8287396" y="2531411"/>
                  <a:ext cx="773399" cy="54866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" name="Straight Connector 88"/>
                <p:cNvCxnSpPr>
                  <a:stCxn id="81" idx="3"/>
                  <a:endCxn id="82" idx="7"/>
                </p:cNvCxnSpPr>
                <p:nvPr/>
              </p:nvCxnSpPr>
              <p:spPr>
                <a:xfrm flipH="1">
                  <a:off x="7611918" y="2566046"/>
                  <a:ext cx="526721" cy="888236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0" name="Straight Connector 89"/>
                <p:cNvCxnSpPr>
                  <a:stCxn id="81" idx="2"/>
                  <a:endCxn id="80" idx="7"/>
                </p:cNvCxnSpPr>
                <p:nvPr/>
              </p:nvCxnSpPr>
              <p:spPr>
                <a:xfrm flipH="1">
                  <a:off x="7252288" y="2498840"/>
                  <a:ext cx="838225" cy="439129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Straight Connector 90"/>
                <p:cNvCxnSpPr>
                  <a:stCxn id="82" idx="1"/>
                  <a:endCxn id="80" idx="5"/>
                </p:cNvCxnSpPr>
                <p:nvPr/>
              </p:nvCxnSpPr>
              <p:spPr>
                <a:xfrm flipH="1" flipV="1">
                  <a:off x="7230217" y="3089102"/>
                  <a:ext cx="228965" cy="365180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2" name="Straight Connector 91"/>
                <p:cNvCxnSpPr>
                  <a:stCxn id="82" idx="4"/>
                  <a:endCxn id="87" idx="0"/>
                </p:cNvCxnSpPr>
                <p:nvPr/>
              </p:nvCxnSpPr>
              <p:spPr>
                <a:xfrm>
                  <a:off x="7535550" y="3638650"/>
                  <a:ext cx="18213" cy="681042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3" name="Straight Connector 92"/>
                <p:cNvCxnSpPr>
                  <a:stCxn id="82" idx="5"/>
                  <a:endCxn id="84" idx="2"/>
                </p:cNvCxnSpPr>
                <p:nvPr/>
              </p:nvCxnSpPr>
              <p:spPr>
                <a:xfrm>
                  <a:off x="7611918" y="3607018"/>
                  <a:ext cx="656837" cy="151833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4" name="Straight Connector 93"/>
                <p:cNvCxnSpPr>
                  <a:stCxn id="84" idx="7"/>
                  <a:endCxn id="86" idx="3"/>
                </p:cNvCxnSpPr>
                <p:nvPr/>
              </p:nvCxnSpPr>
              <p:spPr>
                <a:xfrm flipV="1">
                  <a:off x="8466466" y="3229480"/>
                  <a:ext cx="562588" cy="50227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5" name="Straight Connector 94"/>
                <p:cNvCxnSpPr>
                  <a:stCxn id="86" idx="7"/>
                  <a:endCxn id="98" idx="3"/>
                </p:cNvCxnSpPr>
                <p:nvPr/>
              </p:nvCxnSpPr>
              <p:spPr>
                <a:xfrm flipV="1">
                  <a:off x="9210196" y="2546289"/>
                  <a:ext cx="463661" cy="565531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6" name="Straight Connector 95"/>
                <p:cNvCxnSpPr>
                  <a:stCxn id="84" idx="5"/>
                  <a:endCxn id="83" idx="1"/>
                </p:cNvCxnSpPr>
                <p:nvPr/>
              </p:nvCxnSpPr>
              <p:spPr>
                <a:xfrm>
                  <a:off x="8427715" y="3879497"/>
                  <a:ext cx="435542" cy="651827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7" name="Straight Connector 96"/>
                <p:cNvCxnSpPr>
                  <a:stCxn id="84" idx="3"/>
                  <a:endCxn id="87" idx="7"/>
                </p:cNvCxnSpPr>
                <p:nvPr/>
              </p:nvCxnSpPr>
              <p:spPr>
                <a:xfrm flipH="1">
                  <a:off x="7630131" y="3840746"/>
                  <a:ext cx="649845" cy="510578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8" name="Oval 97"/>
                <p:cNvSpPr>
                  <a:spLocks noChangeAspect="1"/>
                </p:cNvSpPr>
                <p:nvPr/>
              </p:nvSpPr>
              <p:spPr>
                <a:xfrm>
                  <a:off x="9642225" y="2361921"/>
                  <a:ext cx="216000" cy="21600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/>
                <p:cNvCxnSpPr>
                  <a:stCxn id="86" idx="6"/>
                  <a:endCxn id="85" idx="2"/>
                </p:cNvCxnSpPr>
                <p:nvPr/>
              </p:nvCxnSpPr>
              <p:spPr>
                <a:xfrm>
                  <a:off x="9225267" y="3193094"/>
                  <a:ext cx="510624" cy="123740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9" name="Freeform 78"/>
              <p:cNvSpPr/>
              <p:nvPr/>
            </p:nvSpPr>
            <p:spPr>
              <a:xfrm>
                <a:off x="175501" y="1710599"/>
                <a:ext cx="4659148" cy="4284000"/>
              </a:xfrm>
              <a:custGeom>
                <a:avLst/>
                <a:gdLst>
                  <a:gd name="connsiteX0" fmla="*/ 1212008 w 5475416"/>
                  <a:gd name="connsiteY0" fmla="*/ 1039917 h 5034547"/>
                  <a:gd name="connsiteX1" fmla="*/ 1212008 w 5475416"/>
                  <a:gd name="connsiteY1" fmla="*/ 4639917 h 5034547"/>
                  <a:gd name="connsiteX2" fmla="*/ 4812008 w 5475416"/>
                  <a:gd name="connsiteY2" fmla="*/ 4639917 h 5034547"/>
                  <a:gd name="connsiteX3" fmla="*/ 4812008 w 5475416"/>
                  <a:gd name="connsiteY3" fmla="*/ 1039917 h 5034547"/>
                  <a:gd name="connsiteX4" fmla="*/ 0 w 5475416"/>
                  <a:gd name="connsiteY4" fmla="*/ 0 h 5034547"/>
                  <a:gd name="connsiteX5" fmla="*/ 5475416 w 5475416"/>
                  <a:gd name="connsiteY5" fmla="*/ 0 h 5034547"/>
                  <a:gd name="connsiteX6" fmla="*/ 5475416 w 5475416"/>
                  <a:gd name="connsiteY6" fmla="*/ 5034547 h 5034547"/>
                  <a:gd name="connsiteX7" fmla="*/ 0 w 5475416"/>
                  <a:gd name="connsiteY7" fmla="*/ 5034547 h 503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416" h="5034547">
                    <a:moveTo>
                      <a:pt x="1212008" y="1039917"/>
                    </a:moveTo>
                    <a:lnTo>
                      <a:pt x="1212008" y="4639917"/>
                    </a:lnTo>
                    <a:lnTo>
                      <a:pt x="4812008" y="4639917"/>
                    </a:lnTo>
                    <a:lnTo>
                      <a:pt x="4812008" y="1039917"/>
                    </a:lnTo>
                    <a:close/>
                    <a:moveTo>
                      <a:pt x="0" y="0"/>
                    </a:moveTo>
                    <a:lnTo>
                      <a:pt x="5475416" y="0"/>
                    </a:lnTo>
                    <a:lnTo>
                      <a:pt x="5475416" y="5034547"/>
                    </a:lnTo>
                    <a:lnTo>
                      <a:pt x="0" y="50345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  <a:latin typeface="LM Sans 10" panose="00000500000000000000" pitchFamily="50" charset="0"/>
                </a:endParaRPr>
              </a:p>
            </p:txBody>
          </p:sp>
        </p:grpSp>
        <p:sp>
          <p:nvSpPr>
            <p:cNvPr id="68" name="Rectangle 67"/>
            <p:cNvSpPr>
              <a:spLocks noChangeAspect="1"/>
            </p:cNvSpPr>
            <p:nvPr userDrawn="1"/>
          </p:nvSpPr>
          <p:spPr>
            <a:xfrm>
              <a:off x="1716856" y="3019582"/>
              <a:ext cx="2646000" cy="26460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03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59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5D1E12E-A0BB-4E44-AC5F-AFF2CE204D8E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70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8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98439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878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812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FFE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39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F212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19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ttGett_3entries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1" y="3673265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098034" y="3290330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4645438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098034" y="4262503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1" y="5617613"/>
            <a:ext cx="4697143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/>
            </a:lvl1pPr>
          </a:lstStyle>
          <a:p>
            <a:pPr marL="0" lvl="0"/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098034" y="5234678"/>
            <a:ext cx="4902319" cy="3323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400" dirty="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 smtClean="0"/>
              <a:t>Subtitle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2" y="2657332"/>
            <a:ext cx="3312719" cy="3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ttGett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lIns="0"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3578" y="3460917"/>
            <a:ext cx="3476775" cy="432000"/>
          </a:xfrm>
        </p:spPr>
        <p:txBody>
          <a:bodyPr>
            <a:normAutofit/>
          </a:bodyPr>
          <a:lstStyle>
            <a:lvl1pPr marL="0" indent="0" algn="just">
              <a:buNone/>
              <a:defRPr sz="20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Romain Jacob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23577" y="4877133"/>
            <a:ext cx="3476775" cy="432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23577" y="5309133"/>
            <a:ext cx="3476775" cy="2251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523578" y="3892919"/>
            <a:ext cx="3476775" cy="40926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ETH Zurich</a:t>
            </a:r>
          </a:p>
        </p:txBody>
      </p:sp>
    </p:spTree>
    <p:extLst>
      <p:ext uri="{BB962C8B-B14F-4D97-AF65-F5344CB8AC3E}">
        <p14:creationId xmlns:p14="http://schemas.microsoft.com/office/powerpoint/2010/main" val="137304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ETH_Dres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5826" y="3200250"/>
            <a:ext cx="9800351" cy="702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95826" y="4280252"/>
            <a:ext cx="9800351" cy="72120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Affiliations</a:t>
            </a:r>
            <a:br>
              <a:rPr lang="en-US" dirty="0" smtClean="0"/>
            </a:br>
            <a:r>
              <a:rPr lang="en-US" dirty="0" smtClean="0"/>
              <a:t>may be on two lines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1195826" y="5573890"/>
            <a:ext cx="3136900" cy="384111"/>
            <a:chOff x="440" y="3232"/>
            <a:chExt cx="4557" cy="744"/>
          </a:xfrm>
          <a:noFill/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0" y="3232"/>
              <a:ext cx="4557" cy="7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934" y="3448"/>
              <a:ext cx="451" cy="528"/>
            </a:xfrm>
            <a:custGeom>
              <a:avLst/>
              <a:gdLst>
                <a:gd name="T0" fmla="*/ 129 w 185"/>
                <a:gd name="T1" fmla="*/ 127 h 211"/>
                <a:gd name="T2" fmla="*/ 129 w 185"/>
                <a:gd name="T3" fmla="*/ 127 h 211"/>
                <a:gd name="T4" fmla="*/ 68 w 185"/>
                <a:gd name="T5" fmla="*/ 184 h 211"/>
                <a:gd name="T6" fmla="*/ 31 w 185"/>
                <a:gd name="T7" fmla="*/ 148 h 211"/>
                <a:gd name="T8" fmla="*/ 33 w 185"/>
                <a:gd name="T9" fmla="*/ 128 h 211"/>
                <a:gd name="T10" fmla="*/ 59 w 185"/>
                <a:gd name="T11" fmla="*/ 1 h 211"/>
                <a:gd name="T12" fmla="*/ 59 w 185"/>
                <a:gd name="T13" fmla="*/ 0 h 211"/>
                <a:gd name="T14" fmla="*/ 29 w 185"/>
                <a:gd name="T15" fmla="*/ 0 h 211"/>
                <a:gd name="T16" fmla="*/ 3 w 185"/>
                <a:gd name="T17" fmla="*/ 131 h 211"/>
                <a:gd name="T18" fmla="*/ 2 w 185"/>
                <a:gd name="T19" fmla="*/ 133 h 211"/>
                <a:gd name="T20" fmla="*/ 0 w 185"/>
                <a:gd name="T21" fmla="*/ 152 h 211"/>
                <a:gd name="T22" fmla="*/ 58 w 185"/>
                <a:gd name="T23" fmla="*/ 211 h 211"/>
                <a:gd name="T24" fmla="*/ 118 w 185"/>
                <a:gd name="T25" fmla="*/ 186 h 211"/>
                <a:gd name="T26" fmla="*/ 114 w 185"/>
                <a:gd name="T27" fmla="*/ 207 h 211"/>
                <a:gd name="T28" fmla="*/ 114 w 185"/>
                <a:gd name="T29" fmla="*/ 208 h 211"/>
                <a:gd name="T30" fmla="*/ 143 w 185"/>
                <a:gd name="T31" fmla="*/ 208 h 211"/>
                <a:gd name="T32" fmla="*/ 185 w 185"/>
                <a:gd name="T33" fmla="*/ 1 h 211"/>
                <a:gd name="T34" fmla="*/ 185 w 185"/>
                <a:gd name="T35" fmla="*/ 0 h 211"/>
                <a:gd name="T36" fmla="*/ 154 w 185"/>
                <a:gd name="T37" fmla="*/ 0 h 211"/>
                <a:gd name="T38" fmla="*/ 129 w 185"/>
                <a:gd name="T39" fmla="*/ 12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11">
                  <a:moveTo>
                    <a:pt x="129" y="127"/>
                  </a:moveTo>
                  <a:lnTo>
                    <a:pt x="129" y="127"/>
                  </a:lnTo>
                  <a:cubicBezTo>
                    <a:pt x="118" y="181"/>
                    <a:pt x="77" y="184"/>
                    <a:pt x="68" y="184"/>
                  </a:cubicBezTo>
                  <a:cubicBezTo>
                    <a:pt x="45" y="184"/>
                    <a:pt x="31" y="170"/>
                    <a:pt x="31" y="148"/>
                  </a:cubicBezTo>
                  <a:cubicBezTo>
                    <a:pt x="31" y="142"/>
                    <a:pt x="32" y="135"/>
                    <a:pt x="33" y="128"/>
                  </a:cubicBezTo>
                  <a:lnTo>
                    <a:pt x="59" y="1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3" y="131"/>
                  </a:lnTo>
                  <a:lnTo>
                    <a:pt x="2" y="133"/>
                  </a:lnTo>
                  <a:cubicBezTo>
                    <a:pt x="1" y="139"/>
                    <a:pt x="0" y="145"/>
                    <a:pt x="0" y="152"/>
                  </a:cubicBezTo>
                  <a:cubicBezTo>
                    <a:pt x="0" y="187"/>
                    <a:pt x="23" y="211"/>
                    <a:pt x="58" y="211"/>
                  </a:cubicBezTo>
                  <a:cubicBezTo>
                    <a:pt x="83" y="211"/>
                    <a:pt x="103" y="202"/>
                    <a:pt x="118" y="186"/>
                  </a:cubicBezTo>
                  <a:lnTo>
                    <a:pt x="114" y="207"/>
                  </a:lnTo>
                  <a:lnTo>
                    <a:pt x="114" y="208"/>
                  </a:lnTo>
                  <a:lnTo>
                    <a:pt x="143" y="208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3448" y="3443"/>
              <a:ext cx="412" cy="526"/>
            </a:xfrm>
            <a:custGeom>
              <a:avLst/>
              <a:gdLst>
                <a:gd name="T0" fmla="*/ 124 w 169"/>
                <a:gd name="T1" fmla="*/ 0 h 210"/>
                <a:gd name="T2" fmla="*/ 124 w 169"/>
                <a:gd name="T3" fmla="*/ 0 h 210"/>
                <a:gd name="T4" fmla="*/ 67 w 169"/>
                <a:gd name="T5" fmla="*/ 26 h 210"/>
                <a:gd name="T6" fmla="*/ 71 w 169"/>
                <a:gd name="T7" fmla="*/ 3 h 210"/>
                <a:gd name="T8" fmla="*/ 72 w 169"/>
                <a:gd name="T9" fmla="*/ 2 h 210"/>
                <a:gd name="T10" fmla="*/ 42 w 169"/>
                <a:gd name="T11" fmla="*/ 2 h 210"/>
                <a:gd name="T12" fmla="*/ 1 w 169"/>
                <a:gd name="T13" fmla="*/ 209 h 210"/>
                <a:gd name="T14" fmla="*/ 0 w 169"/>
                <a:gd name="T15" fmla="*/ 210 h 210"/>
                <a:gd name="T16" fmla="*/ 31 w 169"/>
                <a:gd name="T17" fmla="*/ 210 h 210"/>
                <a:gd name="T18" fmla="*/ 56 w 169"/>
                <a:gd name="T19" fmla="*/ 83 h 210"/>
                <a:gd name="T20" fmla="*/ 115 w 169"/>
                <a:gd name="T21" fmla="*/ 27 h 210"/>
                <a:gd name="T22" fmla="*/ 144 w 169"/>
                <a:gd name="T23" fmla="*/ 41 h 210"/>
                <a:gd name="T24" fmla="*/ 145 w 169"/>
                <a:gd name="T25" fmla="*/ 42 h 210"/>
                <a:gd name="T26" fmla="*/ 169 w 169"/>
                <a:gd name="T27" fmla="*/ 20 h 210"/>
                <a:gd name="T28" fmla="*/ 169 w 169"/>
                <a:gd name="T29" fmla="*/ 19 h 210"/>
                <a:gd name="T30" fmla="*/ 124 w 16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210">
                  <a:moveTo>
                    <a:pt x="124" y="0"/>
                  </a:moveTo>
                  <a:lnTo>
                    <a:pt x="124" y="0"/>
                  </a:lnTo>
                  <a:cubicBezTo>
                    <a:pt x="101" y="0"/>
                    <a:pt x="80" y="9"/>
                    <a:pt x="67" y="26"/>
                  </a:cubicBezTo>
                  <a:lnTo>
                    <a:pt x="71" y="3"/>
                  </a:lnTo>
                  <a:lnTo>
                    <a:pt x="72" y="2"/>
                  </a:lnTo>
                  <a:lnTo>
                    <a:pt x="42" y="2"/>
                  </a:lnTo>
                  <a:lnTo>
                    <a:pt x="1" y="209"/>
                  </a:lnTo>
                  <a:lnTo>
                    <a:pt x="0" y="210"/>
                  </a:lnTo>
                  <a:lnTo>
                    <a:pt x="31" y="210"/>
                  </a:lnTo>
                  <a:lnTo>
                    <a:pt x="56" y="83"/>
                  </a:lnTo>
                  <a:cubicBezTo>
                    <a:pt x="62" y="50"/>
                    <a:pt x="87" y="27"/>
                    <a:pt x="115" y="27"/>
                  </a:cubicBezTo>
                  <a:cubicBezTo>
                    <a:pt x="128" y="27"/>
                    <a:pt x="137" y="32"/>
                    <a:pt x="144" y="41"/>
                  </a:cubicBezTo>
                  <a:lnTo>
                    <a:pt x="145" y="42"/>
                  </a:lnTo>
                  <a:lnTo>
                    <a:pt x="169" y="20"/>
                  </a:lnTo>
                  <a:lnTo>
                    <a:pt x="169" y="19"/>
                  </a:lnTo>
                  <a:cubicBezTo>
                    <a:pt x="158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437" y="3448"/>
              <a:ext cx="451" cy="521"/>
            </a:xfrm>
            <a:custGeom>
              <a:avLst/>
              <a:gdLst>
                <a:gd name="T0" fmla="*/ 39 w 185"/>
                <a:gd name="T1" fmla="*/ 27 h 208"/>
                <a:gd name="T2" fmla="*/ 39 w 185"/>
                <a:gd name="T3" fmla="*/ 27 h 208"/>
                <a:gd name="T4" fmla="*/ 39 w 185"/>
                <a:gd name="T5" fmla="*/ 27 h 208"/>
                <a:gd name="T6" fmla="*/ 142 w 185"/>
                <a:gd name="T7" fmla="*/ 27 h 208"/>
                <a:gd name="T8" fmla="*/ 5 w 185"/>
                <a:gd name="T9" fmla="*/ 183 h 208"/>
                <a:gd name="T10" fmla="*/ 5 w 185"/>
                <a:gd name="T11" fmla="*/ 183 h 208"/>
                <a:gd name="T12" fmla="*/ 0 w 185"/>
                <a:gd name="T13" fmla="*/ 208 h 208"/>
                <a:gd name="T14" fmla="*/ 146 w 185"/>
                <a:gd name="T15" fmla="*/ 208 h 208"/>
                <a:gd name="T16" fmla="*/ 151 w 185"/>
                <a:gd name="T17" fmla="*/ 181 h 208"/>
                <a:gd name="T18" fmla="*/ 42 w 185"/>
                <a:gd name="T19" fmla="*/ 181 h 208"/>
                <a:gd name="T20" fmla="*/ 179 w 185"/>
                <a:gd name="T21" fmla="*/ 26 h 208"/>
                <a:gd name="T22" fmla="*/ 180 w 185"/>
                <a:gd name="T23" fmla="*/ 26 h 208"/>
                <a:gd name="T24" fmla="*/ 185 w 185"/>
                <a:gd name="T25" fmla="*/ 0 h 208"/>
                <a:gd name="T26" fmla="*/ 44 w 185"/>
                <a:gd name="T27" fmla="*/ 0 h 208"/>
                <a:gd name="T28" fmla="*/ 39 w 185"/>
                <a:gd name="T29" fmla="*/ 2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208">
                  <a:moveTo>
                    <a:pt x="39" y="27"/>
                  </a:moveTo>
                  <a:lnTo>
                    <a:pt x="39" y="27"/>
                  </a:lnTo>
                  <a:lnTo>
                    <a:pt x="39" y="27"/>
                  </a:lnTo>
                  <a:lnTo>
                    <a:pt x="142" y="27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0" y="208"/>
                  </a:lnTo>
                  <a:lnTo>
                    <a:pt x="146" y="208"/>
                  </a:lnTo>
                  <a:lnTo>
                    <a:pt x="151" y="181"/>
                  </a:lnTo>
                  <a:lnTo>
                    <a:pt x="42" y="181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0"/>
                  </a:lnTo>
                  <a:lnTo>
                    <a:pt x="44" y="0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3870" y="3448"/>
              <a:ext cx="175" cy="521"/>
            </a:xfrm>
            <a:custGeom>
              <a:avLst/>
              <a:gdLst>
                <a:gd name="T0" fmla="*/ 0 w 72"/>
                <a:gd name="T1" fmla="*/ 207 h 208"/>
                <a:gd name="T2" fmla="*/ 0 w 72"/>
                <a:gd name="T3" fmla="*/ 207 h 208"/>
                <a:gd name="T4" fmla="*/ 0 w 72"/>
                <a:gd name="T5" fmla="*/ 208 h 208"/>
                <a:gd name="T6" fmla="*/ 30 w 72"/>
                <a:gd name="T7" fmla="*/ 208 h 208"/>
                <a:gd name="T8" fmla="*/ 72 w 72"/>
                <a:gd name="T9" fmla="*/ 0 h 208"/>
                <a:gd name="T10" fmla="*/ 42 w 72"/>
                <a:gd name="T11" fmla="*/ 0 h 208"/>
                <a:gd name="T12" fmla="*/ 0 w 72"/>
                <a:gd name="T13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8">
                  <a:moveTo>
                    <a:pt x="0" y="207"/>
                  </a:moveTo>
                  <a:lnTo>
                    <a:pt x="0" y="207"/>
                  </a:lnTo>
                  <a:lnTo>
                    <a:pt x="0" y="208"/>
                  </a:lnTo>
                  <a:lnTo>
                    <a:pt x="30" y="208"/>
                  </a:lnTo>
                  <a:lnTo>
                    <a:pt x="72" y="0"/>
                  </a:lnTo>
                  <a:lnTo>
                    <a:pt x="42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559" y="3215"/>
              <a:ext cx="451" cy="754"/>
            </a:xfrm>
            <a:custGeom>
              <a:avLst/>
              <a:gdLst>
                <a:gd name="T0" fmla="*/ 127 w 185"/>
                <a:gd name="T1" fmla="*/ 91 h 301"/>
                <a:gd name="T2" fmla="*/ 127 w 185"/>
                <a:gd name="T3" fmla="*/ 91 h 301"/>
                <a:gd name="T4" fmla="*/ 68 w 185"/>
                <a:gd name="T5" fmla="*/ 114 h 301"/>
                <a:gd name="T6" fmla="*/ 91 w 185"/>
                <a:gd name="T7" fmla="*/ 0 h 301"/>
                <a:gd name="T8" fmla="*/ 61 w 185"/>
                <a:gd name="T9" fmla="*/ 0 h 301"/>
                <a:gd name="T10" fmla="*/ 0 w 185"/>
                <a:gd name="T11" fmla="*/ 301 h 301"/>
                <a:gd name="T12" fmla="*/ 31 w 185"/>
                <a:gd name="T13" fmla="*/ 301 h 301"/>
                <a:gd name="T14" fmla="*/ 56 w 185"/>
                <a:gd name="T15" fmla="*/ 174 h 301"/>
                <a:gd name="T16" fmla="*/ 117 w 185"/>
                <a:gd name="T17" fmla="*/ 118 h 301"/>
                <a:gd name="T18" fmla="*/ 153 w 185"/>
                <a:gd name="T19" fmla="*/ 154 h 301"/>
                <a:gd name="T20" fmla="*/ 151 w 185"/>
                <a:gd name="T21" fmla="*/ 173 h 301"/>
                <a:gd name="T22" fmla="*/ 126 w 185"/>
                <a:gd name="T23" fmla="*/ 301 h 301"/>
                <a:gd name="T24" fmla="*/ 156 w 185"/>
                <a:gd name="T25" fmla="*/ 301 h 301"/>
                <a:gd name="T26" fmla="*/ 182 w 185"/>
                <a:gd name="T27" fmla="*/ 170 h 301"/>
                <a:gd name="T28" fmla="*/ 185 w 185"/>
                <a:gd name="T29" fmla="*/ 150 h 301"/>
                <a:gd name="T30" fmla="*/ 127 w 185"/>
                <a:gd name="T31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01">
                  <a:moveTo>
                    <a:pt x="127" y="91"/>
                  </a:moveTo>
                  <a:lnTo>
                    <a:pt x="127" y="91"/>
                  </a:lnTo>
                  <a:cubicBezTo>
                    <a:pt x="102" y="91"/>
                    <a:pt x="83" y="99"/>
                    <a:pt x="68" y="114"/>
                  </a:cubicBezTo>
                  <a:lnTo>
                    <a:pt x="91" y="0"/>
                  </a:lnTo>
                  <a:lnTo>
                    <a:pt x="61" y="0"/>
                  </a:lnTo>
                  <a:lnTo>
                    <a:pt x="0" y="301"/>
                  </a:lnTo>
                  <a:lnTo>
                    <a:pt x="31" y="301"/>
                  </a:lnTo>
                  <a:lnTo>
                    <a:pt x="56" y="174"/>
                  </a:lnTo>
                  <a:cubicBezTo>
                    <a:pt x="67" y="120"/>
                    <a:pt x="108" y="118"/>
                    <a:pt x="117" y="118"/>
                  </a:cubicBezTo>
                  <a:cubicBezTo>
                    <a:pt x="140" y="118"/>
                    <a:pt x="153" y="131"/>
                    <a:pt x="153" y="154"/>
                  </a:cubicBezTo>
                  <a:cubicBezTo>
                    <a:pt x="153" y="159"/>
                    <a:pt x="153" y="166"/>
                    <a:pt x="151" y="173"/>
                  </a:cubicBezTo>
                  <a:lnTo>
                    <a:pt x="126" y="301"/>
                  </a:lnTo>
                  <a:lnTo>
                    <a:pt x="156" y="301"/>
                  </a:lnTo>
                  <a:lnTo>
                    <a:pt x="182" y="170"/>
                  </a:lnTo>
                  <a:cubicBezTo>
                    <a:pt x="184" y="163"/>
                    <a:pt x="185" y="157"/>
                    <a:pt x="185" y="150"/>
                  </a:cubicBezTo>
                  <a:cubicBezTo>
                    <a:pt x="185" y="115"/>
                    <a:pt x="161" y="91"/>
                    <a:pt x="127" y="9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116" y="3443"/>
              <a:ext cx="411" cy="533"/>
            </a:xfrm>
            <a:custGeom>
              <a:avLst/>
              <a:gdLst>
                <a:gd name="T0" fmla="*/ 109 w 169"/>
                <a:gd name="T1" fmla="*/ 0 h 213"/>
                <a:gd name="T2" fmla="*/ 109 w 169"/>
                <a:gd name="T3" fmla="*/ 0 h 213"/>
                <a:gd name="T4" fmla="*/ 3 w 169"/>
                <a:gd name="T5" fmla="*/ 106 h 213"/>
                <a:gd name="T6" fmla="*/ 0 w 169"/>
                <a:gd name="T7" fmla="*/ 138 h 213"/>
                <a:gd name="T8" fmla="*/ 73 w 169"/>
                <a:gd name="T9" fmla="*/ 213 h 213"/>
                <a:gd name="T10" fmla="*/ 142 w 169"/>
                <a:gd name="T11" fmla="*/ 183 h 213"/>
                <a:gd name="T12" fmla="*/ 142 w 169"/>
                <a:gd name="T13" fmla="*/ 183 h 213"/>
                <a:gd name="T14" fmla="*/ 125 w 169"/>
                <a:gd name="T15" fmla="*/ 162 h 213"/>
                <a:gd name="T16" fmla="*/ 125 w 169"/>
                <a:gd name="T17" fmla="*/ 162 h 213"/>
                <a:gd name="T18" fmla="*/ 124 w 169"/>
                <a:gd name="T19" fmla="*/ 162 h 213"/>
                <a:gd name="T20" fmla="*/ 75 w 169"/>
                <a:gd name="T21" fmla="*/ 186 h 213"/>
                <a:gd name="T22" fmla="*/ 30 w 169"/>
                <a:gd name="T23" fmla="*/ 137 h 213"/>
                <a:gd name="T24" fmla="*/ 34 w 169"/>
                <a:gd name="T25" fmla="*/ 106 h 213"/>
                <a:gd name="T26" fmla="*/ 60 w 169"/>
                <a:gd name="T27" fmla="*/ 47 h 213"/>
                <a:gd name="T28" fmla="*/ 106 w 169"/>
                <a:gd name="T29" fmla="*/ 27 h 213"/>
                <a:gd name="T30" fmla="*/ 146 w 169"/>
                <a:gd name="T31" fmla="*/ 50 h 213"/>
                <a:gd name="T32" fmla="*/ 146 w 169"/>
                <a:gd name="T33" fmla="*/ 50 h 213"/>
                <a:gd name="T34" fmla="*/ 168 w 169"/>
                <a:gd name="T35" fmla="*/ 31 h 213"/>
                <a:gd name="T36" fmla="*/ 169 w 169"/>
                <a:gd name="T37" fmla="*/ 31 h 213"/>
                <a:gd name="T38" fmla="*/ 169 w 169"/>
                <a:gd name="T39" fmla="*/ 31 h 213"/>
                <a:gd name="T40" fmla="*/ 109 w 169"/>
                <a:gd name="T4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13">
                  <a:moveTo>
                    <a:pt x="109" y="0"/>
                  </a:moveTo>
                  <a:lnTo>
                    <a:pt x="109" y="0"/>
                  </a:lnTo>
                  <a:cubicBezTo>
                    <a:pt x="54" y="0"/>
                    <a:pt x="15" y="39"/>
                    <a:pt x="3" y="106"/>
                  </a:cubicBezTo>
                  <a:cubicBezTo>
                    <a:pt x="1" y="117"/>
                    <a:pt x="0" y="130"/>
                    <a:pt x="0" y="138"/>
                  </a:cubicBezTo>
                  <a:cubicBezTo>
                    <a:pt x="0" y="184"/>
                    <a:pt x="28" y="213"/>
                    <a:pt x="73" y="213"/>
                  </a:cubicBezTo>
                  <a:cubicBezTo>
                    <a:pt x="99" y="213"/>
                    <a:pt x="123" y="202"/>
                    <a:pt x="142" y="183"/>
                  </a:cubicBezTo>
                  <a:lnTo>
                    <a:pt x="142" y="183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4" y="162"/>
                  </a:lnTo>
                  <a:cubicBezTo>
                    <a:pt x="108" y="179"/>
                    <a:pt x="94" y="186"/>
                    <a:pt x="75" y="186"/>
                  </a:cubicBezTo>
                  <a:cubicBezTo>
                    <a:pt x="53" y="186"/>
                    <a:pt x="30" y="173"/>
                    <a:pt x="30" y="137"/>
                  </a:cubicBezTo>
                  <a:cubicBezTo>
                    <a:pt x="30" y="126"/>
                    <a:pt x="32" y="117"/>
                    <a:pt x="34" y="106"/>
                  </a:cubicBezTo>
                  <a:cubicBezTo>
                    <a:pt x="37" y="88"/>
                    <a:pt x="44" y="64"/>
                    <a:pt x="60" y="47"/>
                  </a:cubicBezTo>
                  <a:cubicBezTo>
                    <a:pt x="73" y="34"/>
                    <a:pt x="88" y="27"/>
                    <a:pt x="106" y="27"/>
                  </a:cubicBezTo>
                  <a:cubicBezTo>
                    <a:pt x="124" y="27"/>
                    <a:pt x="135" y="33"/>
                    <a:pt x="146" y="50"/>
                  </a:cubicBezTo>
                  <a:lnTo>
                    <a:pt x="146" y="50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9" y="31"/>
                  </a:lnTo>
                  <a:cubicBezTo>
                    <a:pt x="153" y="9"/>
                    <a:pt x="135" y="0"/>
                    <a:pt x="109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999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3283" y="3215"/>
              <a:ext cx="92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0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0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085" y="3215"/>
              <a:ext cx="93" cy="90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31 w 38"/>
                <a:gd name="T5" fmla="*/ 36 h 36"/>
                <a:gd name="T6" fmla="*/ 38 w 38"/>
                <a:gd name="T7" fmla="*/ 0 h 36"/>
                <a:gd name="T8" fmla="*/ 8 w 38"/>
                <a:gd name="T9" fmla="*/ 0 h 36"/>
                <a:gd name="T10" fmla="*/ 0 w 3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31" y="36"/>
                  </a:lnTo>
                  <a:lnTo>
                    <a:pt x="38" y="0"/>
                  </a:lnTo>
                  <a:lnTo>
                    <a:pt x="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440" y="3215"/>
              <a:ext cx="1951" cy="754"/>
            </a:xfrm>
            <a:custGeom>
              <a:avLst/>
              <a:gdLst>
                <a:gd name="T0" fmla="*/ 683 w 801"/>
                <a:gd name="T1" fmla="*/ 116 h 301"/>
                <a:gd name="T2" fmla="*/ 683 w 801"/>
                <a:gd name="T3" fmla="*/ 116 h 301"/>
                <a:gd name="T4" fmla="*/ 615 w 801"/>
                <a:gd name="T5" fmla="*/ 116 h 301"/>
                <a:gd name="T6" fmla="*/ 638 w 801"/>
                <a:gd name="T7" fmla="*/ 0 h 301"/>
                <a:gd name="T8" fmla="*/ 60 w 801"/>
                <a:gd name="T9" fmla="*/ 0 h 301"/>
                <a:gd name="T10" fmla="*/ 0 w 801"/>
                <a:gd name="T11" fmla="*/ 301 h 301"/>
                <a:gd name="T12" fmla="*/ 230 w 801"/>
                <a:gd name="T13" fmla="*/ 301 h 301"/>
                <a:gd name="T14" fmla="*/ 245 w 801"/>
                <a:gd name="T15" fmla="*/ 225 h 301"/>
                <a:gd name="T16" fmla="*/ 109 w 801"/>
                <a:gd name="T17" fmla="*/ 225 h 301"/>
                <a:gd name="T18" fmla="*/ 117 w 801"/>
                <a:gd name="T19" fmla="*/ 184 h 301"/>
                <a:gd name="T20" fmla="*/ 253 w 801"/>
                <a:gd name="T21" fmla="*/ 184 h 301"/>
                <a:gd name="T22" fmla="*/ 267 w 801"/>
                <a:gd name="T23" fmla="*/ 116 h 301"/>
                <a:gd name="T24" fmla="*/ 131 w 801"/>
                <a:gd name="T25" fmla="*/ 116 h 301"/>
                <a:gd name="T26" fmla="*/ 139 w 801"/>
                <a:gd name="T27" fmla="*/ 74 h 301"/>
                <a:gd name="T28" fmla="*/ 355 w 801"/>
                <a:gd name="T29" fmla="*/ 74 h 301"/>
                <a:gd name="T30" fmla="*/ 309 w 801"/>
                <a:gd name="T31" fmla="*/ 301 h 301"/>
                <a:gd name="T32" fmla="*/ 404 w 801"/>
                <a:gd name="T33" fmla="*/ 301 h 301"/>
                <a:gd name="T34" fmla="*/ 449 w 801"/>
                <a:gd name="T35" fmla="*/ 74 h 301"/>
                <a:gd name="T36" fmla="*/ 529 w 801"/>
                <a:gd name="T37" fmla="*/ 74 h 301"/>
                <a:gd name="T38" fmla="*/ 483 w 801"/>
                <a:gd name="T39" fmla="*/ 301 h 301"/>
                <a:gd name="T40" fmla="*/ 578 w 801"/>
                <a:gd name="T41" fmla="*/ 301 h 301"/>
                <a:gd name="T42" fmla="*/ 601 w 801"/>
                <a:gd name="T43" fmla="*/ 184 h 301"/>
                <a:gd name="T44" fmla="*/ 669 w 801"/>
                <a:gd name="T45" fmla="*/ 184 h 301"/>
                <a:gd name="T46" fmla="*/ 646 w 801"/>
                <a:gd name="T47" fmla="*/ 301 h 301"/>
                <a:gd name="T48" fmla="*/ 740 w 801"/>
                <a:gd name="T49" fmla="*/ 301 h 301"/>
                <a:gd name="T50" fmla="*/ 801 w 801"/>
                <a:gd name="T51" fmla="*/ 0 h 301"/>
                <a:gd name="T52" fmla="*/ 706 w 801"/>
                <a:gd name="T53" fmla="*/ 0 h 301"/>
                <a:gd name="T54" fmla="*/ 683 w 801"/>
                <a:gd name="T55" fmla="*/ 11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1" h="301">
                  <a:moveTo>
                    <a:pt x="683" y="116"/>
                  </a:moveTo>
                  <a:lnTo>
                    <a:pt x="683" y="116"/>
                  </a:lnTo>
                  <a:lnTo>
                    <a:pt x="615" y="116"/>
                  </a:lnTo>
                  <a:lnTo>
                    <a:pt x="638" y="0"/>
                  </a:lnTo>
                  <a:lnTo>
                    <a:pt x="60" y="0"/>
                  </a:lnTo>
                  <a:lnTo>
                    <a:pt x="0" y="301"/>
                  </a:lnTo>
                  <a:lnTo>
                    <a:pt x="230" y="301"/>
                  </a:lnTo>
                  <a:lnTo>
                    <a:pt x="245" y="225"/>
                  </a:lnTo>
                  <a:lnTo>
                    <a:pt x="109" y="225"/>
                  </a:lnTo>
                  <a:lnTo>
                    <a:pt x="117" y="184"/>
                  </a:lnTo>
                  <a:lnTo>
                    <a:pt x="253" y="184"/>
                  </a:lnTo>
                  <a:lnTo>
                    <a:pt x="267" y="116"/>
                  </a:lnTo>
                  <a:lnTo>
                    <a:pt x="131" y="116"/>
                  </a:lnTo>
                  <a:lnTo>
                    <a:pt x="139" y="74"/>
                  </a:lnTo>
                  <a:lnTo>
                    <a:pt x="355" y="74"/>
                  </a:lnTo>
                  <a:lnTo>
                    <a:pt x="309" y="301"/>
                  </a:lnTo>
                  <a:lnTo>
                    <a:pt x="404" y="301"/>
                  </a:lnTo>
                  <a:lnTo>
                    <a:pt x="449" y="74"/>
                  </a:lnTo>
                  <a:lnTo>
                    <a:pt x="529" y="74"/>
                  </a:lnTo>
                  <a:lnTo>
                    <a:pt x="483" y="301"/>
                  </a:lnTo>
                  <a:lnTo>
                    <a:pt x="578" y="301"/>
                  </a:lnTo>
                  <a:lnTo>
                    <a:pt x="601" y="184"/>
                  </a:lnTo>
                  <a:lnTo>
                    <a:pt x="669" y="184"/>
                  </a:lnTo>
                  <a:lnTo>
                    <a:pt x="646" y="301"/>
                  </a:lnTo>
                  <a:lnTo>
                    <a:pt x="740" y="301"/>
                  </a:lnTo>
                  <a:lnTo>
                    <a:pt x="801" y="0"/>
                  </a:lnTo>
                  <a:lnTo>
                    <a:pt x="706" y="0"/>
                  </a:lnTo>
                  <a:lnTo>
                    <a:pt x="683" y="11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1026" name="Picture 2" descr="Logo TU Dresden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55" y="5361451"/>
            <a:ext cx="2724300" cy="5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2044827"/>
            <a:ext cx="4645500" cy="427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44600" y="2044827"/>
            <a:ext cx="5376000" cy="427317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6902"/>
            <a:ext cx="10515600" cy="5580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745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2" y="900001"/>
            <a:ext cx="9800351" cy="1081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 should be no more that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002" y="2881203"/>
            <a:ext cx="9800351" cy="7021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 names</a:t>
            </a:r>
            <a:br>
              <a:rPr lang="en-US" dirty="0" smtClean="0"/>
            </a:br>
            <a:r>
              <a:rPr lang="en-US" dirty="0" smtClean="0"/>
              <a:t>on two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t>‹#›</a:t>
            </a:fld>
            <a:endParaRPr lang="de-CH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002" y="3961204"/>
            <a:ext cx="9800351" cy="721201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Affiliations</a:t>
            </a:r>
            <a:br>
              <a:rPr lang="en-US" dirty="0" smtClean="0"/>
            </a:br>
            <a:r>
              <a:rPr lang="en-US" dirty="0" smtClean="0"/>
              <a:t>may be on two lines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1981201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3601203"/>
            <a:ext cx="12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10992000" y="5958000"/>
            <a:ext cx="12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197537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31800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1451000" y="6308727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508375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451000" y="0"/>
            <a:ext cx="7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3539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553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39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75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69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42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42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0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0912" y="5808623"/>
            <a:ext cx="2351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E12E-A0BB-4E44-AC5F-AFF2CE204D8E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20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38" r:id="rId12"/>
    <p:sldLayoutId id="2147483772" r:id="rId13"/>
    <p:sldLayoutId id="2147483747" r:id="rId14"/>
    <p:sldLayoutId id="2147483769" r:id="rId15"/>
    <p:sldLayoutId id="2147483734" r:id="rId16"/>
    <p:sldLayoutId id="2147483770" r:id="rId17"/>
    <p:sldLayoutId id="2147483735" r:id="rId18"/>
    <p:sldLayoutId id="2147483737" r:id="rId19"/>
    <p:sldLayoutId id="2147483736" r:id="rId20"/>
    <p:sldLayoutId id="2147483771" r:id="rId21"/>
    <p:sldLayoutId id="2147483691" r:id="rId22"/>
    <p:sldLayoutId id="2147483688" r:id="rId23"/>
    <p:sldLayoutId id="2147483668" r:id="rId24"/>
    <p:sldLayoutId id="2147483670" r:id="rId25"/>
    <p:sldLayoutId id="2147483664" r:id="rId26"/>
    <p:sldLayoutId id="2147483667" r:id="rId27"/>
    <p:sldLayoutId id="2147483665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r@ethz.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reading.ac.uk/planet/climate-resources/climate-stripes" TargetMode="External"/><Relationship Id="rId4" Type="http://schemas.openxmlformats.org/officeDocument/2006/relationships/hyperlink" Target="mailto:lvanbever@ethz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150" dirty="0" smtClean="0"/>
              <a:t>BoF - </a:t>
            </a:r>
            <a:r>
              <a:rPr lang="en-US" dirty="0" smtClean="0"/>
              <a:t>S</a:t>
            </a:r>
            <a:r>
              <a:rPr lang="en-150" dirty="0"/>
              <a:t>ustainable Networking</a:t>
            </a:r>
            <a:br>
              <a:rPr lang="en-150" dirty="0"/>
            </a:br>
            <a:r>
              <a:rPr lang="en-150" dirty="0">
                <a:solidFill>
                  <a:srgbClr val="BFBFBF"/>
                </a:solidFill>
              </a:rPr>
              <a:t>Where are we? Where should we go?</a:t>
            </a:r>
            <a:endParaRPr lang="de-C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54754" y="4692479"/>
            <a:ext cx="894476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CH" sz="2000" dirty="0" smtClean="0">
                <a:solidFill>
                  <a:schemeClr val="bg1"/>
                </a:solidFill>
              </a:rPr>
              <a:t>RIPE 87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4754" y="3729022"/>
            <a:ext cx="21287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en-150" sz="2000" dirty="0" smtClean="0">
                <a:solidFill>
                  <a:srgbClr val="FFFD00"/>
                </a:solidFill>
              </a:rPr>
              <a:t>nsg.ee.ethz.ch</a:t>
            </a:r>
            <a:r>
              <a:rPr lang="en-150" sz="2000" dirty="0" smtClean="0">
                <a:solidFill>
                  <a:srgbClr val="BFBFBF"/>
                </a:solidFill>
              </a:rPr>
              <a:t>	</a:t>
            </a:r>
            <a:r>
              <a:rPr lang="en-150" sz="2000" dirty="0" smtClean="0">
                <a:solidFill>
                  <a:srgbClr val="BFBFB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BFBFBF"/>
                </a:solidFill>
              </a:rPr>
              <a:t> 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1116" y="3364183"/>
            <a:ext cx="19043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Laurent Vanbever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1116" y="3729022"/>
            <a:ext cx="1590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ETH Zürich 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754" y="3364183"/>
            <a:ext cx="15196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Romain Jacob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1116" y="4692480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2000" dirty="0" smtClean="0">
                <a:solidFill>
                  <a:srgbClr val="BFBFBF"/>
                </a:solidFill>
              </a:rPr>
              <a:t>Nov. 27, 2023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 smtClean="0"/>
              <a:t>Let’s learn more about you and </a:t>
            </a:r>
            <a:br>
              <a:rPr lang="en-150" dirty="0" smtClean="0"/>
            </a:br>
            <a:r>
              <a:rPr lang="en-150" dirty="0" smtClean="0"/>
              <a:t>your </a:t>
            </a:r>
            <a:r>
              <a:rPr lang="en-150" dirty="0" smtClean="0"/>
              <a:t>sustainable networking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904699"/>
            <a:ext cx="28709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3200" dirty="0" smtClean="0">
                <a:solidFill>
                  <a:schemeClr val="bg1"/>
                </a:solidFill>
              </a:rPr>
              <a:t>tally.so/</a:t>
            </a:r>
            <a:r>
              <a:rPr lang="en-US" sz="3200" dirty="0" smtClean="0">
                <a:solidFill>
                  <a:schemeClr val="bg1"/>
                </a:solidFill>
              </a:rPr>
              <a:t>r/319vbl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3176" y="2863387"/>
            <a:ext cx="176490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Please fill out </a:t>
            </a:r>
            <a:br>
              <a:rPr lang="en-150" sz="2000" dirty="0" smtClean="0">
                <a:solidFill>
                  <a:srgbClr val="BFBFBF"/>
                </a:solidFill>
              </a:rPr>
            </a:br>
            <a:r>
              <a:rPr lang="en-150" sz="2000" dirty="0" smtClean="0">
                <a:solidFill>
                  <a:srgbClr val="BFBFBF"/>
                </a:solidFill>
              </a:rPr>
              <a:t>this short survey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7965"/>
            <a:ext cx="3851373" cy="38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213"/>
          </a:xfrm>
        </p:spPr>
        <p:txBody>
          <a:bodyPr/>
          <a:lstStyle/>
          <a:p>
            <a:pPr algn="ctr"/>
            <a:r>
              <a:rPr lang="en-150" dirty="0" smtClean="0"/>
              <a:t>What</a:t>
            </a:r>
            <a:r>
              <a:rPr lang="en-150" dirty="0" smtClean="0">
                <a:solidFill>
                  <a:srgbClr val="FFFD00"/>
                </a:solidFill>
              </a:rPr>
              <a:t> issues </a:t>
            </a:r>
            <a:r>
              <a:rPr lang="en-150" dirty="0" smtClean="0"/>
              <a:t>do/did you </a:t>
            </a:r>
            <a:br>
              <a:rPr lang="en-150" dirty="0" smtClean="0"/>
            </a:br>
            <a:r>
              <a:rPr lang="en-150" dirty="0" smtClean="0"/>
              <a:t>face wrt. </a:t>
            </a:r>
            <a:r>
              <a:rPr lang="en-US" dirty="0" smtClean="0"/>
              <a:t>sustainability</a:t>
            </a:r>
            <a:r>
              <a:rPr lang="en-15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213"/>
          </a:xfrm>
        </p:spPr>
        <p:txBody>
          <a:bodyPr/>
          <a:lstStyle/>
          <a:p>
            <a:pPr algn="ctr"/>
            <a:r>
              <a:rPr lang="en-150" dirty="0" smtClean="0"/>
              <a:t>What </a:t>
            </a:r>
            <a:r>
              <a:rPr lang="en-150" dirty="0" smtClean="0">
                <a:solidFill>
                  <a:srgbClr val="FFFD00"/>
                </a:solidFill>
              </a:rPr>
              <a:t>sustainable practices </a:t>
            </a:r>
            <a:r>
              <a:rPr lang="en-150" dirty="0" smtClean="0"/>
              <a:t/>
            </a:r>
            <a:br>
              <a:rPr lang="en-150" dirty="0" smtClean="0"/>
            </a:br>
            <a:r>
              <a:rPr lang="en-150" dirty="0" smtClean="0"/>
              <a:t>have you already tried or currently apply?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213"/>
          </a:xfrm>
        </p:spPr>
        <p:txBody>
          <a:bodyPr/>
          <a:lstStyle/>
          <a:p>
            <a:pPr algn="ctr"/>
            <a:r>
              <a:rPr lang="en-150" dirty="0" smtClean="0"/>
              <a:t>Do you have any </a:t>
            </a:r>
            <a:r>
              <a:rPr lang="en-150" dirty="0" smtClean="0">
                <a:solidFill>
                  <a:srgbClr val="BFBFBF"/>
                </a:solidFill>
              </a:rPr>
              <a:t>good/bad</a:t>
            </a:r>
            <a:r>
              <a:rPr lang="en-150" dirty="0" smtClean="0"/>
              <a:t> experience </a:t>
            </a:r>
            <a:br>
              <a:rPr lang="en-150" dirty="0" smtClean="0"/>
            </a:br>
            <a:r>
              <a:rPr lang="en-150" dirty="0" smtClean="0"/>
              <a:t>to share wrt. </a:t>
            </a:r>
            <a:r>
              <a:rPr lang="en-150" dirty="0" smtClean="0">
                <a:solidFill>
                  <a:srgbClr val="FFFD00"/>
                </a:solidFill>
              </a:rPr>
              <a:t>academic collaborations</a:t>
            </a:r>
            <a:r>
              <a:rPr lang="en-150" dirty="0" smtClean="0"/>
              <a:t>?</a:t>
            </a:r>
            <a:endParaRPr lang="en-US" sz="280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440" y="4129314"/>
            <a:ext cx="4227119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800" dirty="0" smtClean="0">
                <a:solidFill>
                  <a:srgbClr val="BFBFBF"/>
                </a:solidFill>
              </a:rPr>
              <a:t>We </a:t>
            </a:r>
            <a:r>
              <a:rPr lang="en-150" sz="2800" dirty="0">
                <a:solidFill>
                  <a:srgbClr val="BFBFBF"/>
                </a:solidFill>
              </a:rPr>
              <a:t>are all in this together, </a:t>
            </a:r>
            <a:br>
              <a:rPr lang="en-150" sz="2800" dirty="0">
                <a:solidFill>
                  <a:srgbClr val="BFBFBF"/>
                </a:solidFill>
              </a:rPr>
            </a:br>
            <a:r>
              <a:rPr lang="en-150" sz="2800" dirty="0">
                <a:solidFill>
                  <a:srgbClr val="BFBFBF"/>
                </a:solidFill>
              </a:rPr>
              <a:t>so let’s try to make it work!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46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150" dirty="0"/>
              <a:t>BoF - </a:t>
            </a:r>
            <a:r>
              <a:rPr lang="en-US" dirty="0" smtClean="0"/>
              <a:t>S</a:t>
            </a:r>
            <a:r>
              <a:rPr lang="en-150" dirty="0"/>
              <a:t>ustainable </a:t>
            </a:r>
            <a:r>
              <a:rPr lang="en-150" dirty="0" smtClean="0"/>
              <a:t>Networking</a:t>
            </a:r>
            <a:br>
              <a:rPr lang="en-150" dirty="0" smtClean="0"/>
            </a:br>
            <a:r>
              <a:rPr lang="en-150" sz="2800" dirty="0">
                <a:solidFill>
                  <a:srgbClr val="BFBFBF"/>
                </a:solidFill>
              </a:rPr>
              <a:t>Many thanks for your inputs</a:t>
            </a:r>
            <a:r>
              <a:rPr lang="en-150" sz="2800" dirty="0" smtClean="0">
                <a:solidFill>
                  <a:srgbClr val="BFBFBF"/>
                </a:solidFill>
              </a:rPr>
              <a:t>!</a:t>
            </a:r>
            <a:endParaRPr lang="de-CH" sz="2800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4754" y="3729022"/>
            <a:ext cx="16542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en-150" sz="2000" dirty="0" smtClean="0">
                <a:solidFill>
                  <a:srgbClr val="FFFD00"/>
                </a:solidFill>
              </a:rPr>
              <a:t>jacobr</a:t>
            </a:r>
            <a:r>
              <a:rPr lang="en-150" sz="2000" dirty="0">
                <a:solidFill>
                  <a:srgbClr val="FFFD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FFFD00"/>
                </a:solidFill>
              </a:rPr>
              <a:t>ethz.ch</a:t>
            </a:r>
            <a:endParaRPr lang="en-US" sz="2000" dirty="0">
              <a:solidFill>
                <a:srgbClr val="FFFD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754" y="3364183"/>
            <a:ext cx="15196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chemeClr val="bg1"/>
                </a:solidFill>
              </a:rPr>
              <a:t>Romain Jacob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7130201" y="3738661"/>
            <a:ext cx="17034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4754" y="4692479"/>
            <a:ext cx="894476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CH" sz="2000" dirty="0" smtClean="0">
                <a:solidFill>
                  <a:schemeClr val="bg1"/>
                </a:solidFill>
              </a:rPr>
              <a:t>RIPE 87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1116" y="4692480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2000" dirty="0" smtClean="0">
                <a:solidFill>
                  <a:srgbClr val="BFBFBF"/>
                </a:solidFill>
              </a:rPr>
              <a:t>Nov. 27, 2023</a:t>
            </a:r>
            <a:endParaRPr lang="en-US" sz="2000" dirty="0" smtClean="0">
              <a:solidFill>
                <a:srgbClr val="BFBFB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1116" y="3364183"/>
            <a:ext cx="19043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Laurent Vanbever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1116" y="3729022"/>
            <a:ext cx="20022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2000" dirty="0" smtClean="0">
                <a:solidFill>
                  <a:srgbClr val="BFBFBF"/>
                </a:solidFill>
              </a:rPr>
              <a:t>lvanbever</a:t>
            </a:r>
            <a:r>
              <a:rPr lang="en-150" sz="2000" dirty="0" smtClean="0">
                <a:solidFill>
                  <a:srgbClr val="BFBFB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@</a:t>
            </a:r>
            <a:r>
              <a:rPr lang="en-150" sz="2000" dirty="0" smtClean="0">
                <a:solidFill>
                  <a:srgbClr val="BFBFBF"/>
                </a:solidFill>
              </a:rPr>
              <a:t>ethz.ch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/>
        </p:nvSpPr>
        <p:spPr>
          <a:xfrm>
            <a:off x="9461116" y="3729021"/>
            <a:ext cx="200222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7307" y="944563"/>
            <a:ext cx="4626746" cy="900112"/>
          </a:xfrm>
          <a:prstGeom prst="rect">
            <a:avLst/>
          </a:prstGeom>
          <a:solidFill>
            <a:srgbClr val="E3F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50828" y="1122948"/>
            <a:ext cx="3820650" cy="467143"/>
            <a:chOff x="7650828" y="1127764"/>
            <a:chExt cx="3820650" cy="467143"/>
          </a:xfrm>
        </p:grpSpPr>
        <p:sp>
          <p:nvSpPr>
            <p:cNvPr id="21" name="TextBox 20"/>
            <p:cNvSpPr txBox="1"/>
            <p:nvPr/>
          </p:nvSpPr>
          <p:spPr>
            <a:xfrm>
              <a:off x="7650828" y="1127764"/>
              <a:ext cx="577081" cy="467143"/>
            </a:xfrm>
            <a:prstGeom prst="rect">
              <a:avLst/>
            </a:prstGeom>
            <a:solidFill>
              <a:srgbClr val="E3FCA8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3600" dirty="0">
                  <a:latin typeface="Font Awesome 6 Free Solid" panose="02000903000000000000" pitchFamily="50"/>
                  <a:ea typeface="Font Awesome 6 Free Solid" panose="02000903000000000000" pitchFamily="50"/>
                </a:rPr>
                <a:t></a:t>
              </a:r>
              <a:endParaRPr lang="en-US" sz="3600" dirty="0" smtClean="0">
                <a:latin typeface="Font Awesome 6 Free Solid" panose="02000903000000000000" pitchFamily="50"/>
                <a:ea typeface="Font Awesome 6 Free Solid" panose="02000903000000000000" pitchFamily="5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41189" y="1212952"/>
              <a:ext cx="2930289" cy="363333"/>
            </a:xfrm>
            <a:prstGeom prst="rect">
              <a:avLst/>
            </a:prstGeom>
            <a:solidFill>
              <a:srgbClr val="E3FCA8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150" sz="2800" dirty="0" smtClean="0"/>
                <a:t>Let’s work together</a:t>
              </a:r>
              <a:endParaRPr lang="en-US" sz="28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00002" y="5142667"/>
            <a:ext cx="22512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150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Climate </a:t>
            </a:r>
            <a:r>
              <a:rPr lang="en-US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stripes</a:t>
            </a:r>
            <a:r>
              <a:rPr lang="en-150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600" b="0" i="0" kern="1200" dirty="0" smtClean="0">
                <a:solidFill>
                  <a:schemeClr val="bg1"/>
                </a:solidFill>
                <a:effectLst/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80345" y="2803917"/>
            <a:ext cx="461665" cy="467921"/>
            <a:chOff x="4965055" y="2803917"/>
            <a:chExt cx="461665" cy="467921"/>
          </a:xfrm>
        </p:grpSpPr>
        <p:sp>
          <p:nvSpPr>
            <p:cNvPr id="26" name="TextBox 25"/>
            <p:cNvSpPr txBox="1"/>
            <p:nvPr/>
          </p:nvSpPr>
          <p:spPr>
            <a:xfrm>
              <a:off x="4965055" y="2803917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dirty="0" smtClean="0">
                  <a:solidFill>
                    <a:srgbClr val="BFBFBF"/>
                  </a:solidFill>
                </a:rPr>
                <a:t>2018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95887" y="3162300"/>
              <a:ext cx="0" cy="109538"/>
            </a:xfrm>
            <a:prstGeom prst="line">
              <a:avLst/>
            </a:prstGeom>
            <a:ln w="19050">
              <a:solidFill>
                <a:srgbClr val="BFBFB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69317" y="2803917"/>
            <a:ext cx="461665" cy="467921"/>
            <a:chOff x="969317" y="2803917"/>
            <a:chExt cx="461665" cy="467921"/>
          </a:xfrm>
        </p:grpSpPr>
        <p:sp>
          <p:nvSpPr>
            <p:cNvPr id="29" name="TextBox 28"/>
            <p:cNvSpPr txBox="1"/>
            <p:nvPr/>
          </p:nvSpPr>
          <p:spPr>
            <a:xfrm>
              <a:off x="969317" y="2803917"/>
              <a:ext cx="4616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150" dirty="0" smtClean="0">
                  <a:solidFill>
                    <a:srgbClr val="BFBFBF"/>
                  </a:solidFill>
                </a:rPr>
                <a:t>1850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00150" y="3162300"/>
              <a:ext cx="0" cy="109538"/>
            </a:xfrm>
            <a:prstGeom prst="line">
              <a:avLst/>
            </a:prstGeom>
            <a:ln w="19050">
              <a:solidFill>
                <a:srgbClr val="BFBFB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200150" y="5388887"/>
            <a:ext cx="44110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BFBFBF"/>
                </a:solidFill>
              </a:rPr>
              <a:t>portrays </a:t>
            </a:r>
            <a:r>
              <a:rPr lang="en-US" sz="1600" dirty="0">
                <a:solidFill>
                  <a:srgbClr val="BFBFBF"/>
                </a:solidFill>
              </a:rPr>
              <a:t>the </a:t>
            </a:r>
            <a:r>
              <a:rPr lang="en-US" sz="1600" dirty="0" smtClean="0">
                <a:solidFill>
                  <a:srgbClr val="BFBFBF"/>
                </a:solidFill>
              </a:rPr>
              <a:t>increase </a:t>
            </a:r>
            <a:r>
              <a:rPr lang="en-US" sz="1600" dirty="0">
                <a:solidFill>
                  <a:srgbClr val="BFBFBF"/>
                </a:solidFill>
              </a:rPr>
              <a:t>of </a:t>
            </a:r>
            <a:r>
              <a:rPr lang="en-US" sz="1600" dirty="0" smtClean="0">
                <a:solidFill>
                  <a:srgbClr val="BFBFBF"/>
                </a:solidFill>
              </a:rPr>
              <a:t>average</a:t>
            </a:r>
            <a:r>
              <a:rPr lang="en-150" sz="1600" dirty="0" smtClean="0">
                <a:solidFill>
                  <a:srgbClr val="BFBFBF"/>
                </a:solidFill>
              </a:rPr>
              <a:t> </a:t>
            </a:r>
            <a:r>
              <a:rPr lang="en-US" sz="1600" dirty="0" smtClean="0">
                <a:solidFill>
                  <a:srgbClr val="BFBFBF"/>
                </a:solidFill>
              </a:rPr>
              <a:t>global temperature</a:t>
            </a:r>
            <a:r>
              <a:rPr lang="en-150" sz="1600" dirty="0" smtClean="0">
                <a:solidFill>
                  <a:srgbClr val="BFBFBF"/>
                </a:solidFill>
              </a:rPr>
              <a:t/>
            </a:r>
            <a:br>
              <a:rPr lang="en-150" sz="1600" dirty="0" smtClean="0">
                <a:solidFill>
                  <a:srgbClr val="BFBFBF"/>
                </a:solidFill>
              </a:rPr>
            </a:br>
            <a:r>
              <a:rPr lang="en-US" sz="1600" dirty="0" smtClean="0">
                <a:solidFill>
                  <a:srgbClr val="BFBFBF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5425" y="5142666"/>
            <a:ext cx="15759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 Hawkins</a:t>
            </a:r>
            <a:r>
              <a:rPr lang="en-150" sz="1600" b="0" i="0" u="none" strike="noStrike" kern="1200" dirty="0" smtClean="0">
                <a:solidFill>
                  <a:schemeClr val="bg1"/>
                </a:solidFill>
                <a:effectLst/>
              </a:rPr>
              <a:t>, 2018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/>
          </p:cNvPr>
          <p:cNvSpPr/>
          <p:nvPr/>
        </p:nvSpPr>
        <p:spPr>
          <a:xfrm>
            <a:off x="1200150" y="3429000"/>
            <a:ext cx="4411027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M Sans">
      <a:majorFont>
        <a:latin typeface="LM Sans 10"/>
        <a:ea typeface=""/>
        <a:cs typeface=""/>
      </a:majorFont>
      <a:minorFont>
        <a:latin typeface="LM Sans 1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91453</TotalTime>
  <Words>90</Words>
  <Application>Microsoft Office PowerPoint</Application>
  <PresentationFormat>Widescreen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LM Sans 10</vt:lpstr>
      <vt:lpstr>Carlito</vt:lpstr>
      <vt:lpstr>Arial</vt:lpstr>
      <vt:lpstr>Font Awesome 6 Free Solid</vt:lpstr>
      <vt:lpstr>Office Theme</vt:lpstr>
      <vt:lpstr>BoF - Sustainable Networking Where are we? Where should we go?</vt:lpstr>
      <vt:lpstr>Let’s learn more about you and  your sustainable networking experience</vt:lpstr>
      <vt:lpstr>What issues do/did you  face wrt. sustainability?</vt:lpstr>
      <vt:lpstr>What sustainable practices  have you already tried or currently apply?</vt:lpstr>
      <vt:lpstr>Do you have any good/bad experience  to share wrt. academic collaborations?</vt:lpstr>
      <vt:lpstr>BoF - Sustainable Networking Many thanks for your inputs!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Romain</cp:lastModifiedBy>
  <cp:revision>2297</cp:revision>
  <dcterms:created xsi:type="dcterms:W3CDTF">2016-06-15T13:39:17Z</dcterms:created>
  <dcterms:modified xsi:type="dcterms:W3CDTF">2023-11-26T21:43:26Z</dcterms:modified>
</cp:coreProperties>
</file>