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85" r:id="rId3"/>
    <p:sldId id="257" r:id="rId4"/>
    <p:sldId id="274" r:id="rId5"/>
    <p:sldId id="273" r:id="rId6"/>
    <p:sldId id="275" r:id="rId7"/>
    <p:sldId id="279" r:id="rId8"/>
    <p:sldId id="276" r:id="rId9"/>
    <p:sldId id="277" r:id="rId10"/>
    <p:sldId id="278" r:id="rId11"/>
    <p:sldId id="286" r:id="rId12"/>
    <p:sldId id="258" r:id="rId13"/>
    <p:sldId id="263" r:id="rId14"/>
    <p:sldId id="280" r:id="rId15"/>
    <p:sldId id="281" r:id="rId16"/>
    <p:sldId id="260" r:id="rId17"/>
    <p:sldId id="261" r:id="rId18"/>
    <p:sldId id="262" r:id="rId19"/>
    <p:sldId id="284" r:id="rId20"/>
    <p:sldId id="264" r:id="rId21"/>
    <p:sldId id="266" r:id="rId22"/>
    <p:sldId id="267" r:id="rId23"/>
    <p:sldId id="287" r:id="rId24"/>
    <p:sldId id="269" r:id="rId25"/>
    <p:sldId id="271" r:id="rId26"/>
    <p:sldId id="283" r:id="rId27"/>
    <p:sldId id="288" r:id="rId28"/>
    <p:sldId id="282" r:id="rId29"/>
    <p:sldId id="26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69790-033F-47BA-7CBB-51FF3E2862ED}" v="1410" dt="2023-11-23T14:43:17.030"/>
    <p1510:client id="{216A580D-3434-43E5-A15D-3483E464E13E}" v="166" dt="2023-09-07T14:33:54.663"/>
    <p1510:client id="{26CC6223-FED3-221E-E05D-B9579EC9F1BA}" v="39" dt="2023-11-27T13:26:58.046"/>
    <p1510:client id="{34508A79-29B0-D8E8-A139-313B30690D55}" v="198" dt="2023-11-27T14:03:05.888"/>
    <p1510:client id="{3C63A037-7C36-5014-0DDF-18DA46989EB9}" v="37" dt="2023-09-07T15:14:35.664"/>
    <p1510:client id="{59941089-A74E-0A7B-C9A1-08D896AAC6C7}" v="577" dt="2023-09-12T09:27:36.504"/>
    <p1510:client id="{60CC8FEF-6297-6CB2-7918-9B009AC83A22}" v="42" dt="2023-09-07T15:12:35.740"/>
    <p1510:client id="{6F87D72B-2B1A-D2F4-8AEC-42406EE8263F}" v="95" dt="2023-11-24T14:54:50.114"/>
    <p1510:client id="{75DB3B70-2BFC-2E17-6BCA-9464CD792BF9}" v="548" dt="2023-09-12T13:20:01.053"/>
    <p1510:client id="{85DFBBEA-67C0-8168-65CD-17D50B9EB75E}" v="150" dt="2023-11-23T15:36:20.361"/>
    <p1510:client id="{AD86D323-0DB4-5408-7A7C-BD5E5FBEA517}" v="423" dt="2023-09-13T07:03:20.842"/>
    <p1510:client id="{B1022F65-AED3-501E-D955-17A74B502B4E}" v="61" dt="2023-11-24T11:27:38.064"/>
    <p1510:client id="{B32526AB-3626-274E-4C95-21FEE1DFF8DA}" v="5" dt="2023-11-26T21:51:35.342"/>
    <p1510:client id="{C02FCB35-6472-5001-63EF-B1D43EE10EED}" v="342" dt="2023-09-07T14:57:16.104"/>
    <p1510:client id="{C5D0D68A-425A-2C2C-50A7-5525A6B5AA1B}" v="3" dt="2023-11-27T18:02:11.848"/>
    <p1510:client id="{D38962F2-BB27-F461-F80B-C7C860C44748}" v="1" dt="2023-09-13T11:50:46.438"/>
    <p1510:client id="{D67F274E-B5B7-D11D-BBF7-9F1A4F92029E}" v="6" dt="2023-11-27T10:11:34.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hyperlink" Target="mailto:r.sommese@utwente.nl" TargetMode="External"/><Relationship Id="rId5" Type="http://schemas.openxmlformats.org/officeDocument/2006/relationships/image" Target="../media/image25.svg"/><Relationship Id="rId4"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3" Type="http://schemas.openxmlformats.org/officeDocument/2006/relationships/hyperlink" Target="mailto:r.sommese@utwente.nl" TargetMode="External"/><Relationship Id="rId2" Type="http://schemas.openxmlformats.org/officeDocument/2006/relationships/image" Target="../media/image23.svg"/><Relationship Id="rId1" Type="http://schemas.openxmlformats.org/officeDocument/2006/relationships/image" Target="../media/image22.png"/><Relationship Id="rId5" Type="http://schemas.openxmlformats.org/officeDocument/2006/relationships/image" Target="../media/image25.sv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6BBFE5-FADC-40A4-9B13-1D97FEC16C86}"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56ABC022-1D09-41A3-A9F0-870D0E2A5D4E}">
      <dgm:prSet/>
      <dgm:spPr/>
      <dgm:t>
        <a:bodyPr/>
        <a:lstStyle/>
        <a:p>
          <a:r>
            <a:rPr lang="en-US" dirty="0"/>
            <a:t>In 2023, CT logs and Common Crawl together contribute to a coverage of</a:t>
          </a:r>
          <a:r>
            <a:rPr lang="en-US" b="1" dirty="0"/>
            <a:t> 59% for ccTLDs.</a:t>
          </a:r>
        </a:p>
      </dgm:t>
    </dgm:pt>
    <dgm:pt modelId="{4D7DC1A1-C11D-4B7D-BF8E-2E286F57275C}" type="parTrans" cxnId="{892D1532-0802-48E3-BBDC-9DFF1DEEBB1A}">
      <dgm:prSet/>
      <dgm:spPr/>
      <dgm:t>
        <a:bodyPr/>
        <a:lstStyle/>
        <a:p>
          <a:endParaRPr lang="en-US"/>
        </a:p>
      </dgm:t>
    </dgm:pt>
    <dgm:pt modelId="{4A49266B-B538-4D39-9E22-B1C90997988A}" type="sibTrans" cxnId="{892D1532-0802-48E3-BBDC-9DFF1DEEBB1A}">
      <dgm:prSet/>
      <dgm:spPr/>
      <dgm:t>
        <a:bodyPr/>
        <a:lstStyle/>
        <a:p>
          <a:endParaRPr lang="en-US"/>
        </a:p>
      </dgm:t>
    </dgm:pt>
    <dgm:pt modelId="{45AED76F-3EEA-4334-9AA1-789960997377}">
      <dgm:prSet/>
      <dgm:spPr/>
      <dgm:t>
        <a:bodyPr/>
        <a:lstStyle/>
        <a:p>
          <a:pPr rtl="0"/>
          <a:r>
            <a:rPr lang="en-US" dirty="0"/>
            <a:t>CT logs account for most of this coverage, with </a:t>
          </a:r>
          <a:r>
            <a:rPr lang="en-US" b="1" dirty="0"/>
            <a:t>24%</a:t>
          </a:r>
          <a:r>
            <a:rPr lang="en-US" dirty="0">
              <a:latin typeface="Sabon Next LT"/>
            </a:rPr>
            <a:t> </a:t>
          </a:r>
          <a:r>
            <a:rPr lang="en-US" dirty="0"/>
            <a:t>due to co-appearing names, </a:t>
          </a:r>
          <a:r>
            <a:rPr lang="en-US" b="1" dirty="0"/>
            <a:t>28%</a:t>
          </a:r>
          <a:r>
            <a:rPr lang="en-US" dirty="0"/>
            <a:t> solely thanks to CT, and</a:t>
          </a:r>
          <a:r>
            <a:rPr lang="en-US" b="1" dirty="0"/>
            <a:t> 7%</a:t>
          </a:r>
          <a:r>
            <a:rPr lang="en-US" dirty="0"/>
            <a:t> exclusively from Common Crawl.</a:t>
          </a:r>
        </a:p>
      </dgm:t>
    </dgm:pt>
    <dgm:pt modelId="{C128D34C-0009-45AE-BB0D-1122913A8C73}" type="parTrans" cxnId="{2D397E43-2B25-4787-8BF3-FAEB6BE1382F}">
      <dgm:prSet/>
      <dgm:spPr/>
      <dgm:t>
        <a:bodyPr/>
        <a:lstStyle/>
        <a:p>
          <a:endParaRPr lang="en-US"/>
        </a:p>
      </dgm:t>
    </dgm:pt>
    <dgm:pt modelId="{7C369C2B-9334-47B4-B3DF-FF394CC633DB}" type="sibTrans" cxnId="{2D397E43-2B25-4787-8BF3-FAEB6BE1382F}">
      <dgm:prSet/>
      <dgm:spPr/>
      <dgm:t>
        <a:bodyPr/>
        <a:lstStyle/>
        <a:p>
          <a:endParaRPr lang="en-US"/>
        </a:p>
      </dgm:t>
    </dgm:pt>
    <dgm:pt modelId="{7C2E280A-AD03-41AC-A259-67BCFB98CF5E}">
      <dgm:prSet/>
      <dgm:spPr/>
      <dgm:t>
        <a:bodyPr/>
        <a:lstStyle/>
        <a:p>
          <a:r>
            <a:rPr lang="en-US" dirty="0"/>
            <a:t>Common Crawl adds value by capturing additional domain names.</a:t>
          </a:r>
        </a:p>
      </dgm:t>
    </dgm:pt>
    <dgm:pt modelId="{2D455BD5-0984-481C-91A9-EB2F9F1E9835}" type="parTrans" cxnId="{602B84D9-F5B0-4DD1-AB80-0BBD8AC07524}">
      <dgm:prSet/>
      <dgm:spPr/>
      <dgm:t>
        <a:bodyPr/>
        <a:lstStyle/>
        <a:p>
          <a:endParaRPr lang="en-US"/>
        </a:p>
      </dgm:t>
    </dgm:pt>
    <dgm:pt modelId="{1581C0E4-4241-4339-BF53-A2F4A8254CBB}" type="sibTrans" cxnId="{602B84D9-F5B0-4DD1-AB80-0BBD8AC07524}">
      <dgm:prSet/>
      <dgm:spPr/>
      <dgm:t>
        <a:bodyPr/>
        <a:lstStyle/>
        <a:p>
          <a:endParaRPr lang="en-US"/>
        </a:p>
      </dgm:t>
    </dgm:pt>
    <dgm:pt modelId="{545BC003-0264-4181-BBEF-32FF2AFD0308}">
      <dgm:prSet/>
      <dgm:spPr/>
      <dgm:t>
        <a:bodyPr/>
        <a:lstStyle/>
        <a:p>
          <a:r>
            <a:rPr lang="en-US" dirty="0"/>
            <a:t>The supplemental coverage provided by Common Crawl is </a:t>
          </a:r>
          <a:r>
            <a:rPr lang="en-US" b="1" dirty="0"/>
            <a:t>decreasing over time</a:t>
          </a:r>
          <a:r>
            <a:rPr lang="en-US" dirty="0"/>
            <a:t>, possibly due to the increased adoption of TLS.</a:t>
          </a:r>
        </a:p>
      </dgm:t>
    </dgm:pt>
    <dgm:pt modelId="{1772D1CB-0064-4D91-8470-5417984B752A}" type="parTrans" cxnId="{2AB9C45D-BAEF-4F64-8DBF-78EFD3B71583}">
      <dgm:prSet/>
      <dgm:spPr/>
      <dgm:t>
        <a:bodyPr/>
        <a:lstStyle/>
        <a:p>
          <a:endParaRPr lang="en-US"/>
        </a:p>
      </dgm:t>
    </dgm:pt>
    <dgm:pt modelId="{8C59F983-637B-46F1-85CB-1C9D9AD75D0F}" type="sibTrans" cxnId="{2AB9C45D-BAEF-4F64-8DBF-78EFD3B71583}">
      <dgm:prSet/>
      <dgm:spPr/>
      <dgm:t>
        <a:bodyPr/>
        <a:lstStyle/>
        <a:p>
          <a:endParaRPr lang="en-US"/>
        </a:p>
      </dgm:t>
    </dgm:pt>
    <dgm:pt modelId="{629FA5D1-5FF1-402E-9E25-7D842AFA9113}" type="pres">
      <dgm:prSet presAssocID="{C36BBFE5-FADC-40A4-9B13-1D97FEC16C86}" presName="vert0" presStyleCnt="0">
        <dgm:presLayoutVars>
          <dgm:dir/>
          <dgm:animOne val="branch"/>
          <dgm:animLvl val="lvl"/>
        </dgm:presLayoutVars>
      </dgm:prSet>
      <dgm:spPr/>
    </dgm:pt>
    <dgm:pt modelId="{B32DECB2-9509-47E7-834F-0F41EA6ED2DA}" type="pres">
      <dgm:prSet presAssocID="{56ABC022-1D09-41A3-A9F0-870D0E2A5D4E}" presName="thickLine" presStyleLbl="alignNode1" presStyleIdx="0" presStyleCnt="4"/>
      <dgm:spPr/>
    </dgm:pt>
    <dgm:pt modelId="{A1312CCA-4456-468C-978A-CD69E524A500}" type="pres">
      <dgm:prSet presAssocID="{56ABC022-1D09-41A3-A9F0-870D0E2A5D4E}" presName="horz1" presStyleCnt="0"/>
      <dgm:spPr/>
    </dgm:pt>
    <dgm:pt modelId="{A7B2EEB4-BC74-417E-8DA3-48ACE942486E}" type="pres">
      <dgm:prSet presAssocID="{56ABC022-1D09-41A3-A9F0-870D0E2A5D4E}" presName="tx1" presStyleLbl="revTx" presStyleIdx="0" presStyleCnt="4"/>
      <dgm:spPr/>
    </dgm:pt>
    <dgm:pt modelId="{9494C1F6-5E11-4817-A1D7-CDDF98F4A418}" type="pres">
      <dgm:prSet presAssocID="{56ABC022-1D09-41A3-A9F0-870D0E2A5D4E}" presName="vert1" presStyleCnt="0"/>
      <dgm:spPr/>
    </dgm:pt>
    <dgm:pt modelId="{2386F921-BFA3-4A2D-87C1-6FB3EAF6B12D}" type="pres">
      <dgm:prSet presAssocID="{45AED76F-3EEA-4334-9AA1-789960997377}" presName="thickLine" presStyleLbl="alignNode1" presStyleIdx="1" presStyleCnt="4"/>
      <dgm:spPr/>
    </dgm:pt>
    <dgm:pt modelId="{B48CDB4F-DBC5-410C-83A5-5285D9BDC6C9}" type="pres">
      <dgm:prSet presAssocID="{45AED76F-3EEA-4334-9AA1-789960997377}" presName="horz1" presStyleCnt="0"/>
      <dgm:spPr/>
    </dgm:pt>
    <dgm:pt modelId="{259C3DA3-D488-4522-AF6D-41FE24114B0E}" type="pres">
      <dgm:prSet presAssocID="{45AED76F-3EEA-4334-9AA1-789960997377}" presName="tx1" presStyleLbl="revTx" presStyleIdx="1" presStyleCnt="4"/>
      <dgm:spPr/>
    </dgm:pt>
    <dgm:pt modelId="{BABE51CA-C2A0-49B4-92D6-D957FC043864}" type="pres">
      <dgm:prSet presAssocID="{45AED76F-3EEA-4334-9AA1-789960997377}" presName="vert1" presStyleCnt="0"/>
      <dgm:spPr/>
    </dgm:pt>
    <dgm:pt modelId="{2FCE5B5D-81F9-4B43-A891-31019B8C7232}" type="pres">
      <dgm:prSet presAssocID="{7C2E280A-AD03-41AC-A259-67BCFB98CF5E}" presName="thickLine" presStyleLbl="alignNode1" presStyleIdx="2" presStyleCnt="4"/>
      <dgm:spPr/>
    </dgm:pt>
    <dgm:pt modelId="{435721B7-4DEC-4B2A-81EC-108A1D06AC0F}" type="pres">
      <dgm:prSet presAssocID="{7C2E280A-AD03-41AC-A259-67BCFB98CF5E}" presName="horz1" presStyleCnt="0"/>
      <dgm:spPr/>
    </dgm:pt>
    <dgm:pt modelId="{C067013B-A45F-4A46-B215-81EBF1011E14}" type="pres">
      <dgm:prSet presAssocID="{7C2E280A-AD03-41AC-A259-67BCFB98CF5E}" presName="tx1" presStyleLbl="revTx" presStyleIdx="2" presStyleCnt="4"/>
      <dgm:spPr/>
    </dgm:pt>
    <dgm:pt modelId="{B861F60B-9910-43D8-A849-E4F1DB832507}" type="pres">
      <dgm:prSet presAssocID="{7C2E280A-AD03-41AC-A259-67BCFB98CF5E}" presName="vert1" presStyleCnt="0"/>
      <dgm:spPr/>
    </dgm:pt>
    <dgm:pt modelId="{609C7F84-9EBD-400A-878A-E729DADF350D}" type="pres">
      <dgm:prSet presAssocID="{545BC003-0264-4181-BBEF-32FF2AFD0308}" presName="thickLine" presStyleLbl="alignNode1" presStyleIdx="3" presStyleCnt="4"/>
      <dgm:spPr/>
    </dgm:pt>
    <dgm:pt modelId="{7A62130C-A429-419D-A939-97133E4EB380}" type="pres">
      <dgm:prSet presAssocID="{545BC003-0264-4181-BBEF-32FF2AFD0308}" presName="horz1" presStyleCnt="0"/>
      <dgm:spPr/>
    </dgm:pt>
    <dgm:pt modelId="{522587A9-4CA7-4C0A-9F80-E4DEDCADE917}" type="pres">
      <dgm:prSet presAssocID="{545BC003-0264-4181-BBEF-32FF2AFD0308}" presName="tx1" presStyleLbl="revTx" presStyleIdx="3" presStyleCnt="4"/>
      <dgm:spPr/>
    </dgm:pt>
    <dgm:pt modelId="{46F7D491-B580-493C-AED1-5392A1D51CF7}" type="pres">
      <dgm:prSet presAssocID="{545BC003-0264-4181-BBEF-32FF2AFD0308}" presName="vert1" presStyleCnt="0"/>
      <dgm:spPr/>
    </dgm:pt>
  </dgm:ptLst>
  <dgm:cxnLst>
    <dgm:cxn modelId="{405DCD2B-FFA5-46F2-ACDE-7FAC8EFB5C02}" type="presOf" srcId="{45AED76F-3EEA-4334-9AA1-789960997377}" destId="{259C3DA3-D488-4522-AF6D-41FE24114B0E}" srcOrd="0" destOrd="0" presId="urn:microsoft.com/office/officeart/2008/layout/LinedList"/>
    <dgm:cxn modelId="{892D1532-0802-48E3-BBDC-9DFF1DEEBB1A}" srcId="{C36BBFE5-FADC-40A4-9B13-1D97FEC16C86}" destId="{56ABC022-1D09-41A3-A9F0-870D0E2A5D4E}" srcOrd="0" destOrd="0" parTransId="{4D7DC1A1-C11D-4B7D-BF8E-2E286F57275C}" sibTransId="{4A49266B-B538-4D39-9E22-B1C90997988A}"/>
    <dgm:cxn modelId="{2AB9C45D-BAEF-4F64-8DBF-78EFD3B71583}" srcId="{C36BBFE5-FADC-40A4-9B13-1D97FEC16C86}" destId="{545BC003-0264-4181-BBEF-32FF2AFD0308}" srcOrd="3" destOrd="0" parTransId="{1772D1CB-0064-4D91-8470-5417984B752A}" sibTransId="{8C59F983-637B-46F1-85CB-1C9D9AD75D0F}"/>
    <dgm:cxn modelId="{61889B5E-D1B0-48EE-B30C-89D9482FA7CC}" type="presOf" srcId="{C36BBFE5-FADC-40A4-9B13-1D97FEC16C86}" destId="{629FA5D1-5FF1-402E-9E25-7D842AFA9113}" srcOrd="0" destOrd="0" presId="urn:microsoft.com/office/officeart/2008/layout/LinedList"/>
    <dgm:cxn modelId="{2D397E43-2B25-4787-8BF3-FAEB6BE1382F}" srcId="{C36BBFE5-FADC-40A4-9B13-1D97FEC16C86}" destId="{45AED76F-3EEA-4334-9AA1-789960997377}" srcOrd="1" destOrd="0" parTransId="{C128D34C-0009-45AE-BB0D-1122913A8C73}" sibTransId="{7C369C2B-9334-47B4-B3DF-FF394CC633DB}"/>
    <dgm:cxn modelId="{A6B9C64E-B5C7-4730-918F-E6EEE9417402}" type="presOf" srcId="{545BC003-0264-4181-BBEF-32FF2AFD0308}" destId="{522587A9-4CA7-4C0A-9F80-E4DEDCADE917}" srcOrd="0" destOrd="0" presId="urn:microsoft.com/office/officeart/2008/layout/LinedList"/>
    <dgm:cxn modelId="{7C0018D7-4277-4324-938A-B9BBD068C2B4}" type="presOf" srcId="{56ABC022-1D09-41A3-A9F0-870D0E2A5D4E}" destId="{A7B2EEB4-BC74-417E-8DA3-48ACE942486E}" srcOrd="0" destOrd="0" presId="urn:microsoft.com/office/officeart/2008/layout/LinedList"/>
    <dgm:cxn modelId="{602B84D9-F5B0-4DD1-AB80-0BBD8AC07524}" srcId="{C36BBFE5-FADC-40A4-9B13-1D97FEC16C86}" destId="{7C2E280A-AD03-41AC-A259-67BCFB98CF5E}" srcOrd="2" destOrd="0" parTransId="{2D455BD5-0984-481C-91A9-EB2F9F1E9835}" sibTransId="{1581C0E4-4241-4339-BF53-A2F4A8254CBB}"/>
    <dgm:cxn modelId="{2B1B85F7-5323-47BE-8AF6-6B65654E34EB}" type="presOf" srcId="{7C2E280A-AD03-41AC-A259-67BCFB98CF5E}" destId="{C067013B-A45F-4A46-B215-81EBF1011E14}" srcOrd="0" destOrd="0" presId="urn:microsoft.com/office/officeart/2008/layout/LinedList"/>
    <dgm:cxn modelId="{7842740A-6584-48F0-9A0A-A226531D1AC1}" type="presParOf" srcId="{629FA5D1-5FF1-402E-9E25-7D842AFA9113}" destId="{B32DECB2-9509-47E7-834F-0F41EA6ED2DA}" srcOrd="0" destOrd="0" presId="urn:microsoft.com/office/officeart/2008/layout/LinedList"/>
    <dgm:cxn modelId="{A13DF99E-B2CC-46BE-81D1-C4472D526308}" type="presParOf" srcId="{629FA5D1-5FF1-402E-9E25-7D842AFA9113}" destId="{A1312CCA-4456-468C-978A-CD69E524A500}" srcOrd="1" destOrd="0" presId="urn:microsoft.com/office/officeart/2008/layout/LinedList"/>
    <dgm:cxn modelId="{D3190F21-14D1-4B62-B0AD-8643789A0D18}" type="presParOf" srcId="{A1312CCA-4456-468C-978A-CD69E524A500}" destId="{A7B2EEB4-BC74-417E-8DA3-48ACE942486E}" srcOrd="0" destOrd="0" presId="urn:microsoft.com/office/officeart/2008/layout/LinedList"/>
    <dgm:cxn modelId="{225208C0-DB53-4922-8673-F6C3A494716B}" type="presParOf" srcId="{A1312CCA-4456-468C-978A-CD69E524A500}" destId="{9494C1F6-5E11-4817-A1D7-CDDF98F4A418}" srcOrd="1" destOrd="0" presId="urn:microsoft.com/office/officeart/2008/layout/LinedList"/>
    <dgm:cxn modelId="{7C48DF03-1BD2-46E7-944A-2ED2772E998A}" type="presParOf" srcId="{629FA5D1-5FF1-402E-9E25-7D842AFA9113}" destId="{2386F921-BFA3-4A2D-87C1-6FB3EAF6B12D}" srcOrd="2" destOrd="0" presId="urn:microsoft.com/office/officeart/2008/layout/LinedList"/>
    <dgm:cxn modelId="{780BB8F7-F5BD-4131-9E90-6160FC6404D8}" type="presParOf" srcId="{629FA5D1-5FF1-402E-9E25-7D842AFA9113}" destId="{B48CDB4F-DBC5-410C-83A5-5285D9BDC6C9}" srcOrd="3" destOrd="0" presId="urn:microsoft.com/office/officeart/2008/layout/LinedList"/>
    <dgm:cxn modelId="{D40B4974-9D64-4CDA-A29E-C5C3922237D8}" type="presParOf" srcId="{B48CDB4F-DBC5-410C-83A5-5285D9BDC6C9}" destId="{259C3DA3-D488-4522-AF6D-41FE24114B0E}" srcOrd="0" destOrd="0" presId="urn:microsoft.com/office/officeart/2008/layout/LinedList"/>
    <dgm:cxn modelId="{0D3731B8-C5F5-4FD4-AB9C-71E0A96DBF12}" type="presParOf" srcId="{B48CDB4F-DBC5-410C-83A5-5285D9BDC6C9}" destId="{BABE51CA-C2A0-49B4-92D6-D957FC043864}" srcOrd="1" destOrd="0" presId="urn:microsoft.com/office/officeart/2008/layout/LinedList"/>
    <dgm:cxn modelId="{32BD7C75-7F4D-47EE-9D02-AB60A0D476D0}" type="presParOf" srcId="{629FA5D1-5FF1-402E-9E25-7D842AFA9113}" destId="{2FCE5B5D-81F9-4B43-A891-31019B8C7232}" srcOrd="4" destOrd="0" presId="urn:microsoft.com/office/officeart/2008/layout/LinedList"/>
    <dgm:cxn modelId="{9A573528-8207-4EB3-8195-7DC5A644B5D1}" type="presParOf" srcId="{629FA5D1-5FF1-402E-9E25-7D842AFA9113}" destId="{435721B7-4DEC-4B2A-81EC-108A1D06AC0F}" srcOrd="5" destOrd="0" presId="urn:microsoft.com/office/officeart/2008/layout/LinedList"/>
    <dgm:cxn modelId="{2C8ADC48-AB11-414F-AD02-AB64E63F1C63}" type="presParOf" srcId="{435721B7-4DEC-4B2A-81EC-108A1D06AC0F}" destId="{C067013B-A45F-4A46-B215-81EBF1011E14}" srcOrd="0" destOrd="0" presId="urn:microsoft.com/office/officeart/2008/layout/LinedList"/>
    <dgm:cxn modelId="{DE1B4F28-E1BE-4A33-9770-814FEAB992F5}" type="presParOf" srcId="{435721B7-4DEC-4B2A-81EC-108A1D06AC0F}" destId="{B861F60B-9910-43D8-A849-E4F1DB832507}" srcOrd="1" destOrd="0" presId="urn:microsoft.com/office/officeart/2008/layout/LinedList"/>
    <dgm:cxn modelId="{446FA930-D924-42BC-8E7E-C90FED90F44B}" type="presParOf" srcId="{629FA5D1-5FF1-402E-9E25-7D842AFA9113}" destId="{609C7F84-9EBD-400A-878A-E729DADF350D}" srcOrd="6" destOrd="0" presId="urn:microsoft.com/office/officeart/2008/layout/LinedList"/>
    <dgm:cxn modelId="{D860BCF4-D61D-4A82-B383-724606785054}" type="presParOf" srcId="{629FA5D1-5FF1-402E-9E25-7D842AFA9113}" destId="{7A62130C-A429-419D-A939-97133E4EB380}" srcOrd="7" destOrd="0" presId="urn:microsoft.com/office/officeart/2008/layout/LinedList"/>
    <dgm:cxn modelId="{130B4C09-4B1E-436C-A339-4E046FFB951C}" type="presParOf" srcId="{7A62130C-A429-419D-A939-97133E4EB380}" destId="{522587A9-4CA7-4C0A-9F80-E4DEDCADE917}" srcOrd="0" destOrd="0" presId="urn:microsoft.com/office/officeart/2008/layout/LinedList"/>
    <dgm:cxn modelId="{5D524301-E5DA-4471-AE0A-451F6B6513DC}" type="presParOf" srcId="{7A62130C-A429-419D-A939-97133E4EB380}" destId="{46F7D491-B580-493C-AED1-5392A1D51CF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994B6B-1832-4F0E-9B3F-3095B5CF0E89}"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08933F6E-4245-4C18-B1BF-294FE28229A0}">
      <dgm:prSet/>
      <dgm:spPr/>
      <dgm:t>
        <a:bodyPr/>
        <a:lstStyle/>
        <a:p>
          <a:r>
            <a:rPr lang="en-US" dirty="0">
              <a:hlinkClick xmlns:r="http://schemas.openxmlformats.org/officeDocument/2006/relationships" r:id="rId1"/>
            </a:rPr>
            <a:t>r.sommese@utwente.nl</a:t>
          </a:r>
          <a:endParaRPr lang="en-US" dirty="0"/>
        </a:p>
      </dgm:t>
    </dgm:pt>
    <dgm:pt modelId="{E014AEFA-8A8B-409A-921F-7C5C070057DF}" type="parTrans" cxnId="{5518A215-1552-4AF4-84C9-A3E80ACB6E47}">
      <dgm:prSet/>
      <dgm:spPr/>
      <dgm:t>
        <a:bodyPr/>
        <a:lstStyle/>
        <a:p>
          <a:endParaRPr lang="en-US"/>
        </a:p>
      </dgm:t>
    </dgm:pt>
    <dgm:pt modelId="{E7D919A1-AED1-49F5-9232-B612F3ED6DEC}" type="sibTrans" cxnId="{5518A215-1552-4AF4-84C9-A3E80ACB6E47}">
      <dgm:prSet/>
      <dgm:spPr/>
      <dgm:t>
        <a:bodyPr/>
        <a:lstStyle/>
        <a:p>
          <a:endParaRPr lang="en-US"/>
        </a:p>
      </dgm:t>
    </dgm:pt>
    <dgm:pt modelId="{DC241854-EC6D-4EC9-ACC5-E1C207E8A887}">
      <dgm:prSet phldr="0"/>
      <dgm:spPr/>
      <dgm:t>
        <a:bodyPr/>
        <a:lstStyle/>
        <a:p>
          <a:pPr rtl="0"/>
          <a:r>
            <a:rPr lang="en-US" b="1" dirty="0">
              <a:latin typeface="Sabon Next LT"/>
            </a:rPr>
            <a:t> </a:t>
          </a:r>
          <a:r>
            <a:rPr lang="en-US" b="1" dirty="0"/>
            <a:t>Let's discuss data sharing</a:t>
          </a:r>
          <a:r>
            <a:rPr lang="en-US" b="1" dirty="0">
              <a:latin typeface="Sabon Next LT"/>
            </a:rPr>
            <a:t>!</a:t>
          </a:r>
          <a:endParaRPr lang="en-US" b="1" dirty="0"/>
        </a:p>
      </dgm:t>
    </dgm:pt>
    <dgm:pt modelId="{2C6208BC-08F0-4635-BAD0-000F68FB0456}" type="parTrans" cxnId="{4AAC741B-A317-4BD5-8A6A-091A5CFB30D9}">
      <dgm:prSet/>
      <dgm:spPr/>
      <dgm:t>
        <a:bodyPr/>
        <a:lstStyle/>
        <a:p>
          <a:endParaRPr lang="en-US"/>
        </a:p>
      </dgm:t>
    </dgm:pt>
    <dgm:pt modelId="{ACD467FB-FB65-4B84-80BA-9BDE663A66BC}" type="sibTrans" cxnId="{4AAC741B-A317-4BD5-8A6A-091A5CFB30D9}">
      <dgm:prSet/>
      <dgm:spPr/>
      <dgm:t>
        <a:bodyPr/>
        <a:lstStyle/>
        <a:p>
          <a:endParaRPr lang="en-US"/>
        </a:p>
      </dgm:t>
    </dgm:pt>
    <dgm:pt modelId="{57067BBB-6D81-4B2B-8BE1-9C9F1B859015}" type="pres">
      <dgm:prSet presAssocID="{C4994B6B-1832-4F0E-9B3F-3095B5CF0E89}" presName="root" presStyleCnt="0">
        <dgm:presLayoutVars>
          <dgm:dir/>
          <dgm:resizeHandles val="exact"/>
        </dgm:presLayoutVars>
      </dgm:prSet>
      <dgm:spPr/>
    </dgm:pt>
    <dgm:pt modelId="{CB1ADB43-6D4A-414A-9621-55663BB0B1D7}" type="pres">
      <dgm:prSet presAssocID="{08933F6E-4245-4C18-B1BF-294FE28229A0}" presName="compNode" presStyleCnt="0"/>
      <dgm:spPr/>
    </dgm:pt>
    <dgm:pt modelId="{6280E59B-8501-435C-9754-ECF6267BE6E6}" type="pres">
      <dgm:prSet presAssocID="{08933F6E-4245-4C18-B1BF-294FE28229A0}"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mail"/>
        </a:ext>
      </dgm:extLst>
    </dgm:pt>
    <dgm:pt modelId="{A5805232-2FDE-4BD7-934B-C083E6600A9C}" type="pres">
      <dgm:prSet presAssocID="{08933F6E-4245-4C18-B1BF-294FE28229A0}" presName="spaceRect" presStyleCnt="0"/>
      <dgm:spPr/>
    </dgm:pt>
    <dgm:pt modelId="{C8B4A486-51ED-4B7A-8AAB-DD6447B0E2A5}" type="pres">
      <dgm:prSet presAssocID="{08933F6E-4245-4C18-B1BF-294FE28229A0}" presName="textRect" presStyleLbl="revTx" presStyleIdx="0" presStyleCnt="2">
        <dgm:presLayoutVars>
          <dgm:chMax val="1"/>
          <dgm:chPref val="1"/>
        </dgm:presLayoutVars>
      </dgm:prSet>
      <dgm:spPr/>
    </dgm:pt>
    <dgm:pt modelId="{A1A24006-04D6-4E33-8890-D22ACAB33DA8}" type="pres">
      <dgm:prSet presAssocID="{E7D919A1-AED1-49F5-9232-B612F3ED6DEC}" presName="sibTrans" presStyleCnt="0"/>
      <dgm:spPr/>
    </dgm:pt>
    <dgm:pt modelId="{9792FD44-334D-47F3-A14C-79E047F18D7F}" type="pres">
      <dgm:prSet presAssocID="{DC241854-EC6D-4EC9-ACC5-E1C207E8A887}" presName="compNode" presStyleCnt="0"/>
      <dgm:spPr/>
    </dgm:pt>
    <dgm:pt modelId="{15E4F2CC-23F6-4102-B20C-34AD0948A5E5}" type="pres">
      <dgm:prSet presAssocID="{DC241854-EC6D-4EC9-ACC5-E1C207E8A887}"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raille"/>
        </a:ext>
      </dgm:extLst>
    </dgm:pt>
    <dgm:pt modelId="{CE3A3F1B-21C8-4777-9EBA-D6E36F53BDA3}" type="pres">
      <dgm:prSet presAssocID="{DC241854-EC6D-4EC9-ACC5-E1C207E8A887}" presName="spaceRect" presStyleCnt="0"/>
      <dgm:spPr/>
    </dgm:pt>
    <dgm:pt modelId="{0669FDA7-BBB8-4C54-A143-7DC7ACB151F8}" type="pres">
      <dgm:prSet presAssocID="{DC241854-EC6D-4EC9-ACC5-E1C207E8A887}" presName="textRect" presStyleLbl="revTx" presStyleIdx="1" presStyleCnt="2">
        <dgm:presLayoutVars>
          <dgm:chMax val="1"/>
          <dgm:chPref val="1"/>
        </dgm:presLayoutVars>
      </dgm:prSet>
      <dgm:spPr/>
    </dgm:pt>
  </dgm:ptLst>
  <dgm:cxnLst>
    <dgm:cxn modelId="{5518A215-1552-4AF4-84C9-A3E80ACB6E47}" srcId="{C4994B6B-1832-4F0E-9B3F-3095B5CF0E89}" destId="{08933F6E-4245-4C18-B1BF-294FE28229A0}" srcOrd="0" destOrd="0" parTransId="{E014AEFA-8A8B-409A-921F-7C5C070057DF}" sibTransId="{E7D919A1-AED1-49F5-9232-B612F3ED6DEC}"/>
    <dgm:cxn modelId="{4AAC741B-A317-4BD5-8A6A-091A5CFB30D9}" srcId="{C4994B6B-1832-4F0E-9B3F-3095B5CF0E89}" destId="{DC241854-EC6D-4EC9-ACC5-E1C207E8A887}" srcOrd="1" destOrd="0" parTransId="{2C6208BC-08F0-4635-BAD0-000F68FB0456}" sibTransId="{ACD467FB-FB65-4B84-80BA-9BDE663A66BC}"/>
    <dgm:cxn modelId="{2182A374-1190-45E9-949F-D33544A03680}" type="presOf" srcId="{08933F6E-4245-4C18-B1BF-294FE28229A0}" destId="{C8B4A486-51ED-4B7A-8AAB-DD6447B0E2A5}" srcOrd="0" destOrd="0" presId="urn:microsoft.com/office/officeart/2018/2/layout/IconLabelList"/>
    <dgm:cxn modelId="{74D29AC4-3316-440B-B14A-FEF2FD95C56E}" type="presOf" srcId="{DC241854-EC6D-4EC9-ACC5-E1C207E8A887}" destId="{0669FDA7-BBB8-4C54-A143-7DC7ACB151F8}" srcOrd="0" destOrd="0" presId="urn:microsoft.com/office/officeart/2018/2/layout/IconLabelList"/>
    <dgm:cxn modelId="{A59924DA-157C-403E-8039-8065E27FCF25}" type="presOf" srcId="{C4994B6B-1832-4F0E-9B3F-3095B5CF0E89}" destId="{57067BBB-6D81-4B2B-8BE1-9C9F1B859015}" srcOrd="0" destOrd="0" presId="urn:microsoft.com/office/officeart/2018/2/layout/IconLabelList"/>
    <dgm:cxn modelId="{40092ED4-803B-4897-9F7F-8C16355F8D0E}" type="presParOf" srcId="{57067BBB-6D81-4B2B-8BE1-9C9F1B859015}" destId="{CB1ADB43-6D4A-414A-9621-55663BB0B1D7}" srcOrd="0" destOrd="0" presId="urn:microsoft.com/office/officeart/2018/2/layout/IconLabelList"/>
    <dgm:cxn modelId="{9A24E2C3-DBD2-40D2-B7EF-C6DAEE6BD4FA}" type="presParOf" srcId="{CB1ADB43-6D4A-414A-9621-55663BB0B1D7}" destId="{6280E59B-8501-435C-9754-ECF6267BE6E6}" srcOrd="0" destOrd="0" presId="urn:microsoft.com/office/officeart/2018/2/layout/IconLabelList"/>
    <dgm:cxn modelId="{318D1ED9-9D55-4299-A24B-1503CC360314}" type="presParOf" srcId="{CB1ADB43-6D4A-414A-9621-55663BB0B1D7}" destId="{A5805232-2FDE-4BD7-934B-C083E6600A9C}" srcOrd="1" destOrd="0" presId="urn:microsoft.com/office/officeart/2018/2/layout/IconLabelList"/>
    <dgm:cxn modelId="{6A88E8BD-F95F-45B3-8060-9629A81AD0A8}" type="presParOf" srcId="{CB1ADB43-6D4A-414A-9621-55663BB0B1D7}" destId="{C8B4A486-51ED-4B7A-8AAB-DD6447B0E2A5}" srcOrd="2" destOrd="0" presId="urn:microsoft.com/office/officeart/2018/2/layout/IconLabelList"/>
    <dgm:cxn modelId="{B3163850-8A6B-4648-B686-CF551C1F1675}" type="presParOf" srcId="{57067BBB-6D81-4B2B-8BE1-9C9F1B859015}" destId="{A1A24006-04D6-4E33-8890-D22ACAB33DA8}" srcOrd="1" destOrd="0" presId="urn:microsoft.com/office/officeart/2018/2/layout/IconLabelList"/>
    <dgm:cxn modelId="{AC1129A8-3882-46B9-811D-393BFCD883C5}" type="presParOf" srcId="{57067BBB-6D81-4B2B-8BE1-9C9F1B859015}" destId="{9792FD44-334D-47F3-A14C-79E047F18D7F}" srcOrd="2" destOrd="0" presId="urn:microsoft.com/office/officeart/2018/2/layout/IconLabelList"/>
    <dgm:cxn modelId="{925F0866-69C9-4396-A2A4-C5961A127A75}" type="presParOf" srcId="{9792FD44-334D-47F3-A14C-79E047F18D7F}" destId="{15E4F2CC-23F6-4102-B20C-34AD0948A5E5}" srcOrd="0" destOrd="0" presId="urn:microsoft.com/office/officeart/2018/2/layout/IconLabelList"/>
    <dgm:cxn modelId="{14CA6E20-DC83-4E4B-AD5D-B88E7C9E2ABD}" type="presParOf" srcId="{9792FD44-334D-47F3-A14C-79E047F18D7F}" destId="{CE3A3F1B-21C8-4777-9EBA-D6E36F53BDA3}" srcOrd="1" destOrd="0" presId="urn:microsoft.com/office/officeart/2018/2/layout/IconLabelList"/>
    <dgm:cxn modelId="{12EBBDCC-E281-45B9-9DDB-6444A9D69A6E}" type="presParOf" srcId="{9792FD44-334D-47F3-A14C-79E047F18D7F}" destId="{0669FDA7-BBB8-4C54-A143-7DC7ACB151F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DECB2-9509-47E7-834F-0F41EA6ED2DA}">
      <dsp:nvSpPr>
        <dsp:cNvPr id="0" name=""/>
        <dsp:cNvSpPr/>
      </dsp:nvSpPr>
      <dsp:spPr>
        <a:xfrm>
          <a:off x="0" y="0"/>
          <a:ext cx="700377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B2EEB4-BC74-417E-8DA3-48ACE942486E}">
      <dsp:nvSpPr>
        <dsp:cNvPr id="0" name=""/>
        <dsp:cNvSpPr/>
      </dsp:nvSpPr>
      <dsp:spPr>
        <a:xfrm>
          <a:off x="0" y="0"/>
          <a:ext cx="7003777" cy="1460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In 2023, CT logs and Common Crawl together contribute to a coverage of</a:t>
          </a:r>
          <a:r>
            <a:rPr lang="en-US" sz="2200" b="1" kern="1200" dirty="0"/>
            <a:t> 59% for ccTLDs.</a:t>
          </a:r>
        </a:p>
      </dsp:txBody>
      <dsp:txXfrm>
        <a:off x="0" y="0"/>
        <a:ext cx="7003777" cy="1460901"/>
      </dsp:txXfrm>
    </dsp:sp>
    <dsp:sp modelId="{2386F921-BFA3-4A2D-87C1-6FB3EAF6B12D}">
      <dsp:nvSpPr>
        <dsp:cNvPr id="0" name=""/>
        <dsp:cNvSpPr/>
      </dsp:nvSpPr>
      <dsp:spPr>
        <a:xfrm>
          <a:off x="0" y="1460901"/>
          <a:ext cx="700377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9C3DA3-D488-4522-AF6D-41FE24114B0E}">
      <dsp:nvSpPr>
        <dsp:cNvPr id="0" name=""/>
        <dsp:cNvSpPr/>
      </dsp:nvSpPr>
      <dsp:spPr>
        <a:xfrm>
          <a:off x="0" y="1460901"/>
          <a:ext cx="7003777" cy="1460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t>CT logs account for most of this coverage, with </a:t>
          </a:r>
          <a:r>
            <a:rPr lang="en-US" sz="2200" b="1" kern="1200" dirty="0"/>
            <a:t>24%</a:t>
          </a:r>
          <a:r>
            <a:rPr lang="en-US" sz="2200" kern="1200" dirty="0">
              <a:latin typeface="Sabon Next LT"/>
            </a:rPr>
            <a:t> </a:t>
          </a:r>
          <a:r>
            <a:rPr lang="en-US" sz="2200" kern="1200" dirty="0"/>
            <a:t>due to co-appearing names, </a:t>
          </a:r>
          <a:r>
            <a:rPr lang="en-US" sz="2200" b="1" kern="1200" dirty="0"/>
            <a:t>28%</a:t>
          </a:r>
          <a:r>
            <a:rPr lang="en-US" sz="2200" kern="1200" dirty="0"/>
            <a:t> solely thanks to CT, and</a:t>
          </a:r>
          <a:r>
            <a:rPr lang="en-US" sz="2200" b="1" kern="1200" dirty="0"/>
            <a:t> 7%</a:t>
          </a:r>
          <a:r>
            <a:rPr lang="en-US" sz="2200" kern="1200" dirty="0"/>
            <a:t> exclusively from Common Crawl.</a:t>
          </a:r>
        </a:p>
      </dsp:txBody>
      <dsp:txXfrm>
        <a:off x="0" y="1460901"/>
        <a:ext cx="7003777" cy="1460901"/>
      </dsp:txXfrm>
    </dsp:sp>
    <dsp:sp modelId="{2FCE5B5D-81F9-4B43-A891-31019B8C7232}">
      <dsp:nvSpPr>
        <dsp:cNvPr id="0" name=""/>
        <dsp:cNvSpPr/>
      </dsp:nvSpPr>
      <dsp:spPr>
        <a:xfrm>
          <a:off x="0" y="2921802"/>
          <a:ext cx="700377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67013B-A45F-4A46-B215-81EBF1011E14}">
      <dsp:nvSpPr>
        <dsp:cNvPr id="0" name=""/>
        <dsp:cNvSpPr/>
      </dsp:nvSpPr>
      <dsp:spPr>
        <a:xfrm>
          <a:off x="0" y="2921802"/>
          <a:ext cx="7003777" cy="1460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Common Crawl adds value by capturing additional domain names.</a:t>
          </a:r>
        </a:p>
      </dsp:txBody>
      <dsp:txXfrm>
        <a:off x="0" y="2921802"/>
        <a:ext cx="7003777" cy="1460901"/>
      </dsp:txXfrm>
    </dsp:sp>
    <dsp:sp modelId="{609C7F84-9EBD-400A-878A-E729DADF350D}">
      <dsp:nvSpPr>
        <dsp:cNvPr id="0" name=""/>
        <dsp:cNvSpPr/>
      </dsp:nvSpPr>
      <dsp:spPr>
        <a:xfrm>
          <a:off x="0" y="4382703"/>
          <a:ext cx="700377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2587A9-4CA7-4C0A-9F80-E4DEDCADE917}">
      <dsp:nvSpPr>
        <dsp:cNvPr id="0" name=""/>
        <dsp:cNvSpPr/>
      </dsp:nvSpPr>
      <dsp:spPr>
        <a:xfrm>
          <a:off x="0" y="4382703"/>
          <a:ext cx="7003777" cy="1460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The supplemental coverage provided by Common Crawl is </a:t>
          </a:r>
          <a:r>
            <a:rPr lang="en-US" sz="2200" b="1" kern="1200" dirty="0"/>
            <a:t>decreasing over time</a:t>
          </a:r>
          <a:r>
            <a:rPr lang="en-US" sz="2200" kern="1200" dirty="0"/>
            <a:t>, possibly due to the increased adoption of TLS.</a:t>
          </a:r>
        </a:p>
      </dsp:txBody>
      <dsp:txXfrm>
        <a:off x="0" y="4382703"/>
        <a:ext cx="7003777" cy="14609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0E59B-8501-435C-9754-ECF6267BE6E6}">
      <dsp:nvSpPr>
        <dsp:cNvPr id="0" name=""/>
        <dsp:cNvSpPr/>
      </dsp:nvSpPr>
      <dsp:spPr>
        <a:xfrm>
          <a:off x="1747800" y="26398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B4A486-51ED-4B7A-8AAB-DD6447B0E2A5}">
      <dsp:nvSpPr>
        <dsp:cNvPr id="0" name=""/>
        <dsp:cNvSpPr/>
      </dsp:nvSpPr>
      <dsp:spPr>
        <a:xfrm>
          <a:off x="559800" y="267837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pPr>
          <a:r>
            <a:rPr lang="en-US" sz="2600" kern="1200" dirty="0">
              <a:hlinkClick xmlns:r="http://schemas.openxmlformats.org/officeDocument/2006/relationships" r:id="rId3"/>
            </a:rPr>
            <a:t>r.sommese@utwente.nl</a:t>
          </a:r>
          <a:endParaRPr lang="en-US" sz="2600" kern="1200" dirty="0"/>
        </a:p>
      </dsp:txBody>
      <dsp:txXfrm>
        <a:off x="559800" y="2678373"/>
        <a:ext cx="4320000" cy="720000"/>
      </dsp:txXfrm>
    </dsp:sp>
    <dsp:sp modelId="{15E4F2CC-23F6-4102-B20C-34AD0948A5E5}">
      <dsp:nvSpPr>
        <dsp:cNvPr id="0" name=""/>
        <dsp:cNvSpPr/>
      </dsp:nvSpPr>
      <dsp:spPr>
        <a:xfrm>
          <a:off x="6823800" y="263989"/>
          <a:ext cx="1944000" cy="1944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69FDA7-BBB8-4C54-A143-7DC7ACB151F8}">
      <dsp:nvSpPr>
        <dsp:cNvPr id="0" name=""/>
        <dsp:cNvSpPr/>
      </dsp:nvSpPr>
      <dsp:spPr>
        <a:xfrm>
          <a:off x="5635800" y="267837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rtl="0">
            <a:lnSpc>
              <a:spcPct val="90000"/>
            </a:lnSpc>
            <a:spcBef>
              <a:spcPct val="0"/>
            </a:spcBef>
            <a:spcAft>
              <a:spcPct val="35000"/>
            </a:spcAft>
            <a:buNone/>
          </a:pPr>
          <a:r>
            <a:rPr lang="en-US" sz="2600" b="1" kern="1200" dirty="0">
              <a:latin typeface="Sabon Next LT"/>
            </a:rPr>
            <a:t> </a:t>
          </a:r>
          <a:r>
            <a:rPr lang="en-US" sz="2600" b="1" kern="1200" dirty="0"/>
            <a:t>Let's discuss data sharing</a:t>
          </a:r>
          <a:r>
            <a:rPr lang="en-US" sz="2600" b="1" kern="1200" dirty="0">
              <a:latin typeface="Sabon Next LT"/>
            </a:rPr>
            <a:t>!</a:t>
          </a:r>
          <a:endParaRPr lang="en-US" sz="2600" b="1" kern="1200" dirty="0"/>
        </a:p>
      </dsp:txBody>
      <dsp:txXfrm>
        <a:off x="5635800" y="2678373"/>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11/27/2023</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735721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11/27/2023</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57245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11/27/2023</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801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11/27/2023</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2348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11/27/2023</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9878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11/27/2023</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1882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11/27/2023</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5396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11/27/2023</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74837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11/27/2023</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1381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11/27/2023</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95483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11/27/2023</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87144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11/27/2023</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26368189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26" r:id="rId3"/>
    <p:sldLayoutId id="2147483727" r:id="rId4"/>
    <p:sldLayoutId id="2147483728" r:id="rId5"/>
    <p:sldLayoutId id="2147483729" r:id="rId6"/>
    <p:sldLayoutId id="2147483730" r:id="rId7"/>
    <p:sldLayoutId id="2147483734" r:id="rId8"/>
    <p:sldLayoutId id="2147483731" r:id="rId9"/>
    <p:sldLayoutId id="2147483732" r:id="rId10"/>
    <p:sldLayoutId id="2147483733"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ata.openintel.nl/"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Picture 3">
            <a:extLst>
              <a:ext uri="{FF2B5EF4-FFF2-40B4-BE49-F238E27FC236}">
                <a16:creationId xmlns:a16="http://schemas.microsoft.com/office/drawing/2014/main" id="{837BCB58-DD2F-3350-D6CF-7CE0D3B246E2}"/>
              </a:ext>
            </a:extLst>
          </p:cNvPr>
          <p:cNvPicPr>
            <a:picLocks noChangeAspect="1"/>
          </p:cNvPicPr>
          <p:nvPr/>
        </p:nvPicPr>
        <p:blipFill rotWithShape="1">
          <a:blip r:embed="rId2">
            <a:alphaModFix amt="60000"/>
          </a:blip>
          <a:srcRect l="-79" t="6897" r="79" b="15501"/>
          <a:stretch/>
        </p:blipFill>
        <p:spPr>
          <a:xfrm>
            <a:off x="3048" y="10"/>
            <a:ext cx="12189696" cy="6309405"/>
          </a:xfrm>
          <a:prstGeom prst="rect">
            <a:avLst/>
          </a:prstGeom>
        </p:spPr>
      </p:pic>
      <p:grpSp>
        <p:nvGrpSpPr>
          <p:cNvPr id="13" name="Group 12">
            <a:extLst>
              <a:ext uri="{FF2B5EF4-FFF2-40B4-BE49-F238E27FC236}">
                <a16:creationId xmlns:a16="http://schemas.microsoft.com/office/drawing/2014/main" id="{B9632603-447F-4389-863D-9820DB9915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6951981" y="0"/>
            <a:ext cx="5236971" cy="6858001"/>
            <a:chOff x="6951981" y="0"/>
            <a:chExt cx="5236971" cy="6858001"/>
          </a:xfrm>
        </p:grpSpPr>
        <p:pic>
          <p:nvPicPr>
            <p:cNvPr id="14" name="Picture 13">
              <a:extLst>
                <a:ext uri="{FF2B5EF4-FFF2-40B4-BE49-F238E27FC236}">
                  <a16:creationId xmlns:a16="http://schemas.microsoft.com/office/drawing/2014/main" id="{354F4BB5-9639-4525-A748-2B2D8FDB107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20000"/>
              <a:extLst>
                <a:ext uri="{28A0092B-C50C-407E-A947-70E740481C1C}">
                  <a14:useLocalDpi xmlns:a14="http://schemas.microsoft.com/office/drawing/2010/main" val="0"/>
                </a:ext>
              </a:extLst>
            </a:blip>
            <a:stretch>
              <a:fillRect/>
            </a:stretch>
          </p:blipFill>
          <p:spPr>
            <a:xfrm flipH="1">
              <a:off x="6951981" y="692703"/>
              <a:ext cx="5236971" cy="6165298"/>
            </a:xfrm>
            <a:prstGeom prst="rect">
              <a:avLst/>
            </a:prstGeom>
          </p:spPr>
        </p:pic>
        <p:pic>
          <p:nvPicPr>
            <p:cNvPr id="15" name="Picture 14">
              <a:extLst>
                <a:ext uri="{FF2B5EF4-FFF2-40B4-BE49-F238E27FC236}">
                  <a16:creationId xmlns:a16="http://schemas.microsoft.com/office/drawing/2014/main" id="{4D9AF55E-83EF-4A42-A236-590299A7B9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5000"/>
              <a:extLst>
                <a:ext uri="{28A0092B-C50C-407E-A947-70E740481C1C}">
                  <a14:useLocalDpi xmlns:a14="http://schemas.microsoft.com/office/drawing/2010/main" val="0"/>
                </a:ext>
              </a:extLst>
            </a:blip>
            <a:srcRect l="19154" b="19117"/>
            <a:stretch/>
          </p:blipFill>
          <p:spPr>
            <a:xfrm rot="16200000" flipH="1">
              <a:off x="7618603" y="-373126"/>
              <a:ext cx="4197223" cy="4943475"/>
            </a:xfrm>
            <a:prstGeom prst="rect">
              <a:avLst/>
            </a:prstGeom>
          </p:spPr>
        </p:pic>
      </p:grpSp>
      <p:sp>
        <p:nvSpPr>
          <p:cNvPr id="2" name="Title 1"/>
          <p:cNvSpPr>
            <a:spLocks noGrp="1"/>
          </p:cNvSpPr>
          <p:nvPr>
            <p:ph type="ctrTitle"/>
          </p:nvPr>
        </p:nvSpPr>
        <p:spPr>
          <a:xfrm>
            <a:off x="996275" y="744909"/>
            <a:ext cx="10190071" cy="1766539"/>
          </a:xfrm>
        </p:spPr>
        <p:txBody>
          <a:bodyPr anchor="b">
            <a:normAutofit/>
          </a:bodyPr>
          <a:lstStyle/>
          <a:p>
            <a:r>
              <a:rPr lang="en-US" sz="5200" dirty="0">
                <a:solidFill>
                  <a:srgbClr val="FFFFFF"/>
                </a:solidFill>
                <a:latin typeface="Calibri Light"/>
                <a:ea typeface="Open Sans"/>
                <a:cs typeface="Calibri Light"/>
              </a:rPr>
              <a:t>Amassing Country-Code Top-Level Domains from Public Data</a:t>
            </a:r>
            <a:endParaRPr lang="en-US" sz="5200" dirty="0">
              <a:solidFill>
                <a:srgbClr val="FFFFFF"/>
              </a:solidFill>
            </a:endParaRPr>
          </a:p>
        </p:txBody>
      </p:sp>
      <p:sp>
        <p:nvSpPr>
          <p:cNvPr id="3" name="Subtitle 2"/>
          <p:cNvSpPr>
            <a:spLocks noGrp="1"/>
          </p:cNvSpPr>
          <p:nvPr>
            <p:ph type="subTitle" idx="1"/>
          </p:nvPr>
        </p:nvSpPr>
        <p:spPr>
          <a:xfrm>
            <a:off x="1209062" y="3076286"/>
            <a:ext cx="9781327" cy="2056617"/>
          </a:xfrm>
        </p:spPr>
        <p:txBody>
          <a:bodyPr vert="horz" lIns="91440" tIns="45720" rIns="91440" bIns="45720" rtlCol="0" anchor="t">
            <a:normAutofit/>
          </a:bodyPr>
          <a:lstStyle/>
          <a:p>
            <a:r>
              <a:rPr lang="en-US" sz="2200" b="1" dirty="0">
                <a:solidFill>
                  <a:srgbClr val="FFFFFF"/>
                </a:solidFill>
                <a:cs typeface="Calibri"/>
              </a:rPr>
              <a:t>Raffaele Sommese</a:t>
            </a:r>
            <a:r>
              <a:rPr lang="en-US" sz="2200" dirty="0">
                <a:solidFill>
                  <a:srgbClr val="FFFFFF"/>
                </a:solidFill>
                <a:cs typeface="Calibri"/>
              </a:rPr>
              <a:t>, </a:t>
            </a:r>
            <a:r>
              <a:rPr lang="en-US" sz="2200" dirty="0">
                <a:solidFill>
                  <a:srgbClr val="FFFFFF"/>
                </a:solidFill>
                <a:ea typeface="+mn-lt"/>
                <a:cs typeface="+mn-lt"/>
              </a:rPr>
              <a:t>Roland van Rijswijk-</a:t>
            </a:r>
            <a:r>
              <a:rPr lang="en-US" sz="2200" err="1">
                <a:solidFill>
                  <a:srgbClr val="FFFFFF"/>
                </a:solidFill>
                <a:ea typeface="+mn-lt"/>
                <a:cs typeface="+mn-lt"/>
              </a:rPr>
              <a:t>Deij</a:t>
            </a:r>
            <a:r>
              <a:rPr lang="en-US" sz="2200" dirty="0">
                <a:solidFill>
                  <a:srgbClr val="FFFFFF"/>
                </a:solidFill>
                <a:ea typeface="+mn-lt"/>
                <a:cs typeface="+mn-lt"/>
              </a:rPr>
              <a:t>, Mattijs Jonker</a:t>
            </a:r>
          </a:p>
          <a:p>
            <a:r>
              <a:rPr lang="en-US" sz="2200" dirty="0">
                <a:solidFill>
                  <a:srgbClr val="FFFFFF"/>
                </a:solidFill>
                <a:cs typeface="Calibri"/>
              </a:rPr>
              <a:t>University of Twente</a:t>
            </a:r>
          </a:p>
          <a:p>
            <a:r>
              <a:rPr lang="en-US" sz="2200" dirty="0">
                <a:solidFill>
                  <a:srgbClr val="FFFFFF"/>
                </a:solidFill>
                <a:cs typeface="Calibri"/>
              </a:rPr>
              <a:t>RIPE87 – Rome – 27 Nov – 1 Dec</a:t>
            </a:r>
          </a:p>
        </p:txBody>
      </p:sp>
      <p:sp>
        <p:nvSpPr>
          <p:cNvPr id="8" name="Rectangle 7">
            <a:extLst>
              <a:ext uri="{FF2B5EF4-FFF2-40B4-BE49-F238E27FC236}">
                <a16:creationId xmlns:a16="http://schemas.microsoft.com/office/drawing/2014/main" id="{A80B20F6-D128-B02C-9943-F0C8EBE8C019}"/>
              </a:ext>
            </a:extLst>
          </p:cNvPr>
          <p:cNvSpPr/>
          <p:nvPr/>
        </p:nvSpPr>
        <p:spPr>
          <a:xfrm>
            <a:off x="0" y="5701553"/>
            <a:ext cx="12192001" cy="119230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1" descr="open-intel svg">
            <a:extLst>
              <a:ext uri="{FF2B5EF4-FFF2-40B4-BE49-F238E27FC236}">
                <a16:creationId xmlns:a16="http://schemas.microsoft.com/office/drawing/2014/main" id="{6461B9AD-93E4-A79B-6CD2-E02340D47E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11503" y="5916144"/>
            <a:ext cx="2754406" cy="763121"/>
          </a:xfrm>
          <a:prstGeom prst="rect">
            <a:avLst/>
          </a:prstGeom>
        </p:spPr>
      </p:pic>
      <p:pic>
        <p:nvPicPr>
          <p:cNvPr id="7" name="Picture 6" descr="Design and Analysis of Communication Systems · GitHub">
            <a:extLst>
              <a:ext uri="{FF2B5EF4-FFF2-40B4-BE49-F238E27FC236}">
                <a16:creationId xmlns:a16="http://schemas.microsoft.com/office/drawing/2014/main" id="{63FF14F1-5512-0023-6A1A-DB02E3CAC964}"/>
              </a:ext>
            </a:extLst>
          </p:cNvPr>
          <p:cNvPicPr>
            <a:picLocks noChangeAspect="1"/>
          </p:cNvPicPr>
          <p:nvPr/>
        </p:nvPicPr>
        <p:blipFill rotWithShape="1">
          <a:blip r:embed="rId6"/>
          <a:srcRect l="-470" t="29717" r="-939" b="24057"/>
          <a:stretch/>
        </p:blipFill>
        <p:spPr>
          <a:xfrm>
            <a:off x="5125570" y="5856194"/>
            <a:ext cx="1931825" cy="880625"/>
          </a:xfrm>
          <a:prstGeom prst="rect">
            <a:avLst/>
          </a:prstGeom>
        </p:spPr>
      </p:pic>
      <p:pic>
        <p:nvPicPr>
          <p:cNvPr id="6" name="Picture 5" descr="University of Twente (UT) Vector Logo | Free Download - (.SVG + .PNG)  format - SeekVectorLogo.Com">
            <a:extLst>
              <a:ext uri="{FF2B5EF4-FFF2-40B4-BE49-F238E27FC236}">
                <a16:creationId xmlns:a16="http://schemas.microsoft.com/office/drawing/2014/main" id="{B93D36B5-02F3-0132-EE6A-6B9C4648A39F}"/>
              </a:ext>
            </a:extLst>
          </p:cNvPr>
          <p:cNvPicPr>
            <a:picLocks noChangeAspect="1"/>
          </p:cNvPicPr>
          <p:nvPr/>
        </p:nvPicPr>
        <p:blipFill rotWithShape="1">
          <a:blip r:embed="rId7"/>
          <a:srcRect t="35294" b="36471"/>
          <a:stretch/>
        </p:blipFill>
        <p:spPr>
          <a:xfrm>
            <a:off x="161365" y="5992906"/>
            <a:ext cx="3774141" cy="600637"/>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46238B23-7848-4B0F-BFFC-7C0E6C3051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4" name="Picture 13">
              <a:extLst>
                <a:ext uri="{FF2B5EF4-FFF2-40B4-BE49-F238E27FC236}">
                  <a16:creationId xmlns:a16="http://schemas.microsoft.com/office/drawing/2014/main" id="{E977E703-46B3-4517-877D-764259CE50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5" name="Picture 14">
              <a:extLst>
                <a:ext uri="{FF2B5EF4-FFF2-40B4-BE49-F238E27FC236}">
                  <a16:creationId xmlns:a16="http://schemas.microsoft.com/office/drawing/2014/main" id="{16F22691-4426-4E20-AA0B-79FA8FDF9B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32BF9473-492A-D5A2-8851-AFE89E756075}"/>
              </a:ext>
            </a:extLst>
          </p:cNvPr>
          <p:cNvSpPr>
            <a:spLocks noGrp="1"/>
          </p:cNvSpPr>
          <p:nvPr>
            <p:ph type="title"/>
          </p:nvPr>
        </p:nvSpPr>
        <p:spPr>
          <a:xfrm>
            <a:off x="838200" y="586992"/>
            <a:ext cx="5413250" cy="2175365"/>
          </a:xfrm>
        </p:spPr>
        <p:txBody>
          <a:bodyPr anchor="ctr">
            <a:normAutofit/>
          </a:bodyPr>
          <a:lstStyle/>
          <a:p>
            <a:r>
              <a:rPr lang="en-US" dirty="0">
                <a:ea typeface="+mj-lt"/>
                <a:cs typeface="+mj-lt"/>
              </a:rPr>
              <a:t>Source </a:t>
            </a:r>
            <a:r>
              <a:rPr lang="en-US" dirty="0">
                <a:cs typeface="Sabon Next LT"/>
              </a:rPr>
              <a:t>5: </a:t>
            </a:r>
            <a:br>
              <a:rPr lang="en-US" dirty="0">
                <a:cs typeface="Sabon Next LT"/>
              </a:rPr>
            </a:br>
            <a:r>
              <a:rPr lang="en-US" dirty="0">
                <a:cs typeface="Sabon Next LT"/>
              </a:rPr>
              <a:t>The 'no way' ccTLDs</a:t>
            </a:r>
            <a:endParaRPr lang="en-US">
              <a:cs typeface="Sabon Next LT"/>
            </a:endParaRPr>
          </a:p>
        </p:txBody>
      </p:sp>
      <p:sp>
        <p:nvSpPr>
          <p:cNvPr id="3" name="Content Placeholder 2">
            <a:extLst>
              <a:ext uri="{FF2B5EF4-FFF2-40B4-BE49-F238E27FC236}">
                <a16:creationId xmlns:a16="http://schemas.microsoft.com/office/drawing/2014/main" id="{FC248894-1A8E-7A24-8163-5A042A803DC7}"/>
              </a:ext>
            </a:extLst>
          </p:cNvPr>
          <p:cNvSpPr>
            <a:spLocks noGrp="1"/>
          </p:cNvSpPr>
          <p:nvPr>
            <p:ph idx="1"/>
          </p:nvPr>
        </p:nvSpPr>
        <p:spPr>
          <a:xfrm>
            <a:off x="838200" y="2838557"/>
            <a:ext cx="5412901" cy="3446247"/>
          </a:xfrm>
        </p:spPr>
        <p:txBody>
          <a:bodyPr vert="horz" lIns="91440" tIns="45720" rIns="91440" bIns="45720" rtlCol="0" anchor="ctr">
            <a:normAutofit/>
          </a:bodyPr>
          <a:lstStyle/>
          <a:p>
            <a:r>
              <a:rPr lang="en-US" sz="2400" dirty="0"/>
              <a:t>Germany (.de): Nein, Nein, Nein! Privacy!</a:t>
            </a:r>
          </a:p>
          <a:p>
            <a:r>
              <a:rPr lang="en-US" sz="2400" dirty="0"/>
              <a:t>Italy (.it): "We should ask to </a:t>
            </a:r>
            <a:r>
              <a:rPr lang="en-US" sz="2400" b="1" dirty="0"/>
              <a:t>all</a:t>
            </a:r>
            <a:r>
              <a:rPr lang="en-US" sz="2400" dirty="0"/>
              <a:t> the Italian domains owners if they agree to share the data with you"</a:t>
            </a:r>
            <a:endParaRPr lang="en-US" sz="2400"/>
          </a:p>
          <a:p>
            <a:endParaRPr lang="en-US" sz="1800"/>
          </a:p>
          <a:p>
            <a:endParaRPr lang="en-US" sz="1800"/>
          </a:p>
        </p:txBody>
      </p:sp>
      <p:pic>
        <p:nvPicPr>
          <p:cNvPr id="4" name="Picture 3" descr="undefined">
            <a:extLst>
              <a:ext uri="{FF2B5EF4-FFF2-40B4-BE49-F238E27FC236}">
                <a16:creationId xmlns:a16="http://schemas.microsoft.com/office/drawing/2014/main" id="{035E244C-B514-F5F3-7BBA-74F8FEEB7015}"/>
              </a:ext>
            </a:extLst>
          </p:cNvPr>
          <p:cNvPicPr>
            <a:picLocks noChangeAspect="1"/>
          </p:cNvPicPr>
          <p:nvPr/>
        </p:nvPicPr>
        <p:blipFill>
          <a:blip r:embed="rId4"/>
          <a:stretch>
            <a:fillRect/>
          </a:stretch>
        </p:blipFill>
        <p:spPr>
          <a:xfrm>
            <a:off x="6976333" y="567942"/>
            <a:ext cx="4487736" cy="5716862"/>
          </a:xfrm>
          <a:prstGeom prst="rect">
            <a:avLst/>
          </a:prstGeom>
        </p:spPr>
      </p:pic>
      <p:sp>
        <p:nvSpPr>
          <p:cNvPr id="8" name="TextBox 7">
            <a:extLst>
              <a:ext uri="{FF2B5EF4-FFF2-40B4-BE49-F238E27FC236}">
                <a16:creationId xmlns:a16="http://schemas.microsoft.com/office/drawing/2014/main" id="{2384AC27-43FF-6AAF-15C0-92C3C42B807E}"/>
              </a:ext>
            </a:extLst>
          </p:cNvPr>
          <p:cNvSpPr txBox="1"/>
          <p:nvPr/>
        </p:nvSpPr>
        <p:spPr>
          <a:xfrm>
            <a:off x="8487835" y="6461505"/>
            <a:ext cx="1471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rPr>
              <a:t>Source: Wikipedia</a:t>
            </a:r>
            <a:endParaRPr lang="en-US" dirty="0"/>
          </a:p>
        </p:txBody>
      </p:sp>
    </p:spTree>
    <p:extLst>
      <p:ext uri="{BB962C8B-B14F-4D97-AF65-F5344CB8AC3E}">
        <p14:creationId xmlns:p14="http://schemas.microsoft.com/office/powerpoint/2010/main" val="2550408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5F665-96D9-4228-D046-9466C681FB87}"/>
              </a:ext>
            </a:extLst>
          </p:cNvPr>
          <p:cNvSpPr>
            <a:spLocks noGrp="1"/>
          </p:cNvSpPr>
          <p:nvPr>
            <p:ph type="title"/>
          </p:nvPr>
        </p:nvSpPr>
        <p:spPr/>
        <p:txBody>
          <a:bodyPr/>
          <a:lstStyle/>
          <a:p>
            <a:r>
              <a:rPr lang="en-US" dirty="0">
                <a:cs typeface="Sabon Next LT"/>
              </a:rPr>
              <a:t>Source 6: The 'we should share' ccTLDs</a:t>
            </a:r>
            <a:endParaRPr lang="en-US" dirty="0"/>
          </a:p>
        </p:txBody>
      </p:sp>
      <p:sp>
        <p:nvSpPr>
          <p:cNvPr id="3" name="Content Placeholder 2">
            <a:extLst>
              <a:ext uri="{FF2B5EF4-FFF2-40B4-BE49-F238E27FC236}">
                <a16:creationId xmlns:a16="http://schemas.microsoft.com/office/drawing/2014/main" id="{8014EF0E-41D3-972C-E5D3-E9507F1FF109}"/>
              </a:ext>
            </a:extLst>
          </p:cNvPr>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REGULATION (EU) 2020/857</a:t>
            </a:r>
          </a:p>
          <a:p>
            <a:pPr marL="0" indent="0">
              <a:buNone/>
            </a:pPr>
            <a:r>
              <a:rPr lang="en-US" sz="1600" dirty="0">
                <a:ea typeface="+mn-lt"/>
                <a:cs typeface="+mn-lt"/>
              </a:rPr>
              <a:t>"The Registry shall cooperate with competent authorities involved in the fight against cybercrime. It shall also cooperate with competent authorities and </a:t>
            </a:r>
            <a:r>
              <a:rPr lang="en-US" sz="1600" b="1" dirty="0">
                <a:ea typeface="+mn-lt"/>
                <a:cs typeface="+mn-lt"/>
              </a:rPr>
              <a:t>public and private bodies</a:t>
            </a:r>
            <a:r>
              <a:rPr lang="en-US" sz="1600" dirty="0">
                <a:ea typeface="+mn-lt"/>
                <a:cs typeface="+mn-lt"/>
              </a:rPr>
              <a:t> involved in the fight against speculative and abusive registrations,</a:t>
            </a:r>
            <a:r>
              <a:rPr lang="en-US" sz="1600" b="1" dirty="0">
                <a:ea typeface="+mn-lt"/>
                <a:cs typeface="+mn-lt"/>
              </a:rPr>
              <a:t> in cybersecurity and information security</a:t>
            </a:r>
            <a:r>
              <a:rPr lang="en-US" sz="1600" dirty="0">
                <a:ea typeface="+mn-lt"/>
                <a:cs typeface="+mn-lt"/>
              </a:rPr>
              <a:t>, in consumer protection, and in the protection of fundamental rights. It shall provide access to data to competent authorities and public bodies in line with Union or national law that complies with Union law, including with orders by courts or competent authorities vested with relevant powers."</a:t>
            </a:r>
          </a:p>
          <a:p>
            <a:pPr marL="0" indent="0">
              <a:buNone/>
            </a:pPr>
            <a:endParaRPr lang="en-US" sz="1600" dirty="0"/>
          </a:p>
          <a:p>
            <a:pPr marL="0" indent="0">
              <a:buNone/>
            </a:pPr>
            <a:r>
              <a:rPr lang="en-US" dirty="0"/>
              <a:t>Guess who is not sharing with public bodies (Universities) who operate in the cyber and information security spectrum?</a:t>
            </a:r>
          </a:p>
          <a:p>
            <a:pPr marL="0" indent="0">
              <a:buNone/>
            </a:pPr>
            <a:r>
              <a:rPr lang="en-US" b="1" dirty="0"/>
              <a:t>Yes, looking at .</a:t>
            </a:r>
            <a:r>
              <a:rPr lang="en-US" b="1" dirty="0" err="1"/>
              <a:t>eu</a:t>
            </a:r>
            <a:r>
              <a:rPr lang="en-US" b="1" dirty="0"/>
              <a:t>!</a:t>
            </a:r>
          </a:p>
        </p:txBody>
      </p:sp>
    </p:spTree>
    <p:extLst>
      <p:ext uri="{BB962C8B-B14F-4D97-AF65-F5344CB8AC3E}">
        <p14:creationId xmlns:p14="http://schemas.microsoft.com/office/powerpoint/2010/main" val="3060654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6156-7109-B696-D868-912273DD13AC}"/>
              </a:ext>
            </a:extLst>
          </p:cNvPr>
          <p:cNvSpPr>
            <a:spLocks noGrp="1"/>
          </p:cNvSpPr>
          <p:nvPr>
            <p:ph type="title"/>
          </p:nvPr>
        </p:nvSpPr>
        <p:spPr/>
        <p:txBody>
          <a:bodyPr/>
          <a:lstStyle/>
          <a:p>
            <a:r>
              <a:rPr lang="en-US" dirty="0">
                <a:cs typeface="Sabon Next LT"/>
              </a:rPr>
              <a:t>To recap: The Problem</a:t>
            </a:r>
            <a:endParaRPr lang="en-US" dirty="0"/>
          </a:p>
        </p:txBody>
      </p:sp>
      <p:sp>
        <p:nvSpPr>
          <p:cNvPr id="3" name="Content Placeholder 2">
            <a:extLst>
              <a:ext uri="{FF2B5EF4-FFF2-40B4-BE49-F238E27FC236}">
                <a16:creationId xmlns:a16="http://schemas.microsoft.com/office/drawing/2014/main" id="{E06B69D4-41A8-BAD1-381E-EC2D681F13B0}"/>
              </a:ext>
            </a:extLst>
          </p:cNvPr>
          <p:cNvSpPr>
            <a:spLocks noGrp="1"/>
          </p:cNvSpPr>
          <p:nvPr>
            <p:ph idx="1"/>
          </p:nvPr>
        </p:nvSpPr>
        <p:spPr/>
        <p:txBody>
          <a:bodyPr vert="horz" lIns="91440" tIns="45720" rIns="91440" bIns="45720" rtlCol="0" anchor="t">
            <a:normAutofit/>
          </a:bodyPr>
          <a:lstStyle/>
          <a:p>
            <a:r>
              <a:rPr lang="en-US" sz="2400" dirty="0">
                <a:solidFill>
                  <a:srgbClr val="000000"/>
                </a:solidFill>
                <a:ea typeface="+mn-lt"/>
                <a:cs typeface="+mn-lt"/>
              </a:rPr>
              <a:t>Barriers to data-sharing </a:t>
            </a:r>
            <a:r>
              <a:rPr lang="en-US" sz="2400" b="1" dirty="0">
                <a:solidFill>
                  <a:srgbClr val="000000"/>
                </a:solidFill>
                <a:ea typeface="+mn-lt"/>
                <a:cs typeface="+mn-lt"/>
              </a:rPr>
              <a:t>hurts </a:t>
            </a:r>
            <a:r>
              <a:rPr lang="en-US" sz="2400" dirty="0">
                <a:solidFill>
                  <a:srgbClr val="000000"/>
                </a:solidFill>
                <a:ea typeface="+mn-lt"/>
                <a:cs typeface="+mn-lt"/>
              </a:rPr>
              <a:t>the research community!</a:t>
            </a:r>
          </a:p>
          <a:p>
            <a:r>
              <a:rPr lang="en-US" sz="2400" dirty="0">
                <a:solidFill>
                  <a:srgbClr val="000000"/>
                </a:solidFill>
                <a:ea typeface="+mn-lt"/>
                <a:cs typeface="+mn-lt"/>
              </a:rPr>
              <a:t>The Web extends beyond gTLDs: country-code top-level domains (</a:t>
            </a:r>
            <a:r>
              <a:rPr lang="en-US" sz="2400" b="1" dirty="0">
                <a:solidFill>
                  <a:srgbClr val="000000"/>
                </a:solidFill>
                <a:ea typeface="+mn-lt"/>
                <a:cs typeface="+mn-lt"/>
              </a:rPr>
              <a:t>ccTLDs</a:t>
            </a:r>
            <a:r>
              <a:rPr lang="en-US" sz="2400" dirty="0">
                <a:solidFill>
                  <a:srgbClr val="000000"/>
                </a:solidFill>
                <a:ea typeface="+mn-lt"/>
                <a:cs typeface="+mn-lt"/>
              </a:rPr>
              <a:t>) represent a significant portion of the </a:t>
            </a:r>
            <a:r>
              <a:rPr lang="en-US" sz="2400" b="1" dirty="0">
                <a:solidFill>
                  <a:srgbClr val="000000"/>
                </a:solidFill>
                <a:ea typeface="+mn-lt"/>
                <a:cs typeface="+mn-lt"/>
              </a:rPr>
              <a:t>local online landscape</a:t>
            </a:r>
            <a:r>
              <a:rPr lang="en-US" sz="2400" dirty="0">
                <a:solidFill>
                  <a:srgbClr val="000000"/>
                </a:solidFill>
                <a:ea typeface="+mn-lt"/>
                <a:cs typeface="+mn-lt"/>
              </a:rPr>
              <a:t>.</a:t>
            </a:r>
            <a:endParaRPr lang="en-US" sz="2400">
              <a:solidFill>
                <a:srgbClr val="000000"/>
              </a:solidFill>
            </a:endParaRPr>
          </a:p>
          <a:p>
            <a:r>
              <a:rPr lang="en-US" sz="2400" dirty="0">
                <a:solidFill>
                  <a:srgbClr val="000000"/>
                </a:solidFill>
                <a:ea typeface="+mn-lt"/>
                <a:cs typeface="+mn-lt"/>
              </a:rPr>
              <a:t>This lack of transparency leads to an </a:t>
            </a:r>
            <a:r>
              <a:rPr lang="en-US" sz="2400" b="1" dirty="0">
                <a:solidFill>
                  <a:srgbClr val="000000"/>
                </a:solidFill>
                <a:ea typeface="+mn-lt"/>
                <a:cs typeface="+mn-lt"/>
              </a:rPr>
              <a:t>underrepresentation </a:t>
            </a:r>
            <a:r>
              <a:rPr lang="en-US" sz="2400" dirty="0">
                <a:solidFill>
                  <a:srgbClr val="000000"/>
                </a:solidFill>
                <a:ea typeface="+mn-lt"/>
                <a:cs typeface="+mn-lt"/>
              </a:rPr>
              <a:t>of ccTLDs in research, limiting our understanding of the global and regional Web ecosystems.</a:t>
            </a:r>
            <a:endParaRPr lang="en-US" sz="2400" dirty="0"/>
          </a:p>
          <a:p>
            <a:endParaRPr lang="en-US" dirty="0"/>
          </a:p>
        </p:txBody>
      </p:sp>
    </p:spTree>
    <p:extLst>
      <p:ext uri="{BB962C8B-B14F-4D97-AF65-F5344CB8AC3E}">
        <p14:creationId xmlns:p14="http://schemas.microsoft.com/office/powerpoint/2010/main" val="4208494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AB62-E063-26E4-C679-46AD9DAC343A}"/>
              </a:ext>
            </a:extLst>
          </p:cNvPr>
          <p:cNvSpPr>
            <a:spLocks noGrp="1"/>
          </p:cNvSpPr>
          <p:nvPr>
            <p:ph type="title"/>
          </p:nvPr>
        </p:nvSpPr>
        <p:spPr/>
        <p:txBody>
          <a:bodyPr/>
          <a:lstStyle/>
          <a:p>
            <a:r>
              <a:rPr lang="en-US" dirty="0">
                <a:cs typeface="Sabon Next LT"/>
              </a:rPr>
              <a:t>ccTLDs concerns</a:t>
            </a:r>
            <a:endParaRPr lang="en-US" dirty="0"/>
          </a:p>
        </p:txBody>
      </p:sp>
      <p:sp>
        <p:nvSpPr>
          <p:cNvPr id="3" name="Content Placeholder 2">
            <a:extLst>
              <a:ext uri="{FF2B5EF4-FFF2-40B4-BE49-F238E27FC236}">
                <a16:creationId xmlns:a16="http://schemas.microsoft.com/office/drawing/2014/main" id="{CF686465-37BD-6620-A9CC-A8A81875A909}"/>
              </a:ext>
            </a:extLst>
          </p:cNvPr>
          <p:cNvSpPr>
            <a:spLocks noGrp="1"/>
          </p:cNvSpPr>
          <p:nvPr>
            <p:ph idx="1"/>
          </p:nvPr>
        </p:nvSpPr>
        <p:spPr/>
        <p:txBody>
          <a:bodyPr vert="horz" lIns="91440" tIns="45720" rIns="91440" bIns="45720" rtlCol="0" anchor="t">
            <a:normAutofit/>
          </a:bodyPr>
          <a:lstStyle/>
          <a:p>
            <a:pPr marL="457200" indent="-457200"/>
            <a:r>
              <a:rPr lang="en-US" sz="2400" dirty="0"/>
              <a:t>Contrary to gTLDs, </a:t>
            </a:r>
            <a:r>
              <a:rPr lang="en-US" sz="2400" dirty="0">
                <a:ea typeface="+mn-lt"/>
                <a:cs typeface="+mn-lt"/>
              </a:rPr>
              <a:t>ccTLD governance is not under ICANN’s purview, but instead a matter of </a:t>
            </a:r>
            <a:r>
              <a:rPr lang="en-US" sz="2400" b="1" dirty="0">
                <a:ea typeface="+mn-lt"/>
                <a:cs typeface="+mn-lt"/>
              </a:rPr>
              <a:t>local policy</a:t>
            </a:r>
            <a:r>
              <a:rPr lang="en-US" sz="2400" dirty="0">
                <a:ea typeface="+mn-lt"/>
                <a:cs typeface="+mn-lt"/>
              </a:rPr>
              <a:t>.</a:t>
            </a:r>
            <a:endParaRPr lang="en-US" sz="2400" dirty="0"/>
          </a:p>
          <a:p>
            <a:pPr marL="457200" indent="-457200"/>
            <a:r>
              <a:rPr lang="en-US" sz="2400" dirty="0">
                <a:ea typeface="+mn-lt"/>
                <a:cs typeface="+mn-lt"/>
              </a:rPr>
              <a:t>Local policies often severely limit the data sharing possibility due to </a:t>
            </a:r>
            <a:r>
              <a:rPr lang="en-US" sz="2400" b="1" dirty="0">
                <a:ea typeface="+mn-lt"/>
                <a:cs typeface="+mn-lt"/>
              </a:rPr>
              <a:t>privacy </a:t>
            </a:r>
            <a:r>
              <a:rPr lang="en-US" sz="2400" dirty="0">
                <a:ea typeface="+mn-lt"/>
                <a:cs typeface="+mn-lt"/>
              </a:rPr>
              <a:t>and </a:t>
            </a:r>
            <a:r>
              <a:rPr lang="en-US" sz="2400" b="1" dirty="0">
                <a:ea typeface="+mn-lt"/>
                <a:cs typeface="+mn-lt"/>
              </a:rPr>
              <a:t>liability </a:t>
            </a:r>
            <a:r>
              <a:rPr lang="en-US" sz="2400" dirty="0">
                <a:ea typeface="+mn-lt"/>
                <a:cs typeface="+mn-lt"/>
              </a:rPr>
              <a:t>concerns.</a:t>
            </a:r>
          </a:p>
          <a:p>
            <a:pPr marL="457200" indent="-457200"/>
            <a:r>
              <a:rPr lang="en-US" sz="2400" dirty="0">
                <a:ea typeface="+mn-lt"/>
                <a:cs typeface="+mn-lt"/>
              </a:rPr>
              <a:t>GDPR complicated the matter -- some entities consider </a:t>
            </a:r>
            <a:r>
              <a:rPr lang="en-US" sz="2400" b="1" dirty="0">
                <a:ea typeface="+mn-lt"/>
                <a:cs typeface="+mn-lt"/>
              </a:rPr>
              <a:t>domain names</a:t>
            </a:r>
            <a:r>
              <a:rPr lang="en-US" sz="2400" dirty="0">
                <a:ea typeface="+mn-lt"/>
                <a:cs typeface="+mn-lt"/>
              </a:rPr>
              <a:t> </a:t>
            </a:r>
            <a:r>
              <a:rPr lang="en-US" sz="2400" b="1" dirty="0">
                <a:ea typeface="+mn-lt"/>
                <a:cs typeface="+mn-lt"/>
              </a:rPr>
              <a:t>personally identifiable information</a:t>
            </a:r>
            <a:r>
              <a:rPr lang="en-US" sz="2400" dirty="0">
                <a:ea typeface="+mn-lt"/>
                <a:cs typeface="+mn-lt"/>
              </a:rPr>
              <a:t> (PII).</a:t>
            </a:r>
          </a:p>
          <a:p>
            <a:pPr marL="457200" indent="-457200"/>
            <a:endParaRPr lang="en-US" sz="2400" dirty="0">
              <a:ea typeface="+mn-lt"/>
              <a:cs typeface="+mn-lt"/>
            </a:endParaRPr>
          </a:p>
          <a:p>
            <a:pPr marL="457200" indent="-457200"/>
            <a:endParaRPr lang="en-US" sz="2400" dirty="0"/>
          </a:p>
          <a:p>
            <a:pPr marL="457200" indent="-457200"/>
            <a:endParaRPr lang="en-US" sz="2400" dirty="0"/>
          </a:p>
          <a:p>
            <a:pPr marL="457200" indent="-457200"/>
            <a:endParaRPr lang="en-US" dirty="0"/>
          </a:p>
        </p:txBody>
      </p:sp>
    </p:spTree>
    <p:extLst>
      <p:ext uri="{BB962C8B-B14F-4D97-AF65-F5344CB8AC3E}">
        <p14:creationId xmlns:p14="http://schemas.microsoft.com/office/powerpoint/2010/main" val="3506943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yy whaddya know its one of them Jedi : r/PrequelMemes">
            <a:extLst>
              <a:ext uri="{FF2B5EF4-FFF2-40B4-BE49-F238E27FC236}">
                <a16:creationId xmlns:a16="http://schemas.microsoft.com/office/drawing/2014/main" id="{6077BCDA-2B20-3312-7D09-95549AD8E345}"/>
              </a:ext>
            </a:extLst>
          </p:cNvPr>
          <p:cNvPicPr>
            <a:picLocks noChangeAspect="1"/>
          </p:cNvPicPr>
          <p:nvPr/>
        </p:nvPicPr>
        <p:blipFill rotWithShape="1">
          <a:blip r:embed="rId2"/>
          <a:srcRect t="-257" r="-2135" b="32853"/>
          <a:stretch/>
        </p:blipFill>
        <p:spPr>
          <a:xfrm>
            <a:off x="2311400" y="316912"/>
            <a:ext cx="7451929" cy="6106928"/>
          </a:xfrm>
          <a:prstGeom prst="rect">
            <a:avLst/>
          </a:prstGeom>
        </p:spPr>
      </p:pic>
      <p:pic>
        <p:nvPicPr>
          <p:cNvPr id="6" name="Picture 5">
            <a:extLst>
              <a:ext uri="{FF2B5EF4-FFF2-40B4-BE49-F238E27FC236}">
                <a16:creationId xmlns:a16="http://schemas.microsoft.com/office/drawing/2014/main" id="{09F49CD5-26B5-54F2-968F-D9382669428E}"/>
              </a:ext>
            </a:extLst>
          </p:cNvPr>
          <p:cNvPicPr>
            <a:picLocks noChangeAspect="1"/>
          </p:cNvPicPr>
          <p:nvPr/>
        </p:nvPicPr>
        <p:blipFill rotWithShape="1">
          <a:blip r:embed="rId3"/>
          <a:srcRect l="19298" t="30435" r="351" b="17391"/>
          <a:stretch/>
        </p:blipFill>
        <p:spPr>
          <a:xfrm>
            <a:off x="7521616" y="345849"/>
            <a:ext cx="2204193" cy="113167"/>
          </a:xfrm>
          <a:prstGeom prst="rect">
            <a:avLst/>
          </a:prstGeom>
        </p:spPr>
      </p:pic>
      <p:pic>
        <p:nvPicPr>
          <p:cNvPr id="7" name="Picture 6">
            <a:extLst>
              <a:ext uri="{FF2B5EF4-FFF2-40B4-BE49-F238E27FC236}">
                <a16:creationId xmlns:a16="http://schemas.microsoft.com/office/drawing/2014/main" id="{BD578238-9141-66E2-C7AE-1578BA8C90D4}"/>
              </a:ext>
            </a:extLst>
          </p:cNvPr>
          <p:cNvPicPr>
            <a:picLocks noChangeAspect="1"/>
          </p:cNvPicPr>
          <p:nvPr/>
        </p:nvPicPr>
        <p:blipFill rotWithShape="1">
          <a:blip r:embed="rId3"/>
          <a:srcRect l="19298" t="30435" r="351" b="17391"/>
          <a:stretch/>
        </p:blipFill>
        <p:spPr>
          <a:xfrm>
            <a:off x="7521615" y="432659"/>
            <a:ext cx="2204193" cy="113167"/>
          </a:xfrm>
          <a:prstGeom prst="rect">
            <a:avLst/>
          </a:prstGeom>
        </p:spPr>
      </p:pic>
      <p:sp>
        <p:nvSpPr>
          <p:cNvPr id="3" name="TextBox 2">
            <a:extLst>
              <a:ext uri="{FF2B5EF4-FFF2-40B4-BE49-F238E27FC236}">
                <a16:creationId xmlns:a16="http://schemas.microsoft.com/office/drawing/2014/main" id="{01CAED18-56ED-8A17-AE11-B05EE9BF2F0D}"/>
              </a:ext>
            </a:extLst>
          </p:cNvPr>
          <p:cNvSpPr txBox="1"/>
          <p:nvPr/>
        </p:nvSpPr>
        <p:spPr>
          <a:xfrm>
            <a:off x="5175835" y="6545505"/>
            <a:ext cx="18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rPr>
              <a:t>Source: Star wars Movie</a:t>
            </a:r>
            <a:endParaRPr lang="en-US" sz="1200" dirty="0"/>
          </a:p>
        </p:txBody>
      </p:sp>
    </p:spTree>
    <p:extLst>
      <p:ext uri="{BB962C8B-B14F-4D97-AF65-F5344CB8AC3E}">
        <p14:creationId xmlns:p14="http://schemas.microsoft.com/office/powerpoint/2010/main" val="3345612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6A86-1D35-1285-DB37-BF4B6DE93279}"/>
              </a:ext>
            </a:extLst>
          </p:cNvPr>
          <p:cNvSpPr>
            <a:spLocks noGrp="1"/>
          </p:cNvSpPr>
          <p:nvPr>
            <p:ph type="title"/>
          </p:nvPr>
        </p:nvSpPr>
        <p:spPr/>
        <p:txBody>
          <a:bodyPr/>
          <a:lstStyle/>
          <a:p>
            <a:r>
              <a:rPr lang="en-US" dirty="0">
                <a:cs typeface="Sabon Next LT"/>
              </a:rPr>
              <a:t>Another hope?</a:t>
            </a:r>
            <a:endParaRPr lang="en-US" dirty="0"/>
          </a:p>
        </p:txBody>
      </p:sp>
      <p:sp>
        <p:nvSpPr>
          <p:cNvPr id="3" name="Content Placeholder 2">
            <a:extLst>
              <a:ext uri="{FF2B5EF4-FFF2-40B4-BE49-F238E27FC236}">
                <a16:creationId xmlns:a16="http://schemas.microsoft.com/office/drawing/2014/main" id="{02706BF6-5127-EC6E-3009-9A3BCACF716F}"/>
              </a:ext>
            </a:extLst>
          </p:cNvPr>
          <p:cNvSpPr>
            <a:spLocks noGrp="1"/>
          </p:cNvSpPr>
          <p:nvPr>
            <p:ph idx="1"/>
          </p:nvPr>
        </p:nvSpPr>
        <p:spPr/>
        <p:txBody>
          <a:bodyPr vert="horz" lIns="91440" tIns="45720" rIns="91440" bIns="45720" rtlCol="0" anchor="t">
            <a:normAutofit/>
          </a:bodyPr>
          <a:lstStyle/>
          <a:p>
            <a:r>
              <a:rPr lang="en-US" dirty="0">
                <a:solidFill>
                  <a:srgbClr val="000000"/>
                </a:solidFill>
                <a:latin typeface="Avenir Next LT Pro"/>
                <a:cs typeface="Arial"/>
              </a:rPr>
              <a:t>We turn to alternative sources and rely on public data sources containing </a:t>
            </a:r>
            <a:r>
              <a:rPr lang="en-US" b="1" dirty="0">
                <a:solidFill>
                  <a:srgbClr val="000000"/>
                </a:solidFill>
                <a:latin typeface="Avenir Next LT Pro"/>
                <a:cs typeface="Arial"/>
              </a:rPr>
              <a:t>substantial </a:t>
            </a:r>
            <a:r>
              <a:rPr lang="en-US" dirty="0">
                <a:solidFill>
                  <a:srgbClr val="000000"/>
                </a:solidFill>
                <a:latin typeface="Avenir Next LT Pro"/>
                <a:cs typeface="Arial"/>
              </a:rPr>
              <a:t>numbers of domain names</a:t>
            </a:r>
          </a:p>
          <a:p>
            <a:r>
              <a:rPr lang="en-US" dirty="0">
                <a:solidFill>
                  <a:srgbClr val="000000"/>
                </a:solidFill>
                <a:latin typeface="Avenir Next LT Pro"/>
                <a:cs typeface="Arial"/>
              </a:rPr>
              <a:t>We explore two:</a:t>
            </a:r>
            <a:r>
              <a:rPr lang="en-US" b="1" dirty="0">
                <a:solidFill>
                  <a:srgbClr val="000000"/>
                </a:solidFill>
                <a:latin typeface="Avenir Next LT Pro"/>
                <a:cs typeface="Arial"/>
              </a:rPr>
              <a:t> Certificate Transparency</a:t>
            </a:r>
            <a:r>
              <a:rPr lang="en-US" dirty="0">
                <a:solidFill>
                  <a:srgbClr val="000000"/>
                </a:solidFill>
                <a:latin typeface="Avenir Next LT Pro"/>
                <a:cs typeface="Arial"/>
              </a:rPr>
              <a:t> (CT) logs and </a:t>
            </a:r>
            <a:r>
              <a:rPr lang="en-US" b="1" dirty="0">
                <a:solidFill>
                  <a:srgbClr val="000000"/>
                </a:solidFill>
                <a:latin typeface="Avenir Next LT Pro"/>
                <a:cs typeface="Arial"/>
              </a:rPr>
              <a:t>Common Crawl</a:t>
            </a:r>
            <a:r>
              <a:rPr lang="en-US" dirty="0">
                <a:solidFill>
                  <a:srgbClr val="000000"/>
                </a:solidFill>
                <a:latin typeface="Avenir Next LT Pro"/>
                <a:cs typeface="Arial"/>
              </a:rPr>
              <a:t> data.</a:t>
            </a:r>
          </a:p>
          <a:p>
            <a:r>
              <a:rPr lang="en-US" dirty="0">
                <a:solidFill>
                  <a:srgbClr val="000000"/>
                </a:solidFill>
                <a:latin typeface="Avenir Next LT Pro"/>
                <a:cs typeface="Arial"/>
              </a:rPr>
              <a:t>But how </a:t>
            </a:r>
            <a:r>
              <a:rPr lang="en-US" b="1" dirty="0">
                <a:solidFill>
                  <a:srgbClr val="000000"/>
                </a:solidFill>
                <a:latin typeface="Avenir Next LT Pro"/>
                <a:cs typeface="Arial"/>
              </a:rPr>
              <a:t>representative </a:t>
            </a:r>
            <a:r>
              <a:rPr lang="en-US" dirty="0">
                <a:solidFill>
                  <a:srgbClr val="000000"/>
                </a:solidFill>
                <a:latin typeface="Avenir Next LT Pro"/>
                <a:cs typeface="Arial"/>
              </a:rPr>
              <a:t>are these public sources of the ccTLDs landscape?</a:t>
            </a:r>
            <a:endParaRPr lang="en-US" dirty="0"/>
          </a:p>
        </p:txBody>
      </p:sp>
    </p:spTree>
    <p:extLst>
      <p:ext uri="{BB962C8B-B14F-4D97-AF65-F5344CB8AC3E}">
        <p14:creationId xmlns:p14="http://schemas.microsoft.com/office/powerpoint/2010/main" val="3452360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B7487-0825-47EE-ECCD-025E1648B625}"/>
              </a:ext>
            </a:extLst>
          </p:cNvPr>
          <p:cNvSpPr>
            <a:spLocks noGrp="1"/>
          </p:cNvSpPr>
          <p:nvPr>
            <p:ph type="title"/>
          </p:nvPr>
        </p:nvSpPr>
        <p:spPr/>
        <p:txBody>
          <a:bodyPr>
            <a:normAutofit/>
          </a:bodyPr>
          <a:lstStyle/>
          <a:p>
            <a:r>
              <a:rPr lang="en-US" dirty="0">
                <a:ea typeface="+mj-lt"/>
                <a:cs typeface="+mj-lt"/>
              </a:rPr>
              <a:t>Our Dataset</a:t>
            </a:r>
            <a:endParaRPr lang="en-US" dirty="0"/>
          </a:p>
        </p:txBody>
      </p:sp>
      <p:sp>
        <p:nvSpPr>
          <p:cNvPr id="3" name="Content Placeholder 2">
            <a:extLst>
              <a:ext uri="{FF2B5EF4-FFF2-40B4-BE49-F238E27FC236}">
                <a16:creationId xmlns:a16="http://schemas.microsoft.com/office/drawing/2014/main" id="{ABB14330-A24E-106D-A31C-04BFD8B6F060}"/>
              </a:ext>
            </a:extLst>
          </p:cNvPr>
          <p:cNvSpPr>
            <a:spLocks noGrp="1"/>
          </p:cNvSpPr>
          <p:nvPr>
            <p:ph idx="1"/>
          </p:nvPr>
        </p:nvSpPr>
        <p:spPr/>
        <p:txBody>
          <a:bodyPr vert="horz" lIns="91440" tIns="45720" rIns="91440" bIns="45720" rtlCol="0" anchor="t">
            <a:normAutofit/>
          </a:bodyPr>
          <a:lstStyle/>
          <a:p>
            <a:r>
              <a:rPr lang="en-US" sz="2400" dirty="0">
                <a:solidFill>
                  <a:srgbClr val="000000"/>
                </a:solidFill>
                <a:ea typeface="+mn-lt"/>
                <a:cs typeface="+mn-lt"/>
              </a:rPr>
              <a:t>We collect data from two sizeable and sustained sources: Certificate Transparency (CT) logs and Common Crawl data.</a:t>
            </a:r>
            <a:endParaRPr lang="en-US" sz="2400">
              <a:solidFill>
                <a:srgbClr val="000000"/>
              </a:solidFill>
            </a:endParaRPr>
          </a:p>
          <a:p>
            <a:r>
              <a:rPr lang="en-US" sz="2400" dirty="0">
                <a:solidFill>
                  <a:srgbClr val="000000"/>
                </a:solidFill>
                <a:ea typeface="+mn-lt"/>
                <a:cs typeface="+mn-lt"/>
              </a:rPr>
              <a:t>CT logs track (as required by popular browsers) issuance of TLS certificates.</a:t>
            </a:r>
          </a:p>
          <a:p>
            <a:r>
              <a:rPr lang="en-US" sz="2400" dirty="0">
                <a:solidFill>
                  <a:srgbClr val="000000"/>
                </a:solidFill>
                <a:ea typeface="+mn-lt"/>
                <a:cs typeface="+mn-lt"/>
              </a:rPr>
              <a:t>Common Crawl provides a vast repository of Web crawl data (~</a:t>
            </a:r>
            <a:r>
              <a:rPr lang="en-US" sz="2400" b="1" dirty="0">
                <a:solidFill>
                  <a:srgbClr val="000000"/>
                </a:solidFill>
                <a:ea typeface="+mn-lt"/>
                <a:cs typeface="+mn-lt"/>
              </a:rPr>
              <a:t>bi-monthl</a:t>
            </a:r>
            <a:r>
              <a:rPr lang="en-US" sz="2400" dirty="0">
                <a:solidFill>
                  <a:srgbClr val="000000"/>
                </a:solidFill>
                <a:ea typeface="+mn-lt"/>
                <a:cs typeface="+mn-lt"/>
              </a:rPr>
              <a:t>y).</a:t>
            </a:r>
            <a:endParaRPr lang="en-US" sz="2400" dirty="0"/>
          </a:p>
          <a:p>
            <a:r>
              <a:rPr lang="en-US" sz="2400" dirty="0">
                <a:solidFill>
                  <a:srgbClr val="000000"/>
                </a:solidFill>
                <a:ea typeface="+mn-lt"/>
                <a:cs typeface="+mn-lt"/>
              </a:rPr>
              <a:t>We amass domain names into a </a:t>
            </a:r>
            <a:r>
              <a:rPr lang="en-US" sz="2400" b="1" dirty="0">
                <a:solidFill>
                  <a:srgbClr val="000000"/>
                </a:solidFill>
                <a:ea typeface="+mn-lt"/>
                <a:cs typeface="+mn-lt"/>
              </a:rPr>
              <a:t>consolidated dataset</a:t>
            </a:r>
            <a:r>
              <a:rPr lang="en-US" sz="2400" dirty="0">
                <a:solidFill>
                  <a:srgbClr val="000000"/>
                </a:solidFill>
                <a:ea typeface="+mn-lt"/>
                <a:cs typeface="+mn-lt"/>
              </a:rPr>
              <a:t> for analysis.</a:t>
            </a:r>
            <a:endParaRPr lang="en-US" sz="2400" dirty="0">
              <a:solidFill>
                <a:srgbClr val="000000"/>
              </a:solidFill>
            </a:endParaRPr>
          </a:p>
          <a:p>
            <a:r>
              <a:rPr lang="en-US" sz="2400" dirty="0">
                <a:solidFill>
                  <a:srgbClr val="000000"/>
                </a:solidFill>
                <a:ea typeface="+mn-lt"/>
                <a:cs typeface="+mn-lt"/>
              </a:rPr>
              <a:t>Our methodology involves cross-referencing this dataset with a </a:t>
            </a:r>
            <a:r>
              <a:rPr lang="en-US" sz="2400" b="1" dirty="0">
                <a:solidFill>
                  <a:srgbClr val="000000"/>
                </a:solidFill>
                <a:ea typeface="+mn-lt"/>
                <a:cs typeface="+mn-lt"/>
              </a:rPr>
              <a:t>ground-truth</a:t>
            </a:r>
            <a:r>
              <a:rPr lang="en-US" sz="2400" dirty="0">
                <a:solidFill>
                  <a:srgbClr val="000000"/>
                </a:solidFill>
                <a:ea typeface="+mn-lt"/>
                <a:cs typeface="+mn-lt"/>
              </a:rPr>
              <a:t> of ccTLD zones to study coverage and timeliness.</a:t>
            </a:r>
            <a:endParaRPr lang="en-US" sz="2400" dirty="0">
              <a:solidFill>
                <a:srgbClr val="000000"/>
              </a:solidFill>
            </a:endParaRPr>
          </a:p>
          <a:p>
            <a:endParaRPr lang="en-US" dirty="0"/>
          </a:p>
        </p:txBody>
      </p:sp>
    </p:spTree>
    <p:extLst>
      <p:ext uri="{BB962C8B-B14F-4D97-AF65-F5344CB8AC3E}">
        <p14:creationId xmlns:p14="http://schemas.microsoft.com/office/powerpoint/2010/main" val="1143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DCA6-849C-6884-9397-2BE3AE072EE7}"/>
              </a:ext>
            </a:extLst>
          </p:cNvPr>
          <p:cNvSpPr>
            <a:spLocks noGrp="1"/>
          </p:cNvSpPr>
          <p:nvPr>
            <p:ph type="title"/>
          </p:nvPr>
        </p:nvSpPr>
        <p:spPr/>
        <p:txBody>
          <a:bodyPr/>
          <a:lstStyle/>
          <a:p>
            <a:r>
              <a:rPr lang="en-US" dirty="0">
                <a:cs typeface="Sabon Next LT"/>
              </a:rPr>
              <a:t>Ground Truth</a:t>
            </a:r>
            <a:endParaRPr lang="en-US" dirty="0"/>
          </a:p>
        </p:txBody>
      </p:sp>
      <p:sp>
        <p:nvSpPr>
          <p:cNvPr id="3" name="Content Placeholder 2">
            <a:extLst>
              <a:ext uri="{FF2B5EF4-FFF2-40B4-BE49-F238E27FC236}">
                <a16:creationId xmlns:a16="http://schemas.microsoft.com/office/drawing/2014/main" id="{96B627DC-2A29-DD34-6888-809C85A6AA39}"/>
              </a:ext>
            </a:extLst>
          </p:cNvPr>
          <p:cNvSpPr>
            <a:spLocks noGrp="1"/>
          </p:cNvSpPr>
          <p:nvPr>
            <p:ph idx="1"/>
          </p:nvPr>
        </p:nvSpPr>
        <p:spPr/>
        <p:txBody>
          <a:bodyPr vert="horz" lIns="91440" tIns="45720" rIns="91440" bIns="45720" rtlCol="0" anchor="t">
            <a:normAutofit/>
          </a:bodyPr>
          <a:lstStyle/>
          <a:p>
            <a:r>
              <a:rPr lang="en-US" sz="2400" dirty="0"/>
              <a:t>Our </a:t>
            </a:r>
            <a:r>
              <a:rPr lang="en-US" sz="2400" dirty="0">
                <a:solidFill>
                  <a:srgbClr val="000000"/>
                </a:solidFill>
                <a:ea typeface="+mn-lt"/>
                <a:cs typeface="+mn-lt"/>
              </a:rPr>
              <a:t>ground truth data is derived from the </a:t>
            </a:r>
            <a:r>
              <a:rPr lang="en-US" sz="2400" dirty="0" err="1">
                <a:solidFill>
                  <a:srgbClr val="000000"/>
                </a:solidFill>
                <a:ea typeface="+mn-lt"/>
                <a:cs typeface="+mn-lt"/>
              </a:rPr>
              <a:t>OpenINTEL</a:t>
            </a:r>
            <a:r>
              <a:rPr lang="en-US" sz="2400" dirty="0">
                <a:solidFill>
                  <a:srgbClr val="000000"/>
                </a:solidFill>
                <a:ea typeface="+mn-lt"/>
                <a:cs typeface="+mn-lt"/>
              </a:rPr>
              <a:t> project, which measures </a:t>
            </a:r>
            <a:r>
              <a:rPr lang="en-US" sz="2400" b="1" dirty="0">
                <a:solidFill>
                  <a:srgbClr val="000000"/>
                </a:solidFill>
                <a:ea typeface="+mn-lt"/>
                <a:cs typeface="+mn-lt"/>
              </a:rPr>
              <a:t>19 ccTLDs </a:t>
            </a:r>
            <a:r>
              <a:rPr lang="en-US" sz="2400" dirty="0">
                <a:solidFill>
                  <a:srgbClr val="000000"/>
                </a:solidFill>
                <a:ea typeface="+mn-lt"/>
                <a:cs typeface="+mn-lt"/>
              </a:rPr>
              <a:t>(out of ~300 in existence).</a:t>
            </a:r>
          </a:p>
          <a:p>
            <a:r>
              <a:rPr lang="en-US" sz="2400" b="1" dirty="0"/>
              <a:t>12 ccTLDs</a:t>
            </a:r>
            <a:r>
              <a:rPr lang="en-US" sz="2400" dirty="0"/>
              <a:t> zone files were obtained </a:t>
            </a:r>
            <a:r>
              <a:rPr lang="en-US" sz="2400" dirty="0">
                <a:solidFill>
                  <a:srgbClr val="000000"/>
                </a:solidFill>
                <a:ea typeface="+mn-lt"/>
                <a:cs typeface="+mn-lt"/>
              </a:rPr>
              <a:t>through </a:t>
            </a:r>
            <a:br>
              <a:rPr lang="en-US" sz="2400" dirty="0"/>
            </a:br>
            <a:r>
              <a:rPr lang="en-US" sz="2400" dirty="0"/>
              <a:t>NDA agreements; </a:t>
            </a:r>
            <a:r>
              <a:rPr lang="en-US" sz="2400" b="1" dirty="0"/>
              <a:t>7</a:t>
            </a:r>
            <a:r>
              <a:rPr lang="en-US" sz="2400" dirty="0"/>
              <a:t> are public.</a:t>
            </a:r>
          </a:p>
          <a:p>
            <a:r>
              <a:rPr lang="en-US" sz="2400" dirty="0"/>
              <a:t>Our dataset spans from </a:t>
            </a:r>
            <a:r>
              <a:rPr lang="en-US" sz="2400" b="1" dirty="0">
                <a:solidFill>
                  <a:srgbClr val="000000"/>
                </a:solidFill>
                <a:ea typeface="+mn-lt"/>
                <a:cs typeface="+mn-lt"/>
              </a:rPr>
              <a:t>2018 to 2023.</a:t>
            </a:r>
          </a:p>
          <a:p>
            <a:endParaRPr lang="en-US" dirty="0">
              <a:solidFill>
                <a:srgbClr val="000000"/>
              </a:solidFill>
              <a:ea typeface="+mn-lt"/>
              <a:cs typeface="+mn-lt"/>
            </a:endParaRPr>
          </a:p>
        </p:txBody>
      </p:sp>
      <p:pic>
        <p:nvPicPr>
          <p:cNvPr id="4" name="Picture 3">
            <a:extLst>
              <a:ext uri="{FF2B5EF4-FFF2-40B4-BE49-F238E27FC236}">
                <a16:creationId xmlns:a16="http://schemas.microsoft.com/office/drawing/2014/main" id="{869ADEA8-4294-4246-6119-C3EFCB40AE97}"/>
              </a:ext>
            </a:extLst>
          </p:cNvPr>
          <p:cNvPicPr>
            <a:picLocks noChangeAspect="1"/>
          </p:cNvPicPr>
          <p:nvPr/>
        </p:nvPicPr>
        <p:blipFill>
          <a:blip r:embed="rId2"/>
          <a:stretch>
            <a:fillRect/>
          </a:stretch>
        </p:blipFill>
        <p:spPr>
          <a:xfrm>
            <a:off x="3604342" y="-541594"/>
            <a:ext cx="10366477" cy="10366477"/>
          </a:xfrm>
          <a:prstGeom prst="rect">
            <a:avLst/>
          </a:prstGeom>
        </p:spPr>
      </p:pic>
    </p:spTree>
    <p:extLst>
      <p:ext uri="{BB962C8B-B14F-4D97-AF65-F5344CB8AC3E}">
        <p14:creationId xmlns:p14="http://schemas.microsoft.com/office/powerpoint/2010/main" val="3569113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2" name="Rectangle 21">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4" name="Group 23">
            <a:extLst>
              <a:ext uri="{FF2B5EF4-FFF2-40B4-BE49-F238E27FC236}">
                <a16:creationId xmlns:a16="http://schemas.microsoft.com/office/drawing/2014/main" id="{14763DA8-CE3A-4B30-B2F5-0D128777F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25" name="Picture 24">
              <a:extLst>
                <a:ext uri="{FF2B5EF4-FFF2-40B4-BE49-F238E27FC236}">
                  <a16:creationId xmlns:a16="http://schemas.microsoft.com/office/drawing/2014/main" id="{F6B75A5A-FDA7-4C8E-BD65-8506C42AA8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6" name="Picture 25">
              <a:extLst>
                <a:ext uri="{FF2B5EF4-FFF2-40B4-BE49-F238E27FC236}">
                  <a16:creationId xmlns:a16="http://schemas.microsoft.com/office/drawing/2014/main" id="{0E6AFCAB-12BF-4A0B-B089-A794259D2F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CD50D82A-F357-4D86-7FF0-671F22807381}"/>
              </a:ext>
            </a:extLst>
          </p:cNvPr>
          <p:cNvSpPr>
            <a:spLocks noGrp="1"/>
          </p:cNvSpPr>
          <p:nvPr>
            <p:ph type="title"/>
          </p:nvPr>
        </p:nvSpPr>
        <p:spPr>
          <a:xfrm>
            <a:off x="838200" y="609599"/>
            <a:ext cx="4191000" cy="2682875"/>
          </a:xfrm>
        </p:spPr>
        <p:txBody>
          <a:bodyPr>
            <a:normAutofit/>
          </a:bodyPr>
          <a:lstStyle/>
          <a:p>
            <a:r>
              <a:rPr lang="en-US" sz="4000" dirty="0">
                <a:cs typeface="Sabon Next LT"/>
              </a:rPr>
              <a:t>Half of the zones are already public!</a:t>
            </a:r>
            <a:endParaRPr lang="en-US" sz="4000" dirty="0"/>
          </a:p>
        </p:txBody>
      </p:sp>
      <p:sp>
        <p:nvSpPr>
          <p:cNvPr id="3" name="Content Placeholder 2">
            <a:extLst>
              <a:ext uri="{FF2B5EF4-FFF2-40B4-BE49-F238E27FC236}">
                <a16:creationId xmlns:a16="http://schemas.microsoft.com/office/drawing/2014/main" id="{8C089252-A5EE-1652-8B4E-056F4FA77613}"/>
              </a:ext>
            </a:extLst>
          </p:cNvPr>
          <p:cNvSpPr>
            <a:spLocks noGrp="1"/>
          </p:cNvSpPr>
          <p:nvPr>
            <p:ph idx="1"/>
          </p:nvPr>
        </p:nvSpPr>
        <p:spPr>
          <a:xfrm>
            <a:off x="838200" y="3429000"/>
            <a:ext cx="4190730" cy="2667000"/>
          </a:xfrm>
        </p:spPr>
        <p:txBody>
          <a:bodyPr vert="horz" lIns="91440" tIns="45720" rIns="91440" bIns="45720" rtlCol="0" anchor="t">
            <a:normAutofit/>
          </a:bodyPr>
          <a:lstStyle/>
          <a:p>
            <a:r>
              <a:rPr lang="en-US" sz="1800" dirty="0">
                <a:ea typeface="+mn-lt"/>
                <a:cs typeface="+mn-lt"/>
              </a:rPr>
              <a:t>Varying coverage for 19 ccTLDs, ranging from 43% to </a:t>
            </a:r>
            <a:r>
              <a:rPr lang="en-US" sz="1800" b="1" dirty="0">
                <a:ea typeface="+mn-lt"/>
                <a:cs typeface="+mn-lt"/>
              </a:rPr>
              <a:t>80%</a:t>
            </a:r>
            <a:r>
              <a:rPr lang="en-US" sz="1800" dirty="0">
                <a:ea typeface="+mn-lt"/>
                <a:cs typeface="+mn-lt"/>
              </a:rPr>
              <a:t> in 2023.</a:t>
            </a:r>
            <a:endParaRPr lang="en-US" sz="1800" dirty="0"/>
          </a:p>
          <a:p>
            <a:r>
              <a:rPr lang="en-US" sz="1800" dirty="0">
                <a:ea typeface="+mn-lt"/>
                <a:cs typeface="+mn-lt"/>
              </a:rPr>
              <a:t>Coverage has steadily increased over the years, from avg 37% in 2018 to </a:t>
            </a:r>
            <a:r>
              <a:rPr lang="en-US" sz="1800" b="1" dirty="0">
                <a:ea typeface="+mn-lt"/>
                <a:cs typeface="+mn-lt"/>
              </a:rPr>
              <a:t>59%</a:t>
            </a:r>
            <a:r>
              <a:rPr lang="en-US" sz="1800" dirty="0">
                <a:ea typeface="+mn-lt"/>
                <a:cs typeface="+mn-lt"/>
              </a:rPr>
              <a:t> in 2023.</a:t>
            </a:r>
            <a:endParaRPr lang="en-US" sz="1800" dirty="0"/>
          </a:p>
          <a:p>
            <a:r>
              <a:rPr lang="en-US" sz="1800" dirty="0"/>
              <a:t>This already negates the </a:t>
            </a:r>
            <a:r>
              <a:rPr lang="en-US" sz="1800" b="1" dirty="0"/>
              <a:t>privacy concerns</a:t>
            </a:r>
            <a:r>
              <a:rPr lang="en-US" sz="1800" dirty="0"/>
              <a:t> of ccTLDs!</a:t>
            </a:r>
          </a:p>
          <a:p>
            <a:pPr marL="0" indent="0">
              <a:buNone/>
            </a:pPr>
            <a:endParaRPr lang="en-US" sz="1800"/>
          </a:p>
        </p:txBody>
      </p:sp>
      <p:pic>
        <p:nvPicPr>
          <p:cNvPr id="4" name="Picture 3">
            <a:extLst>
              <a:ext uri="{FF2B5EF4-FFF2-40B4-BE49-F238E27FC236}">
                <a16:creationId xmlns:a16="http://schemas.microsoft.com/office/drawing/2014/main" id="{3F13945A-C55B-DD5F-A943-D0065046F9B0}"/>
              </a:ext>
            </a:extLst>
          </p:cNvPr>
          <p:cNvPicPr>
            <a:picLocks noChangeAspect="1"/>
          </p:cNvPicPr>
          <p:nvPr/>
        </p:nvPicPr>
        <p:blipFill>
          <a:blip r:embed="rId4"/>
          <a:stretch>
            <a:fillRect/>
          </a:stretch>
        </p:blipFill>
        <p:spPr>
          <a:xfrm>
            <a:off x="5562600" y="1139821"/>
            <a:ext cx="5881672" cy="4425957"/>
          </a:xfrm>
          <a:prstGeom prst="rect">
            <a:avLst/>
          </a:prstGeom>
        </p:spPr>
      </p:pic>
    </p:spTree>
    <p:extLst>
      <p:ext uri="{BB962C8B-B14F-4D97-AF65-F5344CB8AC3E}">
        <p14:creationId xmlns:p14="http://schemas.microsoft.com/office/powerpoint/2010/main" val="565282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2" name="Rectangle 21">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4" name="Group 23">
            <a:extLst>
              <a:ext uri="{FF2B5EF4-FFF2-40B4-BE49-F238E27FC236}">
                <a16:creationId xmlns:a16="http://schemas.microsoft.com/office/drawing/2014/main" id="{14763DA8-CE3A-4B30-B2F5-0D128777F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25" name="Picture 24">
              <a:extLst>
                <a:ext uri="{FF2B5EF4-FFF2-40B4-BE49-F238E27FC236}">
                  <a16:creationId xmlns:a16="http://schemas.microsoft.com/office/drawing/2014/main" id="{F6B75A5A-FDA7-4C8E-BD65-8506C42AA8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6" name="Picture 25">
              <a:extLst>
                <a:ext uri="{FF2B5EF4-FFF2-40B4-BE49-F238E27FC236}">
                  <a16:creationId xmlns:a16="http://schemas.microsoft.com/office/drawing/2014/main" id="{0E6AFCAB-12BF-4A0B-B089-A794259D2F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CD50D82A-F357-4D86-7FF0-671F22807381}"/>
              </a:ext>
            </a:extLst>
          </p:cNvPr>
          <p:cNvSpPr>
            <a:spLocks noGrp="1"/>
          </p:cNvSpPr>
          <p:nvPr>
            <p:ph type="title"/>
          </p:nvPr>
        </p:nvSpPr>
        <p:spPr>
          <a:xfrm>
            <a:off x="838200" y="609599"/>
            <a:ext cx="4191000" cy="2682875"/>
          </a:xfrm>
        </p:spPr>
        <p:txBody>
          <a:bodyPr>
            <a:normAutofit/>
          </a:bodyPr>
          <a:lstStyle/>
          <a:p>
            <a:r>
              <a:rPr lang="en-US" sz="4000" dirty="0">
                <a:cs typeface="Sabon Next LT"/>
              </a:rPr>
              <a:t>Half of the zones are already public!</a:t>
            </a:r>
            <a:endParaRPr lang="en-US" sz="4000" dirty="0"/>
          </a:p>
        </p:txBody>
      </p:sp>
      <p:sp>
        <p:nvSpPr>
          <p:cNvPr id="3" name="Content Placeholder 2">
            <a:extLst>
              <a:ext uri="{FF2B5EF4-FFF2-40B4-BE49-F238E27FC236}">
                <a16:creationId xmlns:a16="http://schemas.microsoft.com/office/drawing/2014/main" id="{8C089252-A5EE-1652-8B4E-056F4FA77613}"/>
              </a:ext>
            </a:extLst>
          </p:cNvPr>
          <p:cNvSpPr>
            <a:spLocks noGrp="1"/>
          </p:cNvSpPr>
          <p:nvPr>
            <p:ph idx="1"/>
          </p:nvPr>
        </p:nvSpPr>
        <p:spPr>
          <a:xfrm>
            <a:off x="838200" y="3429000"/>
            <a:ext cx="4190730" cy="2667000"/>
          </a:xfrm>
        </p:spPr>
        <p:txBody>
          <a:bodyPr vert="horz" lIns="91440" tIns="45720" rIns="91440" bIns="45720" rtlCol="0" anchor="t">
            <a:normAutofit/>
          </a:bodyPr>
          <a:lstStyle/>
          <a:p>
            <a:r>
              <a:rPr lang="en-US" sz="1800" dirty="0">
                <a:ea typeface="+mn-lt"/>
                <a:cs typeface="+mn-lt"/>
              </a:rPr>
              <a:t>Varying coverage for 19 ccTLDs, ranging from 43% to </a:t>
            </a:r>
            <a:r>
              <a:rPr lang="en-US" sz="1800" b="1" dirty="0">
                <a:ea typeface="+mn-lt"/>
                <a:cs typeface="+mn-lt"/>
              </a:rPr>
              <a:t>80%</a:t>
            </a:r>
            <a:r>
              <a:rPr lang="en-US" sz="1800" dirty="0">
                <a:ea typeface="+mn-lt"/>
                <a:cs typeface="+mn-lt"/>
              </a:rPr>
              <a:t> in 2023.</a:t>
            </a:r>
            <a:endParaRPr lang="en-US" sz="1800" dirty="0"/>
          </a:p>
          <a:p>
            <a:r>
              <a:rPr lang="en-US" sz="1800" dirty="0">
                <a:ea typeface="+mn-lt"/>
                <a:cs typeface="+mn-lt"/>
              </a:rPr>
              <a:t>Coverage has steadily increased over the years, from avg 37% in 2018 to </a:t>
            </a:r>
            <a:r>
              <a:rPr lang="en-US" sz="1800" b="1" dirty="0">
                <a:ea typeface="+mn-lt"/>
                <a:cs typeface="+mn-lt"/>
              </a:rPr>
              <a:t>59% </a:t>
            </a:r>
            <a:r>
              <a:rPr lang="en-US" sz="1800" dirty="0">
                <a:ea typeface="+mn-lt"/>
                <a:cs typeface="+mn-lt"/>
              </a:rPr>
              <a:t>in 2023.</a:t>
            </a:r>
            <a:endParaRPr lang="en-US" sz="1800" dirty="0"/>
          </a:p>
          <a:p>
            <a:r>
              <a:rPr lang="en-US" sz="1800" dirty="0"/>
              <a:t>This already negates the </a:t>
            </a:r>
            <a:r>
              <a:rPr lang="en-US" sz="1800" b="1" dirty="0"/>
              <a:t>privacy concerns</a:t>
            </a:r>
            <a:r>
              <a:rPr lang="en-US" sz="1800" dirty="0"/>
              <a:t> of ccTLDs!</a:t>
            </a:r>
          </a:p>
          <a:p>
            <a:pPr marL="0" indent="0">
              <a:buNone/>
            </a:pPr>
            <a:endParaRPr lang="en-US" sz="1800"/>
          </a:p>
        </p:txBody>
      </p:sp>
      <p:pic>
        <p:nvPicPr>
          <p:cNvPr id="4" name="Picture 3">
            <a:extLst>
              <a:ext uri="{FF2B5EF4-FFF2-40B4-BE49-F238E27FC236}">
                <a16:creationId xmlns:a16="http://schemas.microsoft.com/office/drawing/2014/main" id="{3F13945A-C55B-DD5F-A943-D0065046F9B0}"/>
              </a:ext>
            </a:extLst>
          </p:cNvPr>
          <p:cNvPicPr>
            <a:picLocks noChangeAspect="1"/>
          </p:cNvPicPr>
          <p:nvPr/>
        </p:nvPicPr>
        <p:blipFill>
          <a:blip r:embed="rId4"/>
          <a:stretch>
            <a:fillRect/>
          </a:stretch>
        </p:blipFill>
        <p:spPr>
          <a:xfrm>
            <a:off x="5562600" y="1139821"/>
            <a:ext cx="5881672" cy="4425957"/>
          </a:xfrm>
          <a:prstGeom prst="rect">
            <a:avLst/>
          </a:prstGeom>
        </p:spPr>
      </p:pic>
      <p:sp>
        <p:nvSpPr>
          <p:cNvPr id="5" name="Oval 4">
            <a:extLst>
              <a:ext uri="{FF2B5EF4-FFF2-40B4-BE49-F238E27FC236}">
                <a16:creationId xmlns:a16="http://schemas.microsoft.com/office/drawing/2014/main" id="{96A9C67C-71E2-7754-3D60-7E01C0AEC585}"/>
              </a:ext>
            </a:extLst>
          </p:cNvPr>
          <p:cNvSpPr/>
          <p:nvPr/>
        </p:nvSpPr>
        <p:spPr>
          <a:xfrm>
            <a:off x="9270999" y="1602155"/>
            <a:ext cx="1123461" cy="351691"/>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C8919DA-AB41-E639-8E82-C8A5BACC71CF}"/>
              </a:ext>
            </a:extLst>
          </p:cNvPr>
          <p:cNvSpPr/>
          <p:nvPr/>
        </p:nvSpPr>
        <p:spPr>
          <a:xfrm>
            <a:off x="10394460" y="3897924"/>
            <a:ext cx="1123461" cy="351691"/>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25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 name="Picture 9">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2" name="Rectangle 11">
            <a:extLst>
              <a:ext uri="{FF2B5EF4-FFF2-40B4-BE49-F238E27FC236}">
                <a16:creationId xmlns:a16="http://schemas.microsoft.com/office/drawing/2014/main" id="{2D924463-4DB7-437D-85B1-7EE5042D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4684E975-303E-47A8-B594-8B8635D99C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6" name="Group 15">
            <a:extLst>
              <a:ext uri="{FF2B5EF4-FFF2-40B4-BE49-F238E27FC236}">
                <a16:creationId xmlns:a16="http://schemas.microsoft.com/office/drawing/2014/main" id="{EFE09A4F-A15B-47D3-8D0C-5312542A2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7" name="Picture 16">
              <a:extLst>
                <a:ext uri="{FF2B5EF4-FFF2-40B4-BE49-F238E27FC236}">
                  <a16:creationId xmlns:a16="http://schemas.microsoft.com/office/drawing/2014/main" id="{4B050247-430F-4B46-AB4B-EF8831953A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8" name="Picture 17">
              <a:extLst>
                <a:ext uri="{FF2B5EF4-FFF2-40B4-BE49-F238E27FC236}">
                  <a16:creationId xmlns:a16="http://schemas.microsoft.com/office/drawing/2014/main" id="{73E69A1C-E919-43B0-BA1D-6599CABDF82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0" name="Rectangle 19">
            <a:extLst>
              <a:ext uri="{FF2B5EF4-FFF2-40B4-BE49-F238E27FC236}">
                <a16:creationId xmlns:a16="http://schemas.microsoft.com/office/drawing/2014/main" id="{5619E882-12EA-4946-A93B-09E6EA137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276"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8E6A2-DE84-2765-8A1F-1F14B2DA010B}"/>
              </a:ext>
            </a:extLst>
          </p:cNvPr>
          <p:cNvSpPr>
            <a:spLocks noGrp="1"/>
          </p:cNvSpPr>
          <p:nvPr>
            <p:ph type="title"/>
          </p:nvPr>
        </p:nvSpPr>
        <p:spPr>
          <a:xfrm>
            <a:off x="1600201" y="1219200"/>
            <a:ext cx="9067799" cy="2021252"/>
          </a:xfrm>
        </p:spPr>
        <p:txBody>
          <a:bodyPr vert="horz" lIns="91440" tIns="45720" rIns="91440" bIns="45720" rtlCol="0" anchor="b">
            <a:normAutofit/>
          </a:bodyPr>
          <a:lstStyle/>
          <a:p>
            <a:pPr algn="ctr"/>
            <a:r>
              <a:rPr lang="en-US" sz="5200"/>
              <a:t>Before starting</a:t>
            </a:r>
          </a:p>
        </p:txBody>
      </p:sp>
      <p:sp>
        <p:nvSpPr>
          <p:cNvPr id="3" name="Content Placeholder 2">
            <a:extLst>
              <a:ext uri="{FF2B5EF4-FFF2-40B4-BE49-F238E27FC236}">
                <a16:creationId xmlns:a16="http://schemas.microsoft.com/office/drawing/2014/main" id="{C6C21AF6-4CB9-C62E-95F4-B44511BEA11B}"/>
              </a:ext>
            </a:extLst>
          </p:cNvPr>
          <p:cNvSpPr>
            <a:spLocks noGrp="1"/>
          </p:cNvSpPr>
          <p:nvPr>
            <p:ph idx="1"/>
          </p:nvPr>
        </p:nvSpPr>
        <p:spPr>
          <a:xfrm>
            <a:off x="1686614" y="3768413"/>
            <a:ext cx="9067798" cy="1716416"/>
          </a:xfrm>
        </p:spPr>
        <p:txBody>
          <a:bodyPr vert="horz" lIns="91440" tIns="45720" rIns="91440" bIns="45720" rtlCol="0" anchor="t">
            <a:normAutofit/>
          </a:bodyPr>
          <a:lstStyle/>
          <a:p>
            <a:pPr marL="0" indent="0" algn="ctr">
              <a:buNone/>
            </a:pPr>
            <a:r>
              <a:rPr lang="en-US"/>
              <a:t>A special thanks to the</a:t>
            </a:r>
            <a:endParaRPr lang="en-US">
              <a:ea typeface="open sans"/>
              <a:cs typeface="open sans"/>
            </a:endParaRPr>
          </a:p>
          <a:p>
            <a:pPr marL="0" indent="0" algn="ctr">
              <a:buNone/>
            </a:pPr>
            <a:r>
              <a:rPr lang="en-US">
                <a:solidFill>
                  <a:srgbClr val="000000"/>
                </a:solidFill>
                <a:latin typeface="Avenir Next LT Pro"/>
                <a:ea typeface="open sans"/>
                <a:cs typeface="open sans"/>
              </a:rPr>
              <a:t>RIPE Academic Cooperation Initiative!</a:t>
            </a:r>
            <a:endParaRPr lang="en-US" sz="2200">
              <a:solidFill>
                <a:srgbClr val="000000"/>
              </a:solidFill>
              <a:latin typeface="Avenir Next LT Pro"/>
            </a:endParaRPr>
          </a:p>
        </p:txBody>
      </p:sp>
    </p:spTree>
    <p:extLst>
      <p:ext uri="{BB962C8B-B14F-4D97-AF65-F5344CB8AC3E}">
        <p14:creationId xmlns:p14="http://schemas.microsoft.com/office/powerpoint/2010/main" val="193137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7AB7BDB5-BE0D-446B-AA57-16A1D859E5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048" y="1"/>
            <a:ext cx="5236971" cy="6858000"/>
            <a:chOff x="20829" y="1"/>
            <a:chExt cx="5236971" cy="6857999"/>
          </a:xfrm>
        </p:grpSpPr>
        <p:pic>
          <p:nvPicPr>
            <p:cNvPr id="14" name="Picture 13">
              <a:extLst>
                <a:ext uri="{FF2B5EF4-FFF2-40B4-BE49-F238E27FC236}">
                  <a16:creationId xmlns:a16="http://schemas.microsoft.com/office/drawing/2014/main" id="{8908FD00-E296-493C-89F7-EE7DB15D20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5" name="Picture 14">
              <a:extLst>
                <a:ext uri="{FF2B5EF4-FFF2-40B4-BE49-F238E27FC236}">
                  <a16:creationId xmlns:a16="http://schemas.microsoft.com/office/drawing/2014/main" id="{0E9000E1-E55C-4724-B0E8-CC588826F5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le 1">
            <a:extLst>
              <a:ext uri="{FF2B5EF4-FFF2-40B4-BE49-F238E27FC236}">
                <a16:creationId xmlns:a16="http://schemas.microsoft.com/office/drawing/2014/main" id="{3B95A772-FECE-ED27-FA82-56B7ABA93F10}"/>
              </a:ext>
            </a:extLst>
          </p:cNvPr>
          <p:cNvSpPr>
            <a:spLocks noGrp="1"/>
          </p:cNvSpPr>
          <p:nvPr>
            <p:ph type="title"/>
          </p:nvPr>
        </p:nvSpPr>
        <p:spPr>
          <a:xfrm>
            <a:off x="838201" y="559813"/>
            <a:ext cx="3352799" cy="5577934"/>
          </a:xfrm>
        </p:spPr>
        <p:txBody>
          <a:bodyPr>
            <a:normAutofit/>
          </a:bodyPr>
          <a:lstStyle/>
          <a:p>
            <a:r>
              <a:rPr lang="en-US" sz="4000">
                <a:ea typeface="+mj-lt"/>
                <a:cs typeface="+mj-lt"/>
              </a:rPr>
              <a:t>Coverage Contributions</a:t>
            </a:r>
            <a:endParaRPr lang="en-US" sz="4000"/>
          </a:p>
        </p:txBody>
      </p:sp>
      <p:graphicFrame>
        <p:nvGraphicFramePr>
          <p:cNvPr id="5" name="Content Placeholder 2">
            <a:extLst>
              <a:ext uri="{FF2B5EF4-FFF2-40B4-BE49-F238E27FC236}">
                <a16:creationId xmlns:a16="http://schemas.microsoft.com/office/drawing/2014/main" id="{7484C1AA-1720-2FE6-E19B-C8C362819033}"/>
              </a:ext>
            </a:extLst>
          </p:cNvPr>
          <p:cNvGraphicFramePr>
            <a:graphicFrameLocks noGrp="1"/>
          </p:cNvGraphicFramePr>
          <p:nvPr>
            <p:ph idx="1"/>
            <p:extLst>
              <p:ext uri="{D42A27DB-BD31-4B8C-83A1-F6EECF244321}">
                <p14:modId xmlns:p14="http://schemas.microsoft.com/office/powerpoint/2010/main" val="698640731"/>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0746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7" name="Rectangle 2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9" name="Group 28">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30" name="Picture 29">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31" name="Picture 30">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CBA62741-254E-6093-1015-199BDF8D8AC8}"/>
              </a:ext>
            </a:extLst>
          </p:cNvPr>
          <p:cNvSpPr>
            <a:spLocks noGrp="1"/>
          </p:cNvSpPr>
          <p:nvPr>
            <p:ph type="title"/>
          </p:nvPr>
        </p:nvSpPr>
        <p:spPr>
          <a:xfrm>
            <a:off x="838200" y="586992"/>
            <a:ext cx="5638800" cy="2461008"/>
          </a:xfrm>
        </p:spPr>
        <p:txBody>
          <a:bodyPr>
            <a:normAutofit/>
          </a:bodyPr>
          <a:lstStyle/>
          <a:p>
            <a:r>
              <a:rPr lang="en-US" dirty="0">
                <a:ea typeface="+mj-lt"/>
                <a:cs typeface="+mj-lt"/>
              </a:rPr>
              <a:t>Delay in Publication</a:t>
            </a:r>
            <a:endParaRPr lang="en-US" dirty="0"/>
          </a:p>
        </p:txBody>
      </p:sp>
      <p:sp>
        <p:nvSpPr>
          <p:cNvPr id="3" name="Content Placeholder 2">
            <a:extLst>
              <a:ext uri="{FF2B5EF4-FFF2-40B4-BE49-F238E27FC236}">
                <a16:creationId xmlns:a16="http://schemas.microsoft.com/office/drawing/2014/main" id="{1CA76715-244A-370B-E83A-6FDB8728C52A}"/>
              </a:ext>
            </a:extLst>
          </p:cNvPr>
          <p:cNvSpPr>
            <a:spLocks noGrp="1"/>
          </p:cNvSpPr>
          <p:nvPr>
            <p:ph idx="1"/>
          </p:nvPr>
        </p:nvSpPr>
        <p:spPr>
          <a:xfrm>
            <a:off x="838200" y="3124200"/>
            <a:ext cx="5638437" cy="3156166"/>
          </a:xfrm>
        </p:spPr>
        <p:txBody>
          <a:bodyPr vert="horz" lIns="91440" tIns="45720" rIns="91440" bIns="45720" rtlCol="0" anchor="ctr">
            <a:normAutofit/>
          </a:bodyPr>
          <a:lstStyle/>
          <a:p>
            <a:pPr marL="0" indent="0">
              <a:buNone/>
            </a:pPr>
            <a:r>
              <a:rPr lang="en-US" sz="1800" dirty="0">
                <a:ea typeface="+mn-lt"/>
                <a:cs typeface="+mn-lt"/>
              </a:rPr>
              <a:t>How long does it take for a ccTLD domain to appear in public sources after registration?</a:t>
            </a:r>
            <a:endParaRPr lang="en-US" sz="1800" dirty="0"/>
          </a:p>
          <a:p>
            <a:r>
              <a:rPr lang="en-US" sz="1800" dirty="0">
                <a:ea typeface="+mn-lt"/>
                <a:cs typeface="+mn-lt"/>
              </a:rPr>
              <a:t>Nearly </a:t>
            </a:r>
            <a:r>
              <a:rPr lang="en-US" sz="1800" b="1" dirty="0">
                <a:ea typeface="+mn-lt"/>
                <a:cs typeface="+mn-lt"/>
              </a:rPr>
              <a:t>60% of newly registered domains</a:t>
            </a:r>
            <a:r>
              <a:rPr lang="en-US" sz="1800" dirty="0">
                <a:ea typeface="+mn-lt"/>
                <a:cs typeface="+mn-lt"/>
              </a:rPr>
              <a:t> appeared in CT logs on the same day they were added to the zone, and </a:t>
            </a:r>
            <a:r>
              <a:rPr lang="en-US" sz="1800" b="1" dirty="0">
                <a:ea typeface="+mn-lt"/>
                <a:cs typeface="+mn-lt"/>
              </a:rPr>
              <a:t>80%</a:t>
            </a:r>
            <a:r>
              <a:rPr lang="en-US" sz="1800" dirty="0">
                <a:ea typeface="+mn-lt"/>
                <a:cs typeface="+mn-lt"/>
              </a:rPr>
              <a:t> within five days.</a:t>
            </a:r>
            <a:endParaRPr lang="en-US" sz="1800"/>
          </a:p>
          <a:p>
            <a:r>
              <a:rPr lang="en-US" sz="1800" dirty="0">
                <a:ea typeface="+mn-lt"/>
                <a:cs typeface="+mn-lt"/>
              </a:rPr>
              <a:t>CT logs can provide timely data about newly registered domains!</a:t>
            </a:r>
            <a:endParaRPr lang="en-US" sz="1800" dirty="0"/>
          </a:p>
          <a:p>
            <a:endParaRPr lang="en-US" sz="1800"/>
          </a:p>
        </p:txBody>
      </p:sp>
      <p:pic>
        <p:nvPicPr>
          <p:cNvPr id="6" name="Picture 5" descr="Blog - DONATELLA LORATO">
            <a:extLst>
              <a:ext uri="{FF2B5EF4-FFF2-40B4-BE49-F238E27FC236}">
                <a16:creationId xmlns:a16="http://schemas.microsoft.com/office/drawing/2014/main" id="{1BFB8CC5-093E-3652-5320-7D4CD5D254D8}"/>
              </a:ext>
            </a:extLst>
          </p:cNvPr>
          <p:cNvPicPr>
            <a:picLocks noChangeAspect="1"/>
          </p:cNvPicPr>
          <p:nvPr/>
        </p:nvPicPr>
        <p:blipFill rotWithShape="1">
          <a:blip r:embed="rId4"/>
          <a:srcRect r="25959"/>
          <a:stretch/>
        </p:blipFill>
        <p:spPr>
          <a:xfrm>
            <a:off x="6861048" y="1"/>
            <a:ext cx="5330952" cy="6858000"/>
          </a:xfrm>
          <a:prstGeom prst="rect">
            <a:avLst/>
          </a:prstGeom>
        </p:spPr>
      </p:pic>
      <p:sp>
        <p:nvSpPr>
          <p:cNvPr id="5" name="TextBox 4">
            <a:extLst>
              <a:ext uri="{FF2B5EF4-FFF2-40B4-BE49-F238E27FC236}">
                <a16:creationId xmlns:a16="http://schemas.microsoft.com/office/drawing/2014/main" id="{20ED7450-E1C7-5096-AFFF-75EDEF6CC83A}"/>
              </a:ext>
            </a:extLst>
          </p:cNvPr>
          <p:cNvSpPr txBox="1"/>
          <p:nvPr/>
        </p:nvSpPr>
        <p:spPr>
          <a:xfrm>
            <a:off x="7083835" y="6509505"/>
            <a:ext cx="268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rPr>
              <a:t>Source: Alice in wonderland Movie</a:t>
            </a:r>
            <a:endParaRPr lang="en-US" sz="1200" dirty="0"/>
          </a:p>
        </p:txBody>
      </p:sp>
    </p:spTree>
    <p:extLst>
      <p:ext uri="{BB962C8B-B14F-4D97-AF65-F5344CB8AC3E}">
        <p14:creationId xmlns:p14="http://schemas.microsoft.com/office/powerpoint/2010/main" val="2539974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41240-0790-4C85-EC42-13920CC6ADF4}"/>
              </a:ext>
            </a:extLst>
          </p:cNvPr>
          <p:cNvSpPr>
            <a:spLocks noGrp="1"/>
          </p:cNvSpPr>
          <p:nvPr>
            <p:ph type="title"/>
          </p:nvPr>
        </p:nvSpPr>
        <p:spPr/>
        <p:txBody>
          <a:bodyPr/>
          <a:lstStyle/>
          <a:p>
            <a:r>
              <a:rPr lang="en-US" dirty="0">
                <a:cs typeface="Sabon Next LT"/>
              </a:rPr>
              <a:t>Can we generalize our results?</a:t>
            </a:r>
            <a:endParaRPr lang="en-US" dirty="0"/>
          </a:p>
        </p:txBody>
      </p:sp>
      <p:sp>
        <p:nvSpPr>
          <p:cNvPr id="3" name="Content Placeholder 2">
            <a:extLst>
              <a:ext uri="{FF2B5EF4-FFF2-40B4-BE49-F238E27FC236}">
                <a16:creationId xmlns:a16="http://schemas.microsoft.com/office/drawing/2014/main" id="{F424BA97-56B5-0377-2E52-DABBD32400B5}"/>
              </a:ext>
            </a:extLst>
          </p:cNvPr>
          <p:cNvSpPr>
            <a:spLocks noGrp="1"/>
          </p:cNvSpPr>
          <p:nvPr>
            <p:ph idx="1"/>
          </p:nvPr>
        </p:nvSpPr>
        <p:spPr/>
        <p:txBody>
          <a:bodyPr vert="horz" lIns="91440" tIns="45720" rIns="91440" bIns="45720" rtlCol="0" anchor="t">
            <a:noAutofit/>
          </a:bodyPr>
          <a:lstStyle/>
          <a:p>
            <a:r>
              <a:rPr lang="en-US" sz="2400" dirty="0">
                <a:solidFill>
                  <a:srgbClr val="000000"/>
                </a:solidFill>
                <a:ea typeface="+mn-lt"/>
                <a:cs typeface="+mn-lt"/>
              </a:rPr>
              <a:t>Our sample of ccTLD covers only 19 of </a:t>
            </a:r>
            <a:r>
              <a:rPr lang="en-US" sz="2400" b="1" dirty="0">
                <a:solidFill>
                  <a:srgbClr val="000000"/>
                </a:solidFill>
                <a:ea typeface="+mn-lt"/>
                <a:cs typeface="+mn-lt"/>
              </a:rPr>
              <a:t>~300</a:t>
            </a:r>
            <a:r>
              <a:rPr lang="en-US" sz="2400" dirty="0">
                <a:solidFill>
                  <a:srgbClr val="000000"/>
                </a:solidFill>
                <a:ea typeface="+mn-lt"/>
                <a:cs typeface="+mn-lt"/>
              </a:rPr>
              <a:t> ccTLDs in existence.</a:t>
            </a:r>
            <a:endParaRPr lang="en-US" dirty="0"/>
          </a:p>
          <a:p>
            <a:r>
              <a:rPr lang="en-US" sz="2400" dirty="0">
                <a:solidFill>
                  <a:srgbClr val="000000"/>
                </a:solidFill>
                <a:ea typeface="+mn-lt"/>
                <a:cs typeface="+mn-lt"/>
              </a:rPr>
              <a:t>To generalize our results, we assessed coverage in 2023 for </a:t>
            </a:r>
            <a:r>
              <a:rPr lang="en-US" sz="2400" b="1" dirty="0">
                <a:solidFill>
                  <a:srgbClr val="000000"/>
                </a:solidFill>
                <a:ea typeface="+mn-lt"/>
                <a:cs typeface="+mn-lt"/>
              </a:rPr>
              <a:t>1153 </a:t>
            </a:r>
            <a:r>
              <a:rPr lang="en-US" sz="2400" dirty="0">
                <a:solidFill>
                  <a:srgbClr val="000000"/>
                </a:solidFill>
                <a:ea typeface="+mn-lt"/>
                <a:cs typeface="+mn-lt"/>
              </a:rPr>
              <a:t>gTLDs!</a:t>
            </a:r>
          </a:p>
          <a:p>
            <a:r>
              <a:rPr lang="en-US" sz="2400" dirty="0">
                <a:solidFill>
                  <a:srgbClr val="000000"/>
                </a:solidFill>
                <a:ea typeface="+mn-lt"/>
                <a:cs typeface="+mn-lt"/>
              </a:rPr>
              <a:t>Coverage across gTLDs varies, but generally falls within the</a:t>
            </a:r>
            <a:r>
              <a:rPr lang="en-US" sz="2400" b="1" dirty="0">
                <a:solidFill>
                  <a:srgbClr val="000000"/>
                </a:solidFill>
                <a:ea typeface="+mn-lt"/>
                <a:cs typeface="+mn-lt"/>
              </a:rPr>
              <a:t> range of 38% to 80%</a:t>
            </a:r>
            <a:r>
              <a:rPr lang="en-US" sz="2400" dirty="0">
                <a:solidFill>
                  <a:srgbClr val="000000"/>
                </a:solidFill>
                <a:ea typeface="+mn-lt"/>
                <a:cs typeface="+mn-lt"/>
              </a:rPr>
              <a:t>.</a:t>
            </a:r>
            <a:endParaRPr lang="en-US" sz="2400"/>
          </a:p>
          <a:p>
            <a:r>
              <a:rPr lang="en-US" sz="2400" dirty="0">
                <a:solidFill>
                  <a:srgbClr val="000000"/>
                </a:solidFill>
                <a:ea typeface="+mn-lt"/>
                <a:cs typeface="+mn-lt"/>
              </a:rPr>
              <a:t>Larger gTLDs tend to have higher coverage rates.</a:t>
            </a:r>
            <a:endParaRPr lang="en-US" sz="2400"/>
          </a:p>
          <a:p>
            <a:r>
              <a:rPr lang="en-US" sz="2400" dirty="0">
                <a:solidFill>
                  <a:srgbClr val="000000"/>
                </a:solidFill>
                <a:ea typeface="+mn-lt"/>
                <a:cs typeface="+mn-lt"/>
              </a:rPr>
              <a:t>Our findings suggest that public sources can provide </a:t>
            </a:r>
            <a:r>
              <a:rPr lang="en-US" sz="2400" b="1" dirty="0">
                <a:solidFill>
                  <a:srgbClr val="000000"/>
                </a:solidFill>
                <a:ea typeface="+mn-lt"/>
                <a:cs typeface="+mn-lt"/>
              </a:rPr>
              <a:t>substantial coverage across different TLDs</a:t>
            </a:r>
            <a:r>
              <a:rPr lang="en-US" sz="2400" dirty="0">
                <a:solidFill>
                  <a:srgbClr val="000000"/>
                </a:solidFill>
                <a:ea typeface="+mn-lt"/>
                <a:cs typeface="+mn-lt"/>
              </a:rPr>
              <a:t>.</a:t>
            </a:r>
            <a:endParaRPr lang="en-US" sz="2400" dirty="0"/>
          </a:p>
          <a:p>
            <a:endParaRPr lang="en-US" dirty="0"/>
          </a:p>
        </p:txBody>
      </p:sp>
    </p:spTree>
    <p:extLst>
      <p:ext uri="{BB962C8B-B14F-4D97-AF65-F5344CB8AC3E}">
        <p14:creationId xmlns:p14="http://schemas.microsoft.com/office/powerpoint/2010/main" val="1677112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58E19-1104-95E0-A139-DCF6AC6AC345}"/>
              </a:ext>
            </a:extLst>
          </p:cNvPr>
          <p:cNvSpPr>
            <a:spLocks noGrp="1"/>
          </p:cNvSpPr>
          <p:nvPr>
            <p:ph type="title"/>
          </p:nvPr>
        </p:nvSpPr>
        <p:spPr/>
        <p:txBody>
          <a:bodyPr/>
          <a:lstStyle/>
          <a:p>
            <a:r>
              <a:rPr lang="en-US" dirty="0">
                <a:cs typeface="Sabon Next LT"/>
              </a:rPr>
              <a:t>What do we not see?</a:t>
            </a:r>
            <a:endParaRPr lang="en-US" dirty="0"/>
          </a:p>
        </p:txBody>
      </p:sp>
      <p:sp>
        <p:nvSpPr>
          <p:cNvPr id="3" name="Content Placeholder 2">
            <a:extLst>
              <a:ext uri="{FF2B5EF4-FFF2-40B4-BE49-F238E27FC236}">
                <a16:creationId xmlns:a16="http://schemas.microsoft.com/office/drawing/2014/main" id="{456874B4-0BC1-6AED-B9EC-3E1E8B5F28F7}"/>
              </a:ext>
            </a:extLst>
          </p:cNvPr>
          <p:cNvSpPr>
            <a:spLocks noGrp="1"/>
          </p:cNvSpPr>
          <p:nvPr>
            <p:ph idx="1"/>
          </p:nvPr>
        </p:nvSpPr>
        <p:spPr/>
        <p:txBody>
          <a:bodyPr vert="horz" lIns="91440" tIns="45720" rIns="91440" bIns="45720" rtlCol="0" anchor="t">
            <a:normAutofit/>
          </a:bodyPr>
          <a:lstStyle/>
          <a:p>
            <a:pPr marL="0" indent="0">
              <a:spcAft>
                <a:spcPts val="600"/>
              </a:spcAft>
              <a:buNone/>
            </a:pPr>
            <a:r>
              <a:rPr lang="en-US" sz="2400" dirty="0">
                <a:solidFill>
                  <a:srgbClr val="000000"/>
                </a:solidFill>
                <a:ea typeface="+mn-lt"/>
                <a:cs typeface="+mn-lt"/>
              </a:rPr>
              <a:t>We examined the presence of IPv4 address and open web ports.</a:t>
            </a:r>
            <a:endParaRPr lang="en-US"/>
          </a:p>
          <a:p>
            <a:pPr>
              <a:spcAft>
                <a:spcPts val="600"/>
              </a:spcAft>
            </a:pPr>
            <a:r>
              <a:rPr lang="en-US" sz="2400" dirty="0">
                <a:solidFill>
                  <a:srgbClr val="000000"/>
                </a:solidFill>
                <a:ea typeface="+mn-lt"/>
                <a:cs typeface="+mn-lt"/>
              </a:rPr>
              <a:t>Of the</a:t>
            </a:r>
            <a:r>
              <a:rPr lang="en-US" sz="2400" b="1" dirty="0">
                <a:solidFill>
                  <a:srgbClr val="000000"/>
                </a:solidFill>
                <a:ea typeface="+mn-lt"/>
                <a:cs typeface="+mn-lt"/>
              </a:rPr>
              <a:t> names in both CT logs and Common Crawl</a:t>
            </a:r>
            <a:r>
              <a:rPr lang="en-US" sz="2400" dirty="0">
                <a:solidFill>
                  <a:srgbClr val="000000"/>
                </a:solidFill>
                <a:ea typeface="+mn-lt"/>
                <a:cs typeface="+mn-lt"/>
              </a:rPr>
              <a:t>,</a:t>
            </a:r>
            <a:r>
              <a:rPr lang="en-US" sz="2400" b="1" dirty="0">
                <a:solidFill>
                  <a:srgbClr val="000000"/>
                </a:solidFill>
                <a:ea typeface="+mn-lt"/>
                <a:cs typeface="+mn-lt"/>
              </a:rPr>
              <a:t> 91.5% </a:t>
            </a:r>
            <a:r>
              <a:rPr lang="en-US" sz="2400" dirty="0">
                <a:solidFill>
                  <a:srgbClr val="000000"/>
                </a:solidFill>
                <a:ea typeface="+mn-lt"/>
                <a:cs typeface="+mn-lt"/>
              </a:rPr>
              <a:t>had </a:t>
            </a:r>
            <a:r>
              <a:rPr lang="en-US" sz="2400" b="1" dirty="0">
                <a:solidFill>
                  <a:srgbClr val="000000"/>
                </a:solidFill>
                <a:ea typeface="+mn-lt"/>
                <a:cs typeface="+mn-lt"/>
              </a:rPr>
              <a:t>open Web ports.</a:t>
            </a:r>
          </a:p>
          <a:p>
            <a:pPr>
              <a:spcAft>
                <a:spcPts val="600"/>
              </a:spcAft>
            </a:pPr>
            <a:r>
              <a:rPr lang="en-US" sz="2400" dirty="0">
                <a:solidFill>
                  <a:srgbClr val="000000"/>
                </a:solidFill>
                <a:ea typeface="+mn-lt"/>
                <a:cs typeface="+mn-lt"/>
              </a:rPr>
              <a:t>Domains </a:t>
            </a:r>
            <a:r>
              <a:rPr lang="en-US" sz="2400" b="1" dirty="0">
                <a:solidFill>
                  <a:srgbClr val="000000"/>
                </a:solidFill>
                <a:ea typeface="+mn-lt"/>
                <a:cs typeface="+mn-lt"/>
              </a:rPr>
              <a:t>not found in either source: 70.5% </a:t>
            </a:r>
            <a:r>
              <a:rPr lang="en-US" sz="2400" dirty="0">
                <a:solidFill>
                  <a:srgbClr val="000000"/>
                </a:solidFill>
                <a:ea typeface="+mn-lt"/>
                <a:cs typeface="+mn-lt"/>
              </a:rPr>
              <a:t>had </a:t>
            </a:r>
            <a:r>
              <a:rPr lang="en-US" sz="2400" b="1" dirty="0">
                <a:solidFill>
                  <a:srgbClr val="000000"/>
                </a:solidFill>
                <a:ea typeface="+mn-lt"/>
                <a:cs typeface="+mn-lt"/>
              </a:rPr>
              <a:t>open Web ports.</a:t>
            </a:r>
          </a:p>
          <a:p>
            <a:pPr>
              <a:spcAft>
                <a:spcPts val="600"/>
              </a:spcAft>
            </a:pPr>
            <a:r>
              <a:rPr lang="en-US" sz="2400" dirty="0">
                <a:solidFill>
                  <a:srgbClr val="000000"/>
                </a:solidFill>
                <a:ea typeface="+mn-lt"/>
                <a:cs typeface="+mn-lt"/>
              </a:rPr>
              <a:t>Domains in both CT logs and Common Crawl showed the highest rates of HTTPS deployment (87.7%).</a:t>
            </a:r>
          </a:p>
        </p:txBody>
      </p:sp>
    </p:spTree>
    <p:extLst>
      <p:ext uri="{BB962C8B-B14F-4D97-AF65-F5344CB8AC3E}">
        <p14:creationId xmlns:p14="http://schemas.microsoft.com/office/powerpoint/2010/main" val="2117765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C2D5331B-6E57-4C50-8FBB-431781288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FDD84B1C-1387-689E-3530-34799907F19E}"/>
              </a:ext>
            </a:extLst>
          </p:cNvPr>
          <p:cNvSpPr>
            <a:spLocks noGrp="1"/>
          </p:cNvSpPr>
          <p:nvPr>
            <p:ph type="title"/>
          </p:nvPr>
        </p:nvSpPr>
        <p:spPr>
          <a:xfrm>
            <a:off x="6400800" y="461339"/>
            <a:ext cx="5332506" cy="2831136"/>
          </a:xfrm>
        </p:spPr>
        <p:txBody>
          <a:bodyPr>
            <a:normAutofit/>
          </a:bodyPr>
          <a:lstStyle/>
          <a:p>
            <a:pPr>
              <a:spcBef>
                <a:spcPts val="1000"/>
              </a:spcBef>
            </a:pPr>
            <a:r>
              <a:rPr lang="en-US" dirty="0">
                <a:solidFill>
                  <a:srgbClr val="FFFFFF"/>
                </a:solidFill>
                <a:latin typeface="Arial"/>
                <a:cs typeface="Arial"/>
              </a:rPr>
              <a:t>Our Appeal to Registries</a:t>
            </a:r>
            <a:endParaRPr lang="en-US"/>
          </a:p>
          <a:p>
            <a:endParaRPr lang="en-US">
              <a:solidFill>
                <a:srgbClr val="FFFFFF"/>
              </a:solidFill>
              <a:cs typeface="Sabon Next LT"/>
            </a:endParaRPr>
          </a:p>
        </p:txBody>
      </p:sp>
      <p:pic>
        <p:nvPicPr>
          <p:cNvPr id="5" name="Picture 4" descr="Exclamation mark on a yellow background">
            <a:extLst>
              <a:ext uri="{FF2B5EF4-FFF2-40B4-BE49-F238E27FC236}">
                <a16:creationId xmlns:a16="http://schemas.microsoft.com/office/drawing/2014/main" id="{21450DB4-09D8-559D-E67D-E50B848F93FA}"/>
              </a:ext>
            </a:extLst>
          </p:cNvPr>
          <p:cNvPicPr>
            <a:picLocks noChangeAspect="1"/>
          </p:cNvPicPr>
          <p:nvPr/>
        </p:nvPicPr>
        <p:blipFill rotWithShape="1">
          <a:blip r:embed="rId2"/>
          <a:srcRect l="23803" r="10735" b="4"/>
          <a:stretch/>
        </p:blipFill>
        <p:spPr>
          <a:xfrm>
            <a:off x="-1" y="10"/>
            <a:ext cx="5985983" cy="6857990"/>
          </a:xfrm>
          <a:prstGeom prst="rect">
            <a:avLst/>
          </a:prstGeom>
        </p:spPr>
      </p:pic>
      <p:grpSp>
        <p:nvGrpSpPr>
          <p:cNvPr id="15" name="Group 14">
            <a:extLst>
              <a:ext uri="{FF2B5EF4-FFF2-40B4-BE49-F238E27FC236}">
                <a16:creationId xmlns:a16="http://schemas.microsoft.com/office/drawing/2014/main" id="{E4A40E9D-B0FA-4A78-B58C-87A64C4FD5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727783" y="5080"/>
            <a:ext cx="3464215" cy="4598234"/>
            <a:chOff x="8059620" y="41922"/>
            <a:chExt cx="3997615" cy="6816077"/>
          </a:xfrm>
        </p:grpSpPr>
        <p:pic>
          <p:nvPicPr>
            <p:cNvPr id="16" name="Picture 15">
              <a:extLst>
                <a:ext uri="{FF2B5EF4-FFF2-40B4-BE49-F238E27FC236}">
                  <a16:creationId xmlns:a16="http://schemas.microsoft.com/office/drawing/2014/main" id="{5CEBF341-3BD6-4B3B-9B47-1FCC74EB708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5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7" name="Picture 16">
              <a:extLst>
                <a:ext uri="{FF2B5EF4-FFF2-40B4-BE49-F238E27FC236}">
                  <a16:creationId xmlns:a16="http://schemas.microsoft.com/office/drawing/2014/main" id="{3078DAA6-6247-4C19-B6CD-81D79702EC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3" name="Content Placeholder 2">
            <a:extLst>
              <a:ext uri="{FF2B5EF4-FFF2-40B4-BE49-F238E27FC236}">
                <a16:creationId xmlns:a16="http://schemas.microsoft.com/office/drawing/2014/main" id="{FC9B542E-E6F8-51B0-1C19-5DF8B776BF02}"/>
              </a:ext>
            </a:extLst>
          </p:cNvPr>
          <p:cNvSpPr>
            <a:spLocks noGrp="1"/>
          </p:cNvSpPr>
          <p:nvPr>
            <p:ph idx="1"/>
          </p:nvPr>
        </p:nvSpPr>
        <p:spPr>
          <a:xfrm>
            <a:off x="6400812" y="3429000"/>
            <a:ext cx="5332164" cy="2585613"/>
          </a:xfrm>
        </p:spPr>
        <p:txBody>
          <a:bodyPr vert="horz" lIns="91440" tIns="45720" rIns="91440" bIns="45720" rtlCol="0" anchor="t">
            <a:normAutofit/>
          </a:bodyPr>
          <a:lstStyle/>
          <a:p>
            <a:r>
              <a:rPr lang="en-US" sz="1800" dirty="0">
                <a:solidFill>
                  <a:srgbClr val="FFFFFF"/>
                </a:solidFill>
                <a:latin typeface="Arial"/>
                <a:cs typeface="Arial"/>
              </a:rPr>
              <a:t>Registries with closed zones should consider </a:t>
            </a:r>
            <a:r>
              <a:rPr lang="en-US" sz="1800" b="1" dirty="0">
                <a:solidFill>
                  <a:srgbClr val="FFFFFF"/>
                </a:solidFill>
                <a:latin typeface="Arial"/>
                <a:cs typeface="Arial"/>
              </a:rPr>
              <a:t>opening their zones</a:t>
            </a:r>
            <a:r>
              <a:rPr lang="en-US" sz="1800" dirty="0">
                <a:solidFill>
                  <a:srgbClr val="FFFFFF"/>
                </a:solidFill>
                <a:latin typeface="Arial"/>
                <a:cs typeface="Arial"/>
              </a:rPr>
              <a:t> with minimal delay to address security concerns and benefit the community.</a:t>
            </a:r>
          </a:p>
          <a:p>
            <a:r>
              <a:rPr lang="en-US" sz="1800" b="1" dirty="0">
                <a:solidFill>
                  <a:srgbClr val="FFFFFF"/>
                </a:solidFill>
                <a:latin typeface="Arial"/>
                <a:cs typeface="Arial"/>
              </a:rPr>
              <a:t>Legal framework</a:t>
            </a:r>
            <a:r>
              <a:rPr lang="en-US" sz="1800" dirty="0">
                <a:solidFill>
                  <a:srgbClr val="FFFFFF"/>
                </a:solidFill>
                <a:latin typeface="Arial"/>
                <a:cs typeface="Arial"/>
              </a:rPr>
              <a:t> should be rediscussed, even at the European Level.</a:t>
            </a:r>
          </a:p>
          <a:p>
            <a:r>
              <a:rPr lang="en-US" sz="1800" b="1" dirty="0">
                <a:solidFill>
                  <a:srgbClr val="FFFFFF"/>
                </a:solidFill>
                <a:latin typeface="Arial"/>
                <a:cs typeface="Arial"/>
              </a:rPr>
              <a:t>NIS2 ?!</a:t>
            </a:r>
          </a:p>
        </p:txBody>
      </p:sp>
    </p:spTree>
    <p:extLst>
      <p:ext uri="{BB962C8B-B14F-4D97-AF65-F5344CB8AC3E}">
        <p14:creationId xmlns:p14="http://schemas.microsoft.com/office/powerpoint/2010/main" val="1636802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21459-C4B4-6F87-534F-9DE424544197}"/>
              </a:ext>
            </a:extLst>
          </p:cNvPr>
          <p:cNvSpPr>
            <a:spLocks noGrp="1"/>
          </p:cNvSpPr>
          <p:nvPr>
            <p:ph type="title"/>
          </p:nvPr>
        </p:nvSpPr>
        <p:spPr/>
        <p:txBody>
          <a:bodyPr/>
          <a:lstStyle/>
          <a:p>
            <a:r>
              <a:rPr lang="en-US" dirty="0">
                <a:cs typeface="Sabon Next LT"/>
              </a:rPr>
              <a:t>Conclusion</a:t>
            </a:r>
            <a:endParaRPr lang="en-US" dirty="0"/>
          </a:p>
        </p:txBody>
      </p:sp>
      <p:sp>
        <p:nvSpPr>
          <p:cNvPr id="3" name="Content Placeholder 2">
            <a:extLst>
              <a:ext uri="{FF2B5EF4-FFF2-40B4-BE49-F238E27FC236}">
                <a16:creationId xmlns:a16="http://schemas.microsoft.com/office/drawing/2014/main" id="{B77CFE15-6E44-735C-87D1-2153D76BE4A5}"/>
              </a:ext>
            </a:extLst>
          </p:cNvPr>
          <p:cNvSpPr>
            <a:spLocks noGrp="1"/>
          </p:cNvSpPr>
          <p:nvPr>
            <p:ph idx="1"/>
          </p:nvPr>
        </p:nvSpPr>
        <p:spPr/>
        <p:txBody>
          <a:bodyPr vert="horz" lIns="91440" tIns="45720" rIns="91440" bIns="45720" rtlCol="0" anchor="t">
            <a:normAutofit/>
          </a:bodyPr>
          <a:lstStyle/>
          <a:p>
            <a:r>
              <a:rPr lang="en-US" dirty="0"/>
              <a:t>CT Logs and Common Crawl provide visibility on </a:t>
            </a:r>
            <a:r>
              <a:rPr lang="en-US" b="1" dirty="0"/>
              <a:t>more than 50%</a:t>
            </a:r>
            <a:r>
              <a:rPr lang="en-US" dirty="0"/>
              <a:t> of closed ccTLDs domains (on average).</a:t>
            </a:r>
          </a:p>
          <a:p>
            <a:r>
              <a:rPr lang="en-US" dirty="0" err="1"/>
              <a:t>OpenINTEL</a:t>
            </a:r>
            <a:r>
              <a:rPr lang="en-US" dirty="0"/>
              <a:t> data sharing efforts have been curbed in the past due to contractual agreements. We will make </a:t>
            </a:r>
            <a:r>
              <a:rPr lang="en-US" b="1" dirty="0"/>
              <a:t>more measurement data public soon.</a:t>
            </a:r>
          </a:p>
          <a:p>
            <a:r>
              <a:rPr lang="en-US" dirty="0"/>
              <a:t>We hope these results can spark a discussion with ccTLD operators for more </a:t>
            </a:r>
            <a:r>
              <a:rPr lang="en-US" b="1" dirty="0"/>
              <a:t>transparency </a:t>
            </a:r>
            <a:r>
              <a:rPr lang="en-US" dirty="0"/>
              <a:t>and </a:t>
            </a:r>
            <a:r>
              <a:rPr lang="en-US" b="1" dirty="0"/>
              <a:t>data sharing efforts.</a:t>
            </a:r>
          </a:p>
        </p:txBody>
      </p:sp>
    </p:spTree>
    <p:extLst>
      <p:ext uri="{BB962C8B-B14F-4D97-AF65-F5344CB8AC3E}">
        <p14:creationId xmlns:p14="http://schemas.microsoft.com/office/powerpoint/2010/main" val="1181717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A56932E6-5BA9-4C85-82EA-A307011BB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6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54BE85D8-2500-F7AA-3D42-378B97957048}"/>
              </a:ext>
            </a:extLst>
          </p:cNvPr>
          <p:cNvSpPr>
            <a:spLocks noGrp="1"/>
          </p:cNvSpPr>
          <p:nvPr>
            <p:ph type="title"/>
          </p:nvPr>
        </p:nvSpPr>
        <p:spPr>
          <a:xfrm>
            <a:off x="1198182" y="381000"/>
            <a:ext cx="10003218" cy="1600124"/>
          </a:xfrm>
        </p:spPr>
        <p:txBody>
          <a:bodyPr>
            <a:normAutofit/>
          </a:bodyPr>
          <a:lstStyle/>
          <a:p>
            <a:r>
              <a:rPr lang="en-US" dirty="0">
                <a:solidFill>
                  <a:srgbClr val="FFFFFF"/>
                </a:solidFill>
                <a:cs typeface="Sabon Next LT"/>
              </a:rPr>
              <a:t>Questions?</a:t>
            </a: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D04FB9BC-F3EF-5420-E0BE-F219C346ED04}"/>
              </a:ext>
            </a:extLst>
          </p:cNvPr>
          <p:cNvGraphicFramePr>
            <a:graphicFrameLocks noGrp="1"/>
          </p:cNvGraphicFramePr>
          <p:nvPr>
            <p:ph idx="1"/>
            <p:extLst>
              <p:ext uri="{D42A27DB-BD31-4B8C-83A1-F6EECF244321}">
                <p14:modId xmlns:p14="http://schemas.microsoft.com/office/powerpoint/2010/main" val="2867969825"/>
              </p:ext>
            </p:extLst>
          </p:nvPr>
        </p:nvGraphicFramePr>
        <p:xfrm>
          <a:off x="838200" y="2514600"/>
          <a:ext cx="10515600" cy="3662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9261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Picture 3">
            <a:extLst>
              <a:ext uri="{FF2B5EF4-FFF2-40B4-BE49-F238E27FC236}">
                <a16:creationId xmlns:a16="http://schemas.microsoft.com/office/drawing/2014/main" id="{837BCB58-DD2F-3350-D6CF-7CE0D3B246E2}"/>
              </a:ext>
            </a:extLst>
          </p:cNvPr>
          <p:cNvPicPr>
            <a:picLocks noChangeAspect="1"/>
          </p:cNvPicPr>
          <p:nvPr/>
        </p:nvPicPr>
        <p:blipFill rotWithShape="1">
          <a:blip r:embed="rId2">
            <a:alphaModFix amt="60000"/>
          </a:blip>
          <a:srcRect l="-79" t="6897" r="79" b="15501"/>
          <a:stretch/>
        </p:blipFill>
        <p:spPr>
          <a:xfrm>
            <a:off x="3048" y="10"/>
            <a:ext cx="12189696" cy="6309405"/>
          </a:xfrm>
          <a:prstGeom prst="rect">
            <a:avLst/>
          </a:prstGeom>
        </p:spPr>
      </p:pic>
      <p:grpSp>
        <p:nvGrpSpPr>
          <p:cNvPr id="13" name="Group 12">
            <a:extLst>
              <a:ext uri="{FF2B5EF4-FFF2-40B4-BE49-F238E27FC236}">
                <a16:creationId xmlns:a16="http://schemas.microsoft.com/office/drawing/2014/main" id="{B9632603-447F-4389-863D-9820DB9915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6951981" y="0"/>
            <a:ext cx="5236971" cy="6858001"/>
            <a:chOff x="6951981" y="0"/>
            <a:chExt cx="5236971" cy="6858001"/>
          </a:xfrm>
        </p:grpSpPr>
        <p:pic>
          <p:nvPicPr>
            <p:cNvPr id="14" name="Picture 13">
              <a:extLst>
                <a:ext uri="{FF2B5EF4-FFF2-40B4-BE49-F238E27FC236}">
                  <a16:creationId xmlns:a16="http://schemas.microsoft.com/office/drawing/2014/main" id="{354F4BB5-9639-4525-A748-2B2D8FDB107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20000"/>
              <a:extLst>
                <a:ext uri="{28A0092B-C50C-407E-A947-70E740481C1C}">
                  <a14:useLocalDpi xmlns:a14="http://schemas.microsoft.com/office/drawing/2010/main" val="0"/>
                </a:ext>
              </a:extLst>
            </a:blip>
            <a:stretch>
              <a:fillRect/>
            </a:stretch>
          </p:blipFill>
          <p:spPr>
            <a:xfrm flipH="1">
              <a:off x="6951981" y="692703"/>
              <a:ext cx="5236971" cy="6165298"/>
            </a:xfrm>
            <a:prstGeom prst="rect">
              <a:avLst/>
            </a:prstGeom>
          </p:spPr>
        </p:pic>
        <p:pic>
          <p:nvPicPr>
            <p:cNvPr id="15" name="Picture 14">
              <a:extLst>
                <a:ext uri="{FF2B5EF4-FFF2-40B4-BE49-F238E27FC236}">
                  <a16:creationId xmlns:a16="http://schemas.microsoft.com/office/drawing/2014/main" id="{4D9AF55E-83EF-4A42-A236-590299A7B9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5000"/>
              <a:extLst>
                <a:ext uri="{28A0092B-C50C-407E-A947-70E740481C1C}">
                  <a14:useLocalDpi xmlns:a14="http://schemas.microsoft.com/office/drawing/2010/main" val="0"/>
                </a:ext>
              </a:extLst>
            </a:blip>
            <a:srcRect l="19154" b="19117"/>
            <a:stretch/>
          </p:blipFill>
          <p:spPr>
            <a:xfrm rot="16200000" flipH="1">
              <a:off x="7618603" y="-373126"/>
              <a:ext cx="4197223" cy="4943475"/>
            </a:xfrm>
            <a:prstGeom prst="rect">
              <a:avLst/>
            </a:prstGeom>
          </p:spPr>
        </p:pic>
      </p:grpSp>
      <p:sp>
        <p:nvSpPr>
          <p:cNvPr id="2" name="Title 1"/>
          <p:cNvSpPr>
            <a:spLocks noGrp="1"/>
          </p:cNvSpPr>
          <p:nvPr>
            <p:ph type="ctrTitle"/>
          </p:nvPr>
        </p:nvSpPr>
        <p:spPr>
          <a:xfrm>
            <a:off x="996275" y="744909"/>
            <a:ext cx="10190071" cy="1766539"/>
          </a:xfrm>
        </p:spPr>
        <p:txBody>
          <a:bodyPr anchor="b">
            <a:normAutofit/>
          </a:bodyPr>
          <a:lstStyle/>
          <a:p>
            <a:r>
              <a:rPr lang="en-US" sz="5200" dirty="0">
                <a:solidFill>
                  <a:srgbClr val="FFFFFF"/>
                </a:solidFill>
                <a:latin typeface="Calibri Light"/>
                <a:ea typeface="Open Sans"/>
                <a:cs typeface="Calibri Light"/>
              </a:rPr>
              <a:t>Amassing Country-Code Top-Level Domains from Public Data</a:t>
            </a:r>
            <a:endParaRPr lang="en-US" sz="5200" dirty="0">
              <a:solidFill>
                <a:srgbClr val="FFFFFF"/>
              </a:solidFill>
            </a:endParaRPr>
          </a:p>
        </p:txBody>
      </p:sp>
      <p:sp>
        <p:nvSpPr>
          <p:cNvPr id="3" name="Subtitle 2"/>
          <p:cNvSpPr>
            <a:spLocks noGrp="1"/>
          </p:cNvSpPr>
          <p:nvPr>
            <p:ph type="subTitle" idx="1"/>
          </p:nvPr>
        </p:nvSpPr>
        <p:spPr>
          <a:xfrm>
            <a:off x="1209062" y="3076286"/>
            <a:ext cx="9781327" cy="2056617"/>
          </a:xfrm>
        </p:spPr>
        <p:txBody>
          <a:bodyPr vert="horz" lIns="91440" tIns="45720" rIns="91440" bIns="45720" rtlCol="0" anchor="t">
            <a:normAutofit/>
          </a:bodyPr>
          <a:lstStyle/>
          <a:p>
            <a:r>
              <a:rPr lang="en-US" sz="2200" b="1" dirty="0">
                <a:solidFill>
                  <a:srgbClr val="FFFFFF"/>
                </a:solidFill>
                <a:cs typeface="Calibri"/>
              </a:rPr>
              <a:t>Raffaele Sommese</a:t>
            </a:r>
            <a:r>
              <a:rPr lang="en-US" sz="2200" dirty="0">
                <a:solidFill>
                  <a:srgbClr val="FFFFFF"/>
                </a:solidFill>
                <a:cs typeface="Calibri"/>
              </a:rPr>
              <a:t>, </a:t>
            </a:r>
            <a:r>
              <a:rPr lang="en-US" sz="2200" dirty="0">
                <a:solidFill>
                  <a:srgbClr val="FFFFFF"/>
                </a:solidFill>
                <a:ea typeface="+mn-lt"/>
                <a:cs typeface="+mn-lt"/>
              </a:rPr>
              <a:t>Roland van Rijswijk-</a:t>
            </a:r>
            <a:r>
              <a:rPr lang="en-US" sz="2200" err="1">
                <a:solidFill>
                  <a:srgbClr val="FFFFFF"/>
                </a:solidFill>
                <a:ea typeface="+mn-lt"/>
                <a:cs typeface="+mn-lt"/>
              </a:rPr>
              <a:t>Deij</a:t>
            </a:r>
            <a:r>
              <a:rPr lang="en-US" sz="2200" dirty="0">
                <a:solidFill>
                  <a:srgbClr val="FFFFFF"/>
                </a:solidFill>
                <a:ea typeface="+mn-lt"/>
                <a:cs typeface="+mn-lt"/>
              </a:rPr>
              <a:t>, Mattijs Jonker</a:t>
            </a:r>
          </a:p>
          <a:p>
            <a:r>
              <a:rPr lang="en-US" sz="2200" dirty="0">
                <a:solidFill>
                  <a:srgbClr val="FFFFFF"/>
                </a:solidFill>
                <a:cs typeface="Calibri"/>
              </a:rPr>
              <a:t>University of Twente</a:t>
            </a:r>
          </a:p>
          <a:p>
            <a:r>
              <a:rPr lang="en-US" sz="2200" dirty="0">
                <a:solidFill>
                  <a:srgbClr val="FFFFFF"/>
                </a:solidFill>
                <a:cs typeface="Calibri"/>
              </a:rPr>
              <a:t>RIPE87 – Rome – 27 Nov – 1 Dec</a:t>
            </a:r>
          </a:p>
        </p:txBody>
      </p:sp>
      <p:sp>
        <p:nvSpPr>
          <p:cNvPr id="8" name="Rectangle 7">
            <a:extLst>
              <a:ext uri="{FF2B5EF4-FFF2-40B4-BE49-F238E27FC236}">
                <a16:creationId xmlns:a16="http://schemas.microsoft.com/office/drawing/2014/main" id="{A80B20F6-D128-B02C-9943-F0C8EBE8C019}"/>
              </a:ext>
            </a:extLst>
          </p:cNvPr>
          <p:cNvSpPr/>
          <p:nvPr/>
        </p:nvSpPr>
        <p:spPr>
          <a:xfrm>
            <a:off x="0" y="5701553"/>
            <a:ext cx="12192001" cy="119230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1" descr="open-intel svg">
            <a:extLst>
              <a:ext uri="{FF2B5EF4-FFF2-40B4-BE49-F238E27FC236}">
                <a16:creationId xmlns:a16="http://schemas.microsoft.com/office/drawing/2014/main" id="{6461B9AD-93E4-A79B-6CD2-E02340D47E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11503" y="5916144"/>
            <a:ext cx="2754406" cy="763121"/>
          </a:xfrm>
          <a:prstGeom prst="rect">
            <a:avLst/>
          </a:prstGeom>
        </p:spPr>
      </p:pic>
      <p:pic>
        <p:nvPicPr>
          <p:cNvPr id="7" name="Picture 6" descr="Design and Analysis of Communication Systems · GitHub">
            <a:extLst>
              <a:ext uri="{FF2B5EF4-FFF2-40B4-BE49-F238E27FC236}">
                <a16:creationId xmlns:a16="http://schemas.microsoft.com/office/drawing/2014/main" id="{63FF14F1-5512-0023-6A1A-DB02E3CAC964}"/>
              </a:ext>
            </a:extLst>
          </p:cNvPr>
          <p:cNvPicPr>
            <a:picLocks noChangeAspect="1"/>
          </p:cNvPicPr>
          <p:nvPr/>
        </p:nvPicPr>
        <p:blipFill rotWithShape="1">
          <a:blip r:embed="rId6"/>
          <a:srcRect l="-470" t="29717" r="-939" b="24057"/>
          <a:stretch/>
        </p:blipFill>
        <p:spPr>
          <a:xfrm>
            <a:off x="5125570" y="5856194"/>
            <a:ext cx="1931825" cy="880625"/>
          </a:xfrm>
          <a:prstGeom prst="rect">
            <a:avLst/>
          </a:prstGeom>
        </p:spPr>
      </p:pic>
      <p:pic>
        <p:nvPicPr>
          <p:cNvPr id="6" name="Picture 5" descr="University of Twente (UT) Vector Logo | Free Download - (.SVG + .PNG)  format - SeekVectorLogo.Com">
            <a:extLst>
              <a:ext uri="{FF2B5EF4-FFF2-40B4-BE49-F238E27FC236}">
                <a16:creationId xmlns:a16="http://schemas.microsoft.com/office/drawing/2014/main" id="{B93D36B5-02F3-0132-EE6A-6B9C4648A39F}"/>
              </a:ext>
            </a:extLst>
          </p:cNvPr>
          <p:cNvPicPr>
            <a:picLocks noChangeAspect="1"/>
          </p:cNvPicPr>
          <p:nvPr/>
        </p:nvPicPr>
        <p:blipFill rotWithShape="1">
          <a:blip r:embed="rId7"/>
          <a:srcRect t="35294" b="36471"/>
          <a:stretch/>
        </p:blipFill>
        <p:spPr>
          <a:xfrm>
            <a:off x="161365" y="5992906"/>
            <a:ext cx="3774141" cy="600637"/>
          </a:xfrm>
          <a:prstGeom prst="rect">
            <a:avLst/>
          </a:prstGeom>
        </p:spPr>
      </p:pic>
    </p:spTree>
    <p:extLst>
      <p:ext uri="{BB962C8B-B14F-4D97-AF65-F5344CB8AC3E}">
        <p14:creationId xmlns:p14="http://schemas.microsoft.com/office/powerpoint/2010/main" val="1561948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4" name="Rectangle 13">
            <a:extLst>
              <a:ext uri="{FF2B5EF4-FFF2-40B4-BE49-F238E27FC236}">
                <a16:creationId xmlns:a16="http://schemas.microsoft.com/office/drawing/2014/main" id="{297F7562-DBE2-4729-835D-1486BBB4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DCE0245F-7D4D-413E-940B-1D9D9A17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7"/>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8" name="Group 17">
            <a:extLst>
              <a:ext uri="{FF2B5EF4-FFF2-40B4-BE49-F238E27FC236}">
                <a16:creationId xmlns:a16="http://schemas.microsoft.com/office/drawing/2014/main" id="{5BB11B77-16CE-4796-9677-F0ED67FCE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9" name="Picture 18">
              <a:extLst>
                <a:ext uri="{FF2B5EF4-FFF2-40B4-BE49-F238E27FC236}">
                  <a16:creationId xmlns:a16="http://schemas.microsoft.com/office/drawing/2014/main" id="{EF26510D-AF6F-45BA-9996-9EA0F149D09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0" name="Picture 19">
              <a:extLst>
                <a:ext uri="{FF2B5EF4-FFF2-40B4-BE49-F238E27FC236}">
                  <a16:creationId xmlns:a16="http://schemas.microsoft.com/office/drawing/2014/main" id="{5E04EA3F-927A-42F5-96EF-44DCE97863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7C346014-CAC5-38D8-4AAE-A863BA79A8AD}"/>
              </a:ext>
            </a:extLst>
          </p:cNvPr>
          <p:cNvSpPr>
            <a:spLocks noGrp="1"/>
          </p:cNvSpPr>
          <p:nvPr>
            <p:ph type="title"/>
          </p:nvPr>
        </p:nvSpPr>
        <p:spPr>
          <a:xfrm>
            <a:off x="7409930" y="744909"/>
            <a:ext cx="4323376" cy="2912691"/>
          </a:xfrm>
        </p:spPr>
        <p:txBody>
          <a:bodyPr vert="horz" lIns="91440" tIns="45720" rIns="91440" bIns="45720" rtlCol="0" anchor="b">
            <a:normAutofit/>
          </a:bodyPr>
          <a:lstStyle/>
          <a:p>
            <a:r>
              <a:rPr lang="en-US" dirty="0"/>
              <a:t>Backup Slides</a:t>
            </a:r>
          </a:p>
        </p:txBody>
      </p:sp>
      <p:pic>
        <p:nvPicPr>
          <p:cNvPr id="7" name="Graphic 6" descr="Database">
            <a:extLst>
              <a:ext uri="{FF2B5EF4-FFF2-40B4-BE49-F238E27FC236}">
                <a16:creationId xmlns:a16="http://schemas.microsoft.com/office/drawing/2014/main" id="{047A7C61-FDA3-2960-76B6-7830D007C7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5905" y="567942"/>
            <a:ext cx="5716862" cy="5716862"/>
          </a:xfrm>
          <a:prstGeom prst="rect">
            <a:avLst/>
          </a:prstGeom>
        </p:spPr>
      </p:pic>
    </p:spTree>
    <p:extLst>
      <p:ext uri="{BB962C8B-B14F-4D97-AF65-F5344CB8AC3E}">
        <p14:creationId xmlns:p14="http://schemas.microsoft.com/office/powerpoint/2010/main" val="2428415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2BA7B-2C43-83A3-5531-0DAF4387E565}"/>
              </a:ext>
            </a:extLst>
          </p:cNvPr>
          <p:cNvSpPr>
            <a:spLocks noGrp="1"/>
          </p:cNvSpPr>
          <p:nvPr>
            <p:ph type="title"/>
          </p:nvPr>
        </p:nvSpPr>
        <p:spPr/>
        <p:txBody>
          <a:bodyPr>
            <a:normAutofit/>
          </a:bodyPr>
          <a:lstStyle/>
          <a:p>
            <a:r>
              <a:rPr lang="en-US" dirty="0">
                <a:ea typeface="+mj-lt"/>
                <a:cs typeface="+mj-lt"/>
              </a:rPr>
              <a:t>Amassing Domain Names Challenges</a:t>
            </a:r>
            <a:endParaRPr lang="en-US" dirty="0"/>
          </a:p>
        </p:txBody>
      </p:sp>
      <p:sp>
        <p:nvSpPr>
          <p:cNvPr id="3" name="Content Placeholder 2">
            <a:extLst>
              <a:ext uri="{FF2B5EF4-FFF2-40B4-BE49-F238E27FC236}">
                <a16:creationId xmlns:a16="http://schemas.microsoft.com/office/drawing/2014/main" id="{A151882D-B9C6-587B-03A9-031ACF758A14}"/>
              </a:ext>
            </a:extLst>
          </p:cNvPr>
          <p:cNvSpPr>
            <a:spLocks noGrp="1"/>
          </p:cNvSpPr>
          <p:nvPr>
            <p:ph idx="1"/>
          </p:nvPr>
        </p:nvSpPr>
        <p:spPr/>
        <p:txBody>
          <a:bodyPr vert="horz" lIns="91440" tIns="45720" rIns="91440" bIns="45720" rtlCol="0" anchor="t">
            <a:noAutofit/>
          </a:bodyPr>
          <a:lstStyle/>
          <a:p>
            <a:r>
              <a:rPr lang="en-US" dirty="0">
                <a:solidFill>
                  <a:srgbClr val="000000"/>
                </a:solidFill>
                <a:ea typeface="+mn-lt"/>
                <a:cs typeface="+mn-lt"/>
              </a:rPr>
              <a:t>Considering other public data sources:</a:t>
            </a:r>
            <a:endParaRPr lang="en-US">
              <a:solidFill>
                <a:srgbClr val="000000"/>
              </a:solidFill>
            </a:endParaRPr>
          </a:p>
          <a:p>
            <a:pPr lvl="1"/>
            <a:r>
              <a:rPr lang="en-US" dirty="0">
                <a:solidFill>
                  <a:srgbClr val="000000"/>
                </a:solidFill>
                <a:ea typeface="+mn-lt"/>
                <a:cs typeface="+mn-lt"/>
              </a:rPr>
              <a:t>There are alternative sources such as the HTTP Archive and TLS scans that could complement domain name amassment efforts.</a:t>
            </a:r>
            <a:endParaRPr lang="en-US"/>
          </a:p>
          <a:p>
            <a:r>
              <a:rPr lang="en-US" dirty="0">
                <a:solidFill>
                  <a:srgbClr val="000000"/>
                </a:solidFill>
                <a:ea typeface="+mn-lt"/>
                <a:cs typeface="+mn-lt"/>
              </a:rPr>
              <a:t>Feasibility of amassing domain names:</a:t>
            </a:r>
            <a:endParaRPr lang="en-US"/>
          </a:p>
          <a:p>
            <a:pPr lvl="1"/>
            <a:r>
              <a:rPr lang="en-US" dirty="0">
                <a:solidFill>
                  <a:srgbClr val="000000"/>
                </a:solidFill>
                <a:ea typeface="+mn-lt"/>
                <a:cs typeface="+mn-lt"/>
              </a:rPr>
              <a:t>Scraping CT logs and Common Crawl data at scale requires resources.</a:t>
            </a:r>
            <a:endParaRPr lang="en-US" dirty="0"/>
          </a:p>
          <a:p>
            <a:pPr lvl="1"/>
            <a:r>
              <a:rPr lang="en-US" dirty="0"/>
              <a:t>CT Logs are retired over time (especially temporally sharded logs).</a:t>
            </a:r>
          </a:p>
          <a:p>
            <a:endParaRPr lang="en-US" dirty="0"/>
          </a:p>
        </p:txBody>
      </p:sp>
    </p:spTree>
    <p:extLst>
      <p:ext uri="{BB962C8B-B14F-4D97-AF65-F5344CB8AC3E}">
        <p14:creationId xmlns:p14="http://schemas.microsoft.com/office/powerpoint/2010/main" val="808291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EA216-5A08-E594-D99C-681D5620CCFE}"/>
              </a:ext>
            </a:extLst>
          </p:cNvPr>
          <p:cNvSpPr>
            <a:spLocks noGrp="1"/>
          </p:cNvSpPr>
          <p:nvPr>
            <p:ph type="title"/>
          </p:nvPr>
        </p:nvSpPr>
        <p:spPr/>
        <p:txBody>
          <a:bodyPr vert="horz" lIns="91440" tIns="45720" rIns="91440" bIns="45720" rtlCol="0" anchor="ctr">
            <a:noAutofit/>
          </a:bodyPr>
          <a:lstStyle/>
          <a:p>
            <a:r>
              <a:rPr lang="en-US" dirty="0">
                <a:ea typeface="+mj-lt"/>
                <a:cs typeface="+mj-lt"/>
              </a:rPr>
              <a:t>Introduction</a:t>
            </a:r>
            <a:endParaRPr lang="en-US" dirty="0"/>
          </a:p>
        </p:txBody>
      </p:sp>
      <p:sp>
        <p:nvSpPr>
          <p:cNvPr id="3" name="Content Placeholder 2">
            <a:extLst>
              <a:ext uri="{FF2B5EF4-FFF2-40B4-BE49-F238E27FC236}">
                <a16:creationId xmlns:a16="http://schemas.microsoft.com/office/drawing/2014/main" id="{9E7B88D2-1EEE-C95B-E33C-7303229A7551}"/>
              </a:ext>
            </a:extLst>
          </p:cNvPr>
          <p:cNvSpPr>
            <a:spLocks noGrp="1"/>
          </p:cNvSpPr>
          <p:nvPr>
            <p:ph idx="1"/>
          </p:nvPr>
        </p:nvSpPr>
        <p:spPr/>
        <p:txBody>
          <a:bodyPr vert="horz" lIns="91440" tIns="45720" rIns="91440" bIns="45720" rtlCol="0" anchor="t">
            <a:noAutofit/>
          </a:bodyPr>
          <a:lstStyle/>
          <a:p>
            <a:r>
              <a:rPr lang="en-US" sz="2400" dirty="0">
                <a:solidFill>
                  <a:srgbClr val="000000"/>
                </a:solidFill>
                <a:ea typeface="+mn-lt"/>
                <a:cs typeface="+mn-lt"/>
              </a:rPr>
              <a:t>The Web, as a vast and intricate network, has been the subject of extensive academic study from diverse </a:t>
            </a:r>
            <a:r>
              <a:rPr lang="en-US" sz="2400" b="1" dirty="0">
                <a:solidFill>
                  <a:srgbClr val="000000"/>
                </a:solidFill>
                <a:ea typeface="+mn-lt"/>
                <a:cs typeface="+mn-lt"/>
              </a:rPr>
              <a:t>technical, economical, and policy aspects</a:t>
            </a:r>
            <a:r>
              <a:rPr lang="en-US" sz="2400" dirty="0">
                <a:solidFill>
                  <a:srgbClr val="000000"/>
                </a:solidFill>
                <a:ea typeface="+mn-lt"/>
                <a:cs typeface="+mn-lt"/>
              </a:rPr>
              <a:t>.</a:t>
            </a:r>
            <a:endParaRPr lang="en-US" sz="2400" dirty="0">
              <a:solidFill>
                <a:srgbClr val="000000"/>
              </a:solidFill>
            </a:endParaRPr>
          </a:p>
          <a:p>
            <a:r>
              <a:rPr lang="en-US" sz="2400" dirty="0">
                <a:solidFill>
                  <a:srgbClr val="000000"/>
                </a:solidFill>
                <a:ea typeface="+mn-lt"/>
                <a:cs typeface="+mn-lt"/>
              </a:rPr>
              <a:t>These studies often start with lists of </a:t>
            </a:r>
            <a:r>
              <a:rPr lang="en-US" sz="2400" b="1" dirty="0">
                <a:solidFill>
                  <a:srgbClr val="000000"/>
                </a:solidFill>
                <a:ea typeface="+mn-lt"/>
                <a:cs typeface="+mn-lt"/>
              </a:rPr>
              <a:t>domain names</a:t>
            </a:r>
            <a:r>
              <a:rPr lang="en-US" sz="2400" dirty="0">
                <a:solidFill>
                  <a:srgbClr val="000000"/>
                </a:solidFill>
                <a:ea typeface="+mn-lt"/>
                <a:cs typeface="+mn-lt"/>
              </a:rPr>
              <a:t>, which serve as a fundamental </a:t>
            </a:r>
            <a:r>
              <a:rPr lang="en-US" sz="2400" b="1" dirty="0">
                <a:solidFill>
                  <a:srgbClr val="000000"/>
                </a:solidFill>
                <a:ea typeface="+mn-lt"/>
                <a:cs typeface="+mn-lt"/>
              </a:rPr>
              <a:t>building block </a:t>
            </a:r>
            <a:r>
              <a:rPr lang="en-US" sz="2400" dirty="0">
                <a:solidFill>
                  <a:srgbClr val="000000"/>
                </a:solidFill>
                <a:ea typeface="+mn-lt"/>
                <a:cs typeface="+mn-lt"/>
              </a:rPr>
              <a:t>of the Web's addressing system.</a:t>
            </a:r>
            <a:endParaRPr lang="en-US" sz="2400" dirty="0"/>
          </a:p>
          <a:p>
            <a:r>
              <a:rPr lang="en-US" sz="2400" dirty="0">
                <a:solidFill>
                  <a:srgbClr val="000000"/>
                </a:solidFill>
                <a:ea typeface="+mn-lt"/>
                <a:cs typeface="+mn-lt"/>
              </a:rPr>
              <a:t>Domain lists can include top-ranked domain names or names extracted from </a:t>
            </a:r>
            <a:r>
              <a:rPr lang="en-US" sz="2400" b="1" dirty="0">
                <a:solidFill>
                  <a:srgbClr val="000000"/>
                </a:solidFill>
                <a:ea typeface="+mn-lt"/>
                <a:cs typeface="+mn-lt"/>
              </a:rPr>
              <a:t>zone files</a:t>
            </a:r>
            <a:r>
              <a:rPr lang="en-US" sz="2400" dirty="0">
                <a:solidFill>
                  <a:srgbClr val="000000"/>
                </a:solidFill>
                <a:ea typeface="+mn-lt"/>
                <a:cs typeface="+mn-lt"/>
              </a:rPr>
              <a:t> of top-level domains (TLDs).</a:t>
            </a:r>
            <a:endParaRPr lang="en-US" sz="2400" dirty="0"/>
          </a:p>
          <a:p>
            <a:endParaRPr lang="en-US" dirty="0"/>
          </a:p>
        </p:txBody>
      </p:sp>
    </p:spTree>
    <p:extLst>
      <p:ext uri="{BB962C8B-B14F-4D97-AF65-F5344CB8AC3E}">
        <p14:creationId xmlns:p14="http://schemas.microsoft.com/office/powerpoint/2010/main" val="3338019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EA216-5A08-E594-D99C-681D5620CCFE}"/>
              </a:ext>
            </a:extLst>
          </p:cNvPr>
          <p:cNvSpPr>
            <a:spLocks noGrp="1"/>
          </p:cNvSpPr>
          <p:nvPr>
            <p:ph type="title"/>
          </p:nvPr>
        </p:nvSpPr>
        <p:spPr/>
        <p:txBody>
          <a:bodyPr vert="horz" lIns="91440" tIns="45720" rIns="91440" bIns="45720" rtlCol="0" anchor="ctr">
            <a:noAutofit/>
          </a:bodyPr>
          <a:lstStyle/>
          <a:p>
            <a:r>
              <a:rPr lang="en-US" dirty="0">
                <a:ea typeface="+mj-lt"/>
                <a:cs typeface="+mj-lt"/>
              </a:rPr>
              <a:t>Our (</a:t>
            </a:r>
            <a:r>
              <a:rPr lang="en-US" dirty="0" err="1">
                <a:ea typeface="+mj-lt"/>
                <a:cs typeface="+mj-lt"/>
              </a:rPr>
              <a:t>OpenINTEL</a:t>
            </a:r>
            <a:r>
              <a:rPr lang="en-US" dirty="0">
                <a:ea typeface="+mj-lt"/>
                <a:cs typeface="+mj-lt"/>
              </a:rPr>
              <a:t>) journey to domain names</a:t>
            </a:r>
            <a:endParaRPr lang="en-US" dirty="0"/>
          </a:p>
        </p:txBody>
      </p:sp>
      <p:sp>
        <p:nvSpPr>
          <p:cNvPr id="3" name="Content Placeholder 2">
            <a:extLst>
              <a:ext uri="{FF2B5EF4-FFF2-40B4-BE49-F238E27FC236}">
                <a16:creationId xmlns:a16="http://schemas.microsoft.com/office/drawing/2014/main" id="{9E7B88D2-1EEE-C95B-E33C-7303229A7551}"/>
              </a:ext>
            </a:extLst>
          </p:cNvPr>
          <p:cNvSpPr>
            <a:spLocks noGrp="1"/>
          </p:cNvSpPr>
          <p:nvPr>
            <p:ph idx="1"/>
          </p:nvPr>
        </p:nvSpPr>
        <p:spPr/>
        <p:txBody>
          <a:bodyPr vert="horz" lIns="91440" tIns="45720" rIns="91440" bIns="45720" rtlCol="0" anchor="t">
            <a:noAutofit/>
          </a:bodyPr>
          <a:lstStyle/>
          <a:p>
            <a:r>
              <a:rPr lang="en-US" err="1">
                <a:solidFill>
                  <a:srgbClr val="000000"/>
                </a:solidFill>
                <a:latin typeface="Arial"/>
                <a:ea typeface="+mn-lt"/>
                <a:cs typeface="Arial"/>
              </a:rPr>
              <a:t>OpenINTEL</a:t>
            </a:r>
            <a:r>
              <a:rPr lang="en-US" dirty="0">
                <a:solidFill>
                  <a:srgbClr val="000000"/>
                </a:solidFill>
                <a:latin typeface="Arial"/>
                <a:ea typeface="+mn-lt"/>
                <a:cs typeface="Arial"/>
              </a:rPr>
              <a:t>: A research-oriented, large-scale DNS measurement platform scanning </a:t>
            </a:r>
            <a:r>
              <a:rPr lang="en-US" b="1" dirty="0">
                <a:solidFill>
                  <a:srgbClr val="000000"/>
                </a:solidFill>
                <a:latin typeface="Arial"/>
                <a:ea typeface="+mn-lt"/>
                <a:cs typeface="Arial"/>
              </a:rPr>
              <a:t>~65%</a:t>
            </a:r>
            <a:r>
              <a:rPr lang="en-US" dirty="0">
                <a:solidFill>
                  <a:srgbClr val="000000"/>
                </a:solidFill>
                <a:latin typeface="Arial"/>
                <a:ea typeface="+mn-lt"/>
                <a:cs typeface="Arial"/>
              </a:rPr>
              <a:t> of all registered domain names every day.</a:t>
            </a:r>
          </a:p>
          <a:p>
            <a:r>
              <a:rPr lang="en-US" b="1" dirty="0">
                <a:latin typeface="Arial"/>
                <a:cs typeface="Arial"/>
              </a:rPr>
              <a:t>252 million domains </a:t>
            </a:r>
            <a:r>
              <a:rPr lang="en-US" dirty="0">
                <a:latin typeface="Arial"/>
                <a:cs typeface="Arial"/>
              </a:rPr>
              <a:t>daily, </a:t>
            </a:r>
            <a:r>
              <a:rPr lang="en-US" b="1" dirty="0">
                <a:latin typeface="Arial"/>
                <a:cs typeface="Arial"/>
              </a:rPr>
              <a:t>9.1 trillion data point</a:t>
            </a:r>
            <a:r>
              <a:rPr lang="en-US" dirty="0">
                <a:latin typeface="Arial"/>
                <a:cs typeface="Arial"/>
              </a:rPr>
              <a:t> collected </a:t>
            </a:r>
            <a:r>
              <a:rPr lang="en-US" b="1" dirty="0">
                <a:latin typeface="Arial"/>
                <a:cs typeface="Arial"/>
              </a:rPr>
              <a:t>since 2015</a:t>
            </a:r>
            <a:r>
              <a:rPr lang="en-US" dirty="0">
                <a:latin typeface="Arial"/>
                <a:cs typeface="Arial"/>
              </a:rPr>
              <a:t>, more than </a:t>
            </a:r>
            <a:r>
              <a:rPr lang="en-US" b="1" dirty="0">
                <a:latin typeface="Arial"/>
                <a:cs typeface="Arial"/>
              </a:rPr>
              <a:t>60 papers</a:t>
            </a:r>
            <a:r>
              <a:rPr lang="en-US" dirty="0">
                <a:latin typeface="Arial"/>
                <a:cs typeface="Arial"/>
              </a:rPr>
              <a:t> made possible by our data.</a:t>
            </a:r>
            <a:endParaRPr lang="en-US" dirty="0"/>
          </a:p>
          <a:p>
            <a:r>
              <a:rPr lang="en-US" dirty="0">
                <a:latin typeface="Arial"/>
                <a:cs typeface="Arial"/>
              </a:rPr>
              <a:t>Goal</a:t>
            </a:r>
            <a:r>
              <a:rPr lang="en-US" dirty="0">
                <a:latin typeface="Arial"/>
                <a:ea typeface="+mn-lt"/>
                <a:cs typeface="Arial"/>
              </a:rPr>
              <a:t>: be </a:t>
            </a:r>
            <a:r>
              <a:rPr lang="en-US" dirty="0">
                <a:latin typeface="Arial"/>
                <a:cs typeface="Arial"/>
              </a:rPr>
              <a:t>the </a:t>
            </a:r>
            <a:r>
              <a:rPr lang="en-US" b="1" dirty="0">
                <a:latin typeface="Arial"/>
                <a:cs typeface="Arial"/>
              </a:rPr>
              <a:t>long-term</a:t>
            </a:r>
            <a:r>
              <a:rPr lang="en-US" dirty="0">
                <a:latin typeface="Arial"/>
                <a:cs typeface="Arial"/>
              </a:rPr>
              <a:t> memory of the DNS.</a:t>
            </a:r>
          </a:p>
          <a:p>
            <a:r>
              <a:rPr lang="en-US" dirty="0">
                <a:latin typeface="Arial"/>
                <a:cs typeface="Arial"/>
              </a:rPr>
              <a:t>We rely on </a:t>
            </a:r>
            <a:r>
              <a:rPr lang="en-US" dirty="0">
                <a:latin typeface="Arial"/>
                <a:ea typeface="+mn-lt"/>
                <a:cs typeface="Arial"/>
              </a:rPr>
              <a:t>domain name lists (or zones) to seed </a:t>
            </a:r>
            <a:r>
              <a:rPr lang="en-US" dirty="0">
                <a:latin typeface="Arial"/>
                <a:cs typeface="Arial"/>
              </a:rPr>
              <a:t>our (forward DNS) measurements!</a:t>
            </a:r>
            <a:endParaRPr lang="en-US" dirty="0"/>
          </a:p>
          <a:p>
            <a:endParaRPr lang="en-US" sz="2400" dirty="0"/>
          </a:p>
        </p:txBody>
      </p:sp>
    </p:spTree>
    <p:extLst>
      <p:ext uri="{BB962C8B-B14F-4D97-AF65-F5344CB8AC3E}">
        <p14:creationId xmlns:p14="http://schemas.microsoft.com/office/powerpoint/2010/main" val="2956280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0D71E-9624-6EDB-464E-7FBD0497CA3A}"/>
              </a:ext>
            </a:extLst>
          </p:cNvPr>
          <p:cNvSpPr>
            <a:spLocks noGrp="1"/>
          </p:cNvSpPr>
          <p:nvPr>
            <p:ph type="title"/>
          </p:nvPr>
        </p:nvSpPr>
        <p:spPr/>
        <p:txBody>
          <a:bodyPr/>
          <a:lstStyle/>
          <a:p>
            <a:r>
              <a:rPr lang="en-US" dirty="0">
                <a:cs typeface="Sabon Next LT"/>
              </a:rPr>
              <a:t>Source 1: Public Top Lists</a:t>
            </a:r>
            <a:endParaRPr lang="en-US" dirty="0"/>
          </a:p>
        </p:txBody>
      </p:sp>
      <p:sp>
        <p:nvSpPr>
          <p:cNvPr id="3" name="Content Placeholder 2">
            <a:extLst>
              <a:ext uri="{FF2B5EF4-FFF2-40B4-BE49-F238E27FC236}">
                <a16:creationId xmlns:a16="http://schemas.microsoft.com/office/drawing/2014/main" id="{6B90F732-E30A-097D-1261-3CE4BF05B6E7}"/>
              </a:ext>
            </a:extLst>
          </p:cNvPr>
          <p:cNvSpPr>
            <a:spLocks noGrp="1"/>
          </p:cNvSpPr>
          <p:nvPr>
            <p:ph idx="1"/>
          </p:nvPr>
        </p:nvSpPr>
        <p:spPr/>
        <p:txBody>
          <a:bodyPr vert="horz" lIns="91440" tIns="45720" rIns="91440" bIns="45720" rtlCol="0" anchor="t">
            <a:normAutofit/>
          </a:bodyPr>
          <a:lstStyle/>
          <a:p>
            <a:r>
              <a:rPr lang="en-US" dirty="0"/>
              <a:t>Alexa top 1-Million (RIP)</a:t>
            </a:r>
          </a:p>
          <a:p>
            <a:r>
              <a:rPr lang="en-US" dirty="0"/>
              <a:t>Cisco Umbrella </a:t>
            </a:r>
            <a:r>
              <a:rPr lang="en-US" dirty="0">
                <a:ea typeface="+mn-lt"/>
                <a:cs typeface="+mn-lt"/>
              </a:rPr>
              <a:t>top 1-Million</a:t>
            </a:r>
          </a:p>
          <a:p>
            <a:r>
              <a:rPr lang="en-US" dirty="0" err="1"/>
              <a:t>Tranco</a:t>
            </a:r>
            <a:r>
              <a:rPr lang="en-US" dirty="0"/>
              <a:t> top 1-Million</a:t>
            </a:r>
          </a:p>
          <a:p>
            <a:r>
              <a:rPr lang="en-US">
                <a:solidFill>
                  <a:srgbClr val="000000"/>
                </a:solidFill>
                <a:ea typeface="+mn-lt"/>
                <a:cs typeface="+mn-lt"/>
              </a:rPr>
              <a:t>Cloudflare Radar top 1-Million</a:t>
            </a:r>
          </a:p>
          <a:p>
            <a:pPr marL="0" indent="0">
              <a:buNone/>
            </a:pPr>
            <a:endParaRPr lang="en-US" dirty="0"/>
          </a:p>
          <a:p>
            <a:pPr marL="0" indent="0">
              <a:buNone/>
            </a:pPr>
            <a:r>
              <a:rPr lang="en-US" dirty="0"/>
              <a:t>Only popular domain names : </a:t>
            </a:r>
            <a:r>
              <a:rPr lang="en-US" b="1" dirty="0"/>
              <a:t>Biased, but public!</a:t>
            </a:r>
          </a:p>
        </p:txBody>
      </p:sp>
    </p:spTree>
    <p:extLst>
      <p:ext uri="{BB962C8B-B14F-4D97-AF65-F5344CB8AC3E}">
        <p14:creationId xmlns:p14="http://schemas.microsoft.com/office/powerpoint/2010/main" val="719025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3489A2D2-B3AA-488C-B20E-15DBB97548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194385" y="0"/>
            <a:ext cx="3997615" cy="6816079"/>
            <a:chOff x="8059620" y="41922"/>
            <a:chExt cx="3997615" cy="6816077"/>
          </a:xfrm>
        </p:grpSpPr>
        <p:pic>
          <p:nvPicPr>
            <p:cNvPr id="14" name="Picture 13">
              <a:extLst>
                <a:ext uri="{FF2B5EF4-FFF2-40B4-BE49-F238E27FC236}">
                  <a16:creationId xmlns:a16="http://schemas.microsoft.com/office/drawing/2014/main" id="{7C8EAD1A-FDD8-42C1-BC99-CCB0CC628B0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5" name="Picture 14">
              <a:extLst>
                <a:ext uri="{FF2B5EF4-FFF2-40B4-BE49-F238E27FC236}">
                  <a16:creationId xmlns:a16="http://schemas.microsoft.com/office/drawing/2014/main" id="{E897C8CE-9AE7-4BB3-B76A-13264EA74AC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2" name="Title 1">
            <a:extLst>
              <a:ext uri="{FF2B5EF4-FFF2-40B4-BE49-F238E27FC236}">
                <a16:creationId xmlns:a16="http://schemas.microsoft.com/office/drawing/2014/main" id="{4B4CB09E-BA80-8A84-BBDC-964467C35E73}"/>
              </a:ext>
            </a:extLst>
          </p:cNvPr>
          <p:cNvSpPr>
            <a:spLocks noGrp="1"/>
          </p:cNvSpPr>
          <p:nvPr>
            <p:ph type="title"/>
          </p:nvPr>
        </p:nvSpPr>
        <p:spPr>
          <a:xfrm>
            <a:off x="838200" y="461339"/>
            <a:ext cx="10606072" cy="1900861"/>
          </a:xfrm>
        </p:spPr>
        <p:txBody>
          <a:bodyPr>
            <a:normAutofit/>
          </a:bodyPr>
          <a:lstStyle/>
          <a:p>
            <a:r>
              <a:rPr lang="en-US" dirty="0">
                <a:cs typeface="Sabon Next LT"/>
              </a:rPr>
              <a:t>Source 2: The open ccTLDs</a:t>
            </a:r>
            <a:endParaRPr lang="en-US" dirty="0"/>
          </a:p>
        </p:txBody>
      </p:sp>
      <p:sp>
        <p:nvSpPr>
          <p:cNvPr id="3" name="Content Placeholder 2">
            <a:extLst>
              <a:ext uri="{FF2B5EF4-FFF2-40B4-BE49-F238E27FC236}">
                <a16:creationId xmlns:a16="http://schemas.microsoft.com/office/drawing/2014/main" id="{29F4EC26-F94B-6E3E-2D15-AFDCBAF25FC1}"/>
              </a:ext>
            </a:extLst>
          </p:cNvPr>
          <p:cNvSpPr>
            <a:spLocks noGrp="1"/>
          </p:cNvSpPr>
          <p:nvPr>
            <p:ph idx="1"/>
          </p:nvPr>
        </p:nvSpPr>
        <p:spPr>
          <a:xfrm>
            <a:off x="838200" y="2590802"/>
            <a:ext cx="4676837" cy="3423812"/>
          </a:xfrm>
        </p:spPr>
        <p:txBody>
          <a:bodyPr vert="horz" lIns="91440" tIns="45720" rIns="91440" bIns="45720" rtlCol="0" anchor="t">
            <a:normAutofit/>
          </a:bodyPr>
          <a:lstStyle/>
          <a:p>
            <a:r>
              <a:rPr lang="en-US" sz="1800" dirty="0"/>
              <a:t>Switzerland (.</a:t>
            </a:r>
            <a:r>
              <a:rPr lang="en-US" sz="1800" err="1"/>
              <a:t>ch</a:t>
            </a:r>
            <a:r>
              <a:rPr lang="en-US" sz="1800" dirty="0"/>
              <a:t>), Estonia (.</a:t>
            </a:r>
            <a:r>
              <a:rPr lang="en-US" sz="1800" err="1"/>
              <a:t>ee</a:t>
            </a:r>
            <a:r>
              <a:rPr lang="en-US" sz="1800" dirty="0"/>
              <a:t>), Lichtenstein (.li), Niue (.nu) and </a:t>
            </a:r>
            <a:br>
              <a:rPr lang="en-US" sz="1800" dirty="0"/>
            </a:br>
            <a:r>
              <a:rPr lang="en-US" sz="1800" dirty="0"/>
              <a:t>Sweden (.se) via Zone Transfer</a:t>
            </a:r>
            <a:br>
              <a:rPr lang="en-US" sz="1800" dirty="0"/>
            </a:br>
            <a:r>
              <a:rPr lang="en-US" sz="1800" b="1" dirty="0"/>
              <a:t>(intentional AXFR!)</a:t>
            </a:r>
          </a:p>
          <a:p>
            <a:r>
              <a:rPr lang="en-US" sz="1800" dirty="0"/>
              <a:t>France (.</a:t>
            </a:r>
            <a:r>
              <a:rPr lang="en-US" sz="1800" dirty="0" err="1"/>
              <a:t>fr</a:t>
            </a:r>
            <a:r>
              <a:rPr lang="en-US" sz="1800" dirty="0"/>
              <a:t>) and Slovakia (.</a:t>
            </a:r>
            <a:r>
              <a:rPr lang="en-US" sz="1800" dirty="0" err="1"/>
              <a:t>sk</a:t>
            </a:r>
            <a:r>
              <a:rPr lang="en-US" sz="1800" dirty="0"/>
              <a:t>) via </a:t>
            </a:r>
            <a:r>
              <a:rPr lang="en-US" sz="1800" dirty="0" err="1"/>
              <a:t>OpenDATA</a:t>
            </a:r>
            <a:r>
              <a:rPr lang="en-US" sz="1800" dirty="0"/>
              <a:t>.</a:t>
            </a:r>
          </a:p>
          <a:p>
            <a:pPr marL="0" indent="0">
              <a:buNone/>
            </a:pPr>
            <a:endParaRPr lang="en-US" sz="1800"/>
          </a:p>
          <a:p>
            <a:pPr marL="0" indent="0">
              <a:buNone/>
            </a:pPr>
            <a:r>
              <a:rPr lang="en-US" sz="1800" dirty="0"/>
              <a:t>Fully representative : </a:t>
            </a:r>
            <a:r>
              <a:rPr lang="en-US" sz="1800" b="1" dirty="0"/>
              <a:t>Public!</a:t>
            </a:r>
          </a:p>
          <a:p>
            <a:endParaRPr lang="en-US" sz="1800"/>
          </a:p>
          <a:p>
            <a:endParaRPr lang="en-US" sz="1800"/>
          </a:p>
        </p:txBody>
      </p:sp>
      <p:pic>
        <p:nvPicPr>
          <p:cNvPr id="5" name="Picture 4" descr="segnaletica luminosa al neon viola e rosa amore">
            <a:extLst>
              <a:ext uri="{FF2B5EF4-FFF2-40B4-BE49-F238E27FC236}">
                <a16:creationId xmlns:a16="http://schemas.microsoft.com/office/drawing/2014/main" id="{34030AAC-ADC6-9F84-CF47-3F6C401FA87C}"/>
              </a:ext>
            </a:extLst>
          </p:cNvPr>
          <p:cNvPicPr>
            <a:picLocks noChangeAspect="1"/>
          </p:cNvPicPr>
          <p:nvPr/>
        </p:nvPicPr>
        <p:blipFill rotWithShape="1">
          <a:blip r:embed="rId3"/>
          <a:srcRect r="-218" b="34519"/>
          <a:stretch/>
        </p:blipFill>
        <p:spPr>
          <a:xfrm>
            <a:off x="7395329" y="2118387"/>
            <a:ext cx="4463595" cy="4279660"/>
          </a:xfrm>
          <a:prstGeom prst="rect">
            <a:avLst/>
          </a:prstGeom>
        </p:spPr>
      </p:pic>
      <p:sp>
        <p:nvSpPr>
          <p:cNvPr id="6" name="TextBox 5">
            <a:extLst>
              <a:ext uri="{FF2B5EF4-FFF2-40B4-BE49-F238E27FC236}">
                <a16:creationId xmlns:a16="http://schemas.microsoft.com/office/drawing/2014/main" id="{DBFD90D0-1177-8AFE-B4CD-0C4387E73B62}"/>
              </a:ext>
            </a:extLst>
          </p:cNvPr>
          <p:cNvSpPr txBox="1"/>
          <p:nvPr/>
        </p:nvSpPr>
        <p:spPr>
          <a:xfrm>
            <a:off x="8397835" y="6485505"/>
            <a:ext cx="2455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rPr>
              <a:t>Source: Super </a:t>
            </a:r>
            <a:r>
              <a:rPr lang="en-US" sz="1200" dirty="0" err="1">
                <a:ea typeface="+mn-lt"/>
                <a:cs typeface="+mn-lt"/>
              </a:rPr>
              <a:t>Straho</a:t>
            </a:r>
            <a:r>
              <a:rPr lang="en-US" sz="1200" dirty="0">
                <a:ea typeface="+mn-lt"/>
                <a:cs typeface="+mn-lt"/>
              </a:rPr>
              <a:t> - </a:t>
            </a:r>
            <a:r>
              <a:rPr lang="en-US" sz="1200" dirty="0" err="1">
                <a:ea typeface="+mn-lt"/>
                <a:cs typeface="+mn-lt"/>
              </a:rPr>
              <a:t>Unsplash</a:t>
            </a:r>
            <a:endParaRPr lang="en-US" sz="1200" dirty="0"/>
          </a:p>
        </p:txBody>
      </p:sp>
    </p:spTree>
    <p:extLst>
      <p:ext uri="{BB962C8B-B14F-4D97-AF65-F5344CB8AC3E}">
        <p14:creationId xmlns:p14="http://schemas.microsoft.com/office/powerpoint/2010/main" val="3125046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5" name="Group 14">
            <a:extLst>
              <a:ext uri="{FF2B5EF4-FFF2-40B4-BE49-F238E27FC236}">
                <a16:creationId xmlns:a16="http://schemas.microsoft.com/office/drawing/2014/main" id="{545001F7-3F8F-4035-8348-1B9798C77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5236971" cy="6858000"/>
            <a:chOff x="20829" y="1"/>
            <a:chExt cx="5236971" cy="6857999"/>
          </a:xfrm>
        </p:grpSpPr>
        <p:pic>
          <p:nvPicPr>
            <p:cNvPr id="16" name="Picture 15">
              <a:extLst>
                <a:ext uri="{FF2B5EF4-FFF2-40B4-BE49-F238E27FC236}">
                  <a16:creationId xmlns:a16="http://schemas.microsoft.com/office/drawing/2014/main" id="{0A49B481-5581-4AF6-AFFC-BB62F86A3B0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7" name="Picture 16">
              <a:extLst>
                <a:ext uri="{FF2B5EF4-FFF2-40B4-BE49-F238E27FC236}">
                  <a16:creationId xmlns:a16="http://schemas.microsoft.com/office/drawing/2014/main" id="{CA289CF0-18E2-49F0-8C1F-511C4BA480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19" name="Rectangle 18">
            <a:extLst>
              <a:ext uri="{FF2B5EF4-FFF2-40B4-BE49-F238E27FC236}">
                <a16:creationId xmlns:a16="http://schemas.microsoft.com/office/drawing/2014/main" id="{0DADC141-2CF4-4D22-BFEF-05FB358E4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43A66C0-8F79-4D55-8A61-9E980D5FE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E17601-4A8D-DA50-004A-BCC1C038378F}"/>
              </a:ext>
            </a:extLst>
          </p:cNvPr>
          <p:cNvSpPr>
            <a:spLocks noGrp="1"/>
          </p:cNvSpPr>
          <p:nvPr>
            <p:ph type="title"/>
          </p:nvPr>
        </p:nvSpPr>
        <p:spPr>
          <a:xfrm>
            <a:off x="1143000" y="1066800"/>
            <a:ext cx="5410200" cy="1997075"/>
          </a:xfrm>
        </p:spPr>
        <p:txBody>
          <a:bodyPr>
            <a:normAutofit/>
          </a:bodyPr>
          <a:lstStyle/>
          <a:p>
            <a:r>
              <a:rPr lang="en-US" sz="3600" dirty="0">
                <a:cs typeface="Sabon Next LT"/>
              </a:rPr>
              <a:t>Hic sunt dracones</a:t>
            </a:r>
            <a:endParaRPr lang="en-US" sz="3600" dirty="0"/>
          </a:p>
        </p:txBody>
      </p:sp>
      <p:sp>
        <p:nvSpPr>
          <p:cNvPr id="8" name="Content Placeholder 7">
            <a:extLst>
              <a:ext uri="{FF2B5EF4-FFF2-40B4-BE49-F238E27FC236}">
                <a16:creationId xmlns:a16="http://schemas.microsoft.com/office/drawing/2014/main" id="{E36D02FE-BA4A-68A2-EEEB-6A041CC358F9}"/>
              </a:ext>
            </a:extLst>
          </p:cNvPr>
          <p:cNvSpPr>
            <a:spLocks noGrp="1"/>
          </p:cNvSpPr>
          <p:nvPr>
            <p:ph idx="1"/>
          </p:nvPr>
        </p:nvSpPr>
        <p:spPr>
          <a:xfrm>
            <a:off x="1143000" y="3200400"/>
            <a:ext cx="5410200" cy="2590800"/>
          </a:xfrm>
        </p:spPr>
        <p:txBody>
          <a:bodyPr vert="horz" lIns="91440" tIns="45720" rIns="91440" bIns="45720" rtlCol="0" anchor="t">
            <a:normAutofit/>
          </a:bodyPr>
          <a:lstStyle/>
          <a:p>
            <a:r>
              <a:rPr lang="en-US" sz="3200" dirty="0"/>
              <a:t>The boundaries of our public data sharing!</a:t>
            </a:r>
            <a:br>
              <a:rPr lang="en-US" sz="3200" dirty="0"/>
            </a:br>
            <a:endParaRPr lang="en-US" sz="3200" dirty="0"/>
          </a:p>
          <a:p>
            <a:pPr marL="0" indent="0">
              <a:buNone/>
            </a:pPr>
            <a:r>
              <a:rPr lang="en-US" sz="3200" dirty="0">
                <a:ea typeface="+mn-lt"/>
                <a:cs typeface="+mn-lt"/>
                <a:hlinkClick r:id="rId3"/>
              </a:rPr>
              <a:t>https://data.openintel.nl/</a:t>
            </a:r>
            <a:r>
              <a:rPr lang="en-US" sz="3200" dirty="0">
                <a:ea typeface="+mn-lt"/>
                <a:cs typeface="+mn-lt"/>
              </a:rPr>
              <a:t> </a:t>
            </a:r>
          </a:p>
        </p:txBody>
      </p:sp>
      <p:pic>
        <p:nvPicPr>
          <p:cNvPr id="4" name="Content Placeholder 3" descr="undefined">
            <a:extLst>
              <a:ext uri="{FF2B5EF4-FFF2-40B4-BE49-F238E27FC236}">
                <a16:creationId xmlns:a16="http://schemas.microsoft.com/office/drawing/2014/main" id="{79796C16-F0AE-0E50-9914-BBD086C145C7}"/>
              </a:ext>
            </a:extLst>
          </p:cNvPr>
          <p:cNvPicPr>
            <a:picLocks noChangeAspect="1"/>
          </p:cNvPicPr>
          <p:nvPr/>
        </p:nvPicPr>
        <p:blipFill>
          <a:blip r:embed="rId4"/>
          <a:stretch>
            <a:fillRect/>
          </a:stretch>
        </p:blipFill>
        <p:spPr>
          <a:xfrm>
            <a:off x="7010400" y="1970048"/>
            <a:ext cx="4209625" cy="2917904"/>
          </a:xfrm>
          <a:prstGeom prst="rect">
            <a:avLst/>
          </a:prstGeom>
        </p:spPr>
      </p:pic>
      <p:sp>
        <p:nvSpPr>
          <p:cNvPr id="5" name="TextBox 4">
            <a:extLst>
              <a:ext uri="{FF2B5EF4-FFF2-40B4-BE49-F238E27FC236}">
                <a16:creationId xmlns:a16="http://schemas.microsoft.com/office/drawing/2014/main" id="{058C5564-4D6C-F40F-DD95-237E176DFAAE}"/>
              </a:ext>
            </a:extLst>
          </p:cNvPr>
          <p:cNvSpPr txBox="1"/>
          <p:nvPr/>
        </p:nvSpPr>
        <p:spPr>
          <a:xfrm>
            <a:off x="8379835" y="5021505"/>
            <a:ext cx="1471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rPr>
              <a:t>Source: Wikipedia</a:t>
            </a:r>
            <a:endParaRPr lang="en-US" dirty="0"/>
          </a:p>
        </p:txBody>
      </p:sp>
    </p:spTree>
    <p:extLst>
      <p:ext uri="{BB962C8B-B14F-4D97-AF65-F5344CB8AC3E}">
        <p14:creationId xmlns:p14="http://schemas.microsoft.com/office/powerpoint/2010/main" val="3882507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46238B23-7848-4B0F-BFFC-7C0E6C3051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4" name="Picture 13">
              <a:extLst>
                <a:ext uri="{FF2B5EF4-FFF2-40B4-BE49-F238E27FC236}">
                  <a16:creationId xmlns:a16="http://schemas.microsoft.com/office/drawing/2014/main" id="{E977E703-46B3-4517-877D-764259CE50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5" name="Picture 14">
              <a:extLst>
                <a:ext uri="{FF2B5EF4-FFF2-40B4-BE49-F238E27FC236}">
                  <a16:creationId xmlns:a16="http://schemas.microsoft.com/office/drawing/2014/main" id="{16F22691-4426-4E20-AA0B-79FA8FDF9B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54D3823B-D61A-73A5-23B4-70520206C713}"/>
              </a:ext>
            </a:extLst>
          </p:cNvPr>
          <p:cNvSpPr>
            <a:spLocks noGrp="1"/>
          </p:cNvSpPr>
          <p:nvPr>
            <p:ph type="title"/>
          </p:nvPr>
        </p:nvSpPr>
        <p:spPr>
          <a:xfrm>
            <a:off x="838200" y="586992"/>
            <a:ext cx="5413250" cy="2175365"/>
          </a:xfrm>
        </p:spPr>
        <p:txBody>
          <a:bodyPr anchor="ctr">
            <a:normAutofit/>
          </a:bodyPr>
          <a:lstStyle/>
          <a:p>
            <a:r>
              <a:rPr lang="en-US">
                <a:cs typeface="Sabon Next LT"/>
              </a:rPr>
              <a:t>Source 3: </a:t>
            </a:r>
            <a:br>
              <a:rPr lang="en-US" dirty="0">
                <a:cs typeface="Sabon Next LT"/>
              </a:rPr>
            </a:br>
            <a:r>
              <a:rPr lang="en-US">
                <a:cs typeface="Sabon Next LT"/>
              </a:rPr>
              <a:t>ICANN </a:t>
            </a:r>
            <a:r>
              <a:rPr lang="en-US" dirty="0">
                <a:cs typeface="Sabon Next LT"/>
              </a:rPr>
              <a:t>CZDS</a:t>
            </a:r>
            <a:endParaRPr lang="en-US" dirty="0"/>
          </a:p>
        </p:txBody>
      </p:sp>
      <p:sp>
        <p:nvSpPr>
          <p:cNvPr id="3" name="Content Placeholder 2">
            <a:extLst>
              <a:ext uri="{FF2B5EF4-FFF2-40B4-BE49-F238E27FC236}">
                <a16:creationId xmlns:a16="http://schemas.microsoft.com/office/drawing/2014/main" id="{342BED59-243E-65EF-7BD1-EFA4D3300467}"/>
              </a:ext>
            </a:extLst>
          </p:cNvPr>
          <p:cNvSpPr>
            <a:spLocks noGrp="1"/>
          </p:cNvSpPr>
          <p:nvPr>
            <p:ph idx="1"/>
          </p:nvPr>
        </p:nvSpPr>
        <p:spPr>
          <a:xfrm>
            <a:off x="838200" y="2838557"/>
            <a:ext cx="5412901" cy="3446247"/>
          </a:xfrm>
        </p:spPr>
        <p:txBody>
          <a:bodyPr vert="horz" lIns="91440" tIns="45720" rIns="91440" bIns="45720" rtlCol="0" anchor="ctr">
            <a:normAutofit/>
          </a:bodyPr>
          <a:lstStyle/>
          <a:p>
            <a:r>
              <a:rPr lang="en-US" sz="1800" dirty="0">
                <a:ea typeface="+mn-lt"/>
                <a:cs typeface="+mn-lt"/>
              </a:rPr>
              <a:t>With the expansion of new generic TLDs (gTLDs), ICANN </a:t>
            </a:r>
            <a:r>
              <a:rPr lang="en-US" sz="1800" b="1" dirty="0">
                <a:ea typeface="+mn-lt"/>
                <a:cs typeface="+mn-lt"/>
              </a:rPr>
              <a:t>mandated </a:t>
            </a:r>
            <a:r>
              <a:rPr lang="en-US" sz="1800" dirty="0">
                <a:ea typeface="+mn-lt"/>
                <a:cs typeface="+mn-lt"/>
              </a:rPr>
              <a:t>zone files to be accessible through a simplified and centralized process: ICANN's </a:t>
            </a:r>
            <a:r>
              <a:rPr lang="en-US" sz="1800" b="1" dirty="0">
                <a:ea typeface="+mn-lt"/>
                <a:cs typeface="+mn-lt"/>
              </a:rPr>
              <a:t>Centralized Zone Data Service</a:t>
            </a:r>
            <a:r>
              <a:rPr lang="en-US" sz="1800" dirty="0">
                <a:ea typeface="+mn-lt"/>
                <a:cs typeface="+mn-lt"/>
              </a:rPr>
              <a:t>.</a:t>
            </a:r>
            <a:endParaRPr lang="en-US" sz="1800">
              <a:ea typeface="+mn-lt"/>
              <a:cs typeface="+mn-lt"/>
            </a:endParaRPr>
          </a:p>
          <a:p>
            <a:r>
              <a:rPr lang="en-US" sz="1800" dirty="0">
                <a:ea typeface="+mn-lt"/>
                <a:cs typeface="+mn-lt"/>
              </a:rPr>
              <a:t>Most of the gTLDs approved by ICANN!</a:t>
            </a:r>
          </a:p>
          <a:p>
            <a:pPr marL="0" indent="0">
              <a:buNone/>
            </a:pPr>
            <a:r>
              <a:rPr lang="en-US" sz="1800" dirty="0"/>
              <a:t>Easy and quick process, only for gTLDs :</a:t>
            </a:r>
            <a:br>
              <a:rPr lang="en-US" sz="1800" dirty="0"/>
            </a:br>
            <a:r>
              <a:rPr lang="en-US" sz="1800" b="1" dirty="0"/>
              <a:t>Not re-shareable publicly (sort of)!</a:t>
            </a:r>
          </a:p>
        </p:txBody>
      </p:sp>
      <p:pic>
        <p:nvPicPr>
          <p:cNvPr id="4" name="Picture 3" descr="ICANN - Wikipedia">
            <a:extLst>
              <a:ext uri="{FF2B5EF4-FFF2-40B4-BE49-F238E27FC236}">
                <a16:creationId xmlns:a16="http://schemas.microsoft.com/office/drawing/2014/main" id="{112E4633-D958-C0B9-8658-C849D7E528ED}"/>
              </a:ext>
            </a:extLst>
          </p:cNvPr>
          <p:cNvPicPr>
            <a:picLocks noChangeAspect="1"/>
          </p:cNvPicPr>
          <p:nvPr/>
        </p:nvPicPr>
        <p:blipFill>
          <a:blip r:embed="rId4"/>
          <a:stretch>
            <a:fillRect/>
          </a:stretch>
        </p:blipFill>
        <p:spPr>
          <a:xfrm>
            <a:off x="6858001" y="1548424"/>
            <a:ext cx="4724400" cy="3755898"/>
          </a:xfrm>
          <a:prstGeom prst="rect">
            <a:avLst/>
          </a:prstGeom>
        </p:spPr>
      </p:pic>
    </p:spTree>
    <p:extLst>
      <p:ext uri="{BB962C8B-B14F-4D97-AF65-F5344CB8AC3E}">
        <p14:creationId xmlns:p14="http://schemas.microsoft.com/office/powerpoint/2010/main" val="3224940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80A1-EFEE-1364-74F9-0D22AF890C0F}"/>
              </a:ext>
            </a:extLst>
          </p:cNvPr>
          <p:cNvSpPr>
            <a:spLocks noGrp="1"/>
          </p:cNvSpPr>
          <p:nvPr>
            <p:ph type="title"/>
          </p:nvPr>
        </p:nvSpPr>
        <p:spPr/>
        <p:txBody>
          <a:bodyPr/>
          <a:lstStyle/>
          <a:p>
            <a:r>
              <a:rPr lang="en-US" dirty="0">
                <a:cs typeface="Sabon Next LT"/>
              </a:rPr>
              <a:t>Source 4: The 'NDA' ccTLDs</a:t>
            </a:r>
            <a:endParaRPr lang="en-US" dirty="0"/>
          </a:p>
        </p:txBody>
      </p:sp>
      <p:sp>
        <p:nvSpPr>
          <p:cNvPr id="3" name="Content Placeholder 2">
            <a:extLst>
              <a:ext uri="{FF2B5EF4-FFF2-40B4-BE49-F238E27FC236}">
                <a16:creationId xmlns:a16="http://schemas.microsoft.com/office/drawing/2014/main" id="{609100B9-E9B8-A58E-365B-145A262BF4BF}"/>
              </a:ext>
            </a:extLst>
          </p:cNvPr>
          <p:cNvSpPr>
            <a:spLocks noGrp="1"/>
          </p:cNvSpPr>
          <p:nvPr>
            <p:ph idx="1"/>
          </p:nvPr>
        </p:nvSpPr>
        <p:spPr>
          <a:xfrm>
            <a:off x="458694" y="1949450"/>
            <a:ext cx="7959520" cy="4195763"/>
          </a:xfrm>
        </p:spPr>
        <p:txBody>
          <a:bodyPr vert="horz" lIns="91440" tIns="45720" rIns="91440" bIns="45720" rtlCol="0" anchor="t">
            <a:normAutofit/>
          </a:bodyPr>
          <a:lstStyle/>
          <a:p>
            <a:r>
              <a:rPr lang="en-US" sz="2400" dirty="0">
                <a:ea typeface="+mn-lt"/>
                <a:cs typeface="+mn-lt"/>
              </a:rPr>
              <a:t>Obtaining domain lists for 'non-open' ccTLDs is a </a:t>
            </a:r>
            <a:r>
              <a:rPr lang="en-US" sz="2400" b="1" dirty="0">
                <a:ea typeface="+mn-lt"/>
                <a:cs typeface="+mn-lt"/>
              </a:rPr>
              <a:t>complex </a:t>
            </a:r>
            <a:r>
              <a:rPr lang="en-US" sz="2400" dirty="0">
                <a:ea typeface="+mn-lt"/>
                <a:cs typeface="+mn-lt"/>
              </a:rPr>
              <a:t>and often </a:t>
            </a:r>
            <a:r>
              <a:rPr lang="en-US" sz="2400" b="1" dirty="0">
                <a:ea typeface="+mn-lt"/>
                <a:cs typeface="+mn-lt"/>
              </a:rPr>
              <a:t>arduous </a:t>
            </a:r>
            <a:r>
              <a:rPr lang="en-US" sz="2400" dirty="0">
                <a:ea typeface="+mn-lt"/>
                <a:cs typeface="+mn-lt"/>
              </a:rPr>
              <a:t>process, involving</a:t>
            </a:r>
            <a:br>
              <a:rPr lang="en-US" sz="2400" dirty="0">
                <a:ea typeface="+mn-lt"/>
                <a:cs typeface="+mn-lt"/>
              </a:rPr>
            </a:br>
            <a:r>
              <a:rPr lang="en-US" sz="2400" b="1" dirty="0">
                <a:ea typeface="+mn-lt"/>
                <a:cs typeface="+mn-lt"/>
              </a:rPr>
              <a:t>negotiations</a:t>
            </a:r>
            <a:r>
              <a:rPr lang="en-US" sz="2400" dirty="0">
                <a:ea typeface="+mn-lt"/>
                <a:cs typeface="+mn-lt"/>
              </a:rPr>
              <a:t> and </a:t>
            </a:r>
            <a:r>
              <a:rPr lang="en-US" sz="2400" b="1" dirty="0">
                <a:ea typeface="+mn-lt"/>
                <a:cs typeface="+mn-lt"/>
              </a:rPr>
              <a:t>restrictive contracts</a:t>
            </a:r>
            <a:r>
              <a:rPr lang="en-US" sz="2400" dirty="0">
                <a:ea typeface="+mn-lt"/>
                <a:cs typeface="+mn-lt"/>
              </a:rPr>
              <a:t> with ccTLD governing bodies.</a:t>
            </a:r>
            <a:endParaRPr lang="en-US" dirty="0">
              <a:ea typeface="+mn-lt"/>
              <a:cs typeface="+mn-lt"/>
            </a:endParaRPr>
          </a:p>
          <a:p>
            <a:r>
              <a:rPr lang="en-US" sz="2400" dirty="0"/>
              <a:t>And sometimes beers :)</a:t>
            </a:r>
          </a:p>
          <a:p>
            <a:r>
              <a:rPr lang="en-US" sz="2400" dirty="0"/>
              <a:t>We managed to get access to 13 ccTLDs.</a:t>
            </a:r>
          </a:p>
          <a:p>
            <a:pPr marL="0" indent="0">
              <a:buNone/>
            </a:pPr>
            <a:endParaRPr lang="en-US" sz="2400" dirty="0"/>
          </a:p>
          <a:p>
            <a:pPr marL="0" indent="0">
              <a:buNone/>
            </a:pPr>
            <a:r>
              <a:rPr lang="en-US" sz="2400" dirty="0"/>
              <a:t>Under NDAs : </a:t>
            </a:r>
            <a:r>
              <a:rPr lang="en-US" sz="2400" b="1" dirty="0"/>
              <a:t>Not re-shareable</a:t>
            </a:r>
          </a:p>
          <a:p>
            <a:endParaRPr lang="en-US" sz="2400" dirty="0"/>
          </a:p>
          <a:p>
            <a:endParaRPr lang="en-US" sz="2400" dirty="0"/>
          </a:p>
          <a:p>
            <a:endParaRPr lang="en-US" sz="2400" dirty="0"/>
          </a:p>
        </p:txBody>
      </p:sp>
      <p:pic>
        <p:nvPicPr>
          <p:cNvPr id="5" name="Picture 4" descr="bicchiere trasparente con birra sulla tavola nera">
            <a:extLst>
              <a:ext uri="{FF2B5EF4-FFF2-40B4-BE49-F238E27FC236}">
                <a16:creationId xmlns:a16="http://schemas.microsoft.com/office/drawing/2014/main" id="{B15C76C6-3630-0254-D5D8-46ECFFE41BD8}"/>
              </a:ext>
            </a:extLst>
          </p:cNvPr>
          <p:cNvPicPr>
            <a:picLocks noChangeAspect="1"/>
          </p:cNvPicPr>
          <p:nvPr/>
        </p:nvPicPr>
        <p:blipFill>
          <a:blip r:embed="rId2"/>
          <a:stretch>
            <a:fillRect/>
          </a:stretch>
        </p:blipFill>
        <p:spPr>
          <a:xfrm>
            <a:off x="8534400" y="1304081"/>
            <a:ext cx="3225478" cy="4838217"/>
          </a:xfrm>
          <a:prstGeom prst="rect">
            <a:avLst/>
          </a:prstGeom>
        </p:spPr>
      </p:pic>
      <p:sp>
        <p:nvSpPr>
          <p:cNvPr id="4" name="TextBox 3">
            <a:extLst>
              <a:ext uri="{FF2B5EF4-FFF2-40B4-BE49-F238E27FC236}">
                <a16:creationId xmlns:a16="http://schemas.microsoft.com/office/drawing/2014/main" id="{E40CB6C0-5C79-ADF7-C54A-98A6BF60DD15}"/>
              </a:ext>
            </a:extLst>
          </p:cNvPr>
          <p:cNvSpPr txBox="1"/>
          <p:nvPr/>
        </p:nvSpPr>
        <p:spPr>
          <a:xfrm>
            <a:off x="9003340" y="6260660"/>
            <a:ext cx="2287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rPr>
              <a:t>Source: Teo Do Rio</a:t>
            </a:r>
            <a:r>
              <a:rPr lang="en-US" sz="1200" dirty="0">
                <a:solidFill>
                  <a:srgbClr val="000000"/>
                </a:solidFill>
                <a:ea typeface="+mn-lt"/>
                <a:cs typeface="+mn-lt"/>
              </a:rPr>
              <a:t> - </a:t>
            </a:r>
            <a:r>
              <a:rPr lang="en-US" sz="1200" dirty="0" err="1">
                <a:ea typeface="+mn-lt"/>
                <a:cs typeface="+mn-lt"/>
              </a:rPr>
              <a:t>Unsplash</a:t>
            </a:r>
            <a:endParaRPr lang="en-US" sz="1200" dirty="0"/>
          </a:p>
        </p:txBody>
      </p:sp>
    </p:spTree>
    <p:extLst>
      <p:ext uri="{BB962C8B-B14F-4D97-AF65-F5344CB8AC3E}">
        <p14:creationId xmlns:p14="http://schemas.microsoft.com/office/powerpoint/2010/main" val="2076771036"/>
      </p:ext>
    </p:extLst>
  </p:cSld>
  <p:clrMapOvr>
    <a:masterClrMapping/>
  </p:clrMapOvr>
</p:sld>
</file>

<file path=ppt/theme/theme1.xml><?xml version="1.0" encoding="utf-8"?>
<a:theme xmlns:a="http://schemas.openxmlformats.org/drawingml/2006/main" name="DappledVTI">
  <a:themeElements>
    <a:clrScheme name="AnalogousFromLightSeedLeftStep">
      <a:dk1>
        <a:srgbClr val="000000"/>
      </a:dk1>
      <a:lt1>
        <a:srgbClr val="FFFFFF"/>
      </a:lt1>
      <a:dk2>
        <a:srgbClr val="41243E"/>
      </a:dk2>
      <a:lt2>
        <a:srgbClr val="E2E8E5"/>
      </a:lt2>
      <a:accent1>
        <a:srgbClr val="C696AD"/>
      </a:accent1>
      <a:accent2>
        <a:srgbClr val="BA7FB4"/>
      </a:accent2>
      <a:accent3>
        <a:srgbClr val="B796C6"/>
      </a:accent3>
      <a:accent4>
        <a:srgbClr val="8F7FBA"/>
      </a:accent4>
      <a:accent5>
        <a:srgbClr val="969DC6"/>
      </a:accent5>
      <a:accent6>
        <a:srgbClr val="7FA0BA"/>
      </a:accent6>
      <a:hlink>
        <a:srgbClr val="579074"/>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DappledVTI</vt:lpstr>
      <vt:lpstr>Amassing Country-Code Top-Level Domains from Public Data</vt:lpstr>
      <vt:lpstr>Before starting</vt:lpstr>
      <vt:lpstr>Introduction</vt:lpstr>
      <vt:lpstr>Our (OpenINTEL) journey to domain names</vt:lpstr>
      <vt:lpstr>Source 1: Public Top Lists</vt:lpstr>
      <vt:lpstr>Source 2: The open ccTLDs</vt:lpstr>
      <vt:lpstr>Hic sunt dracones</vt:lpstr>
      <vt:lpstr>Source 3:  ICANN CZDS</vt:lpstr>
      <vt:lpstr>Source 4: The 'NDA' ccTLDs</vt:lpstr>
      <vt:lpstr>Source 5:  The 'no way' ccTLDs</vt:lpstr>
      <vt:lpstr>Source 6: The 'we should share' ccTLDs</vt:lpstr>
      <vt:lpstr>To recap: The Problem</vt:lpstr>
      <vt:lpstr>ccTLDs concerns</vt:lpstr>
      <vt:lpstr>PowerPoint Presentation</vt:lpstr>
      <vt:lpstr>Another hope?</vt:lpstr>
      <vt:lpstr>Our Dataset</vt:lpstr>
      <vt:lpstr>Ground Truth</vt:lpstr>
      <vt:lpstr>Half of the zones are already public!</vt:lpstr>
      <vt:lpstr>Half of the zones are already public!</vt:lpstr>
      <vt:lpstr>Coverage Contributions</vt:lpstr>
      <vt:lpstr>Delay in Publication</vt:lpstr>
      <vt:lpstr>Can we generalize our results?</vt:lpstr>
      <vt:lpstr>What do we not see?</vt:lpstr>
      <vt:lpstr>Our Appeal to Registries </vt:lpstr>
      <vt:lpstr>Conclusion</vt:lpstr>
      <vt:lpstr>Questions?</vt:lpstr>
      <vt:lpstr>Amassing Country-Code Top-Level Domains from Public Data</vt:lpstr>
      <vt:lpstr>Backup Slides</vt:lpstr>
      <vt:lpstr>Amassing Domain Names 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1227</cp:revision>
  <dcterms:created xsi:type="dcterms:W3CDTF">2023-09-07T14:25:40Z</dcterms:created>
  <dcterms:modified xsi:type="dcterms:W3CDTF">2023-11-27T18:02:29Z</dcterms:modified>
</cp:coreProperties>
</file>