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83" r:id="rId3"/>
    <p:sldId id="284" r:id="rId4"/>
    <p:sldId id="259" r:id="rId5"/>
    <p:sldId id="257" r:id="rId6"/>
    <p:sldId id="258" r:id="rId7"/>
    <p:sldId id="280" r:id="rId8"/>
    <p:sldId id="276" r:id="rId9"/>
    <p:sldId id="261" r:id="rId10"/>
    <p:sldId id="281" r:id="rId11"/>
    <p:sldId id="277" r:id="rId12"/>
    <p:sldId id="260" r:id="rId13"/>
    <p:sldId id="268" r:id="rId14"/>
    <p:sldId id="288" r:id="rId15"/>
    <p:sldId id="287" r:id="rId16"/>
    <p:sldId id="262" r:id="rId17"/>
    <p:sldId id="263" r:id="rId18"/>
    <p:sldId id="264" r:id="rId19"/>
    <p:sldId id="265" r:id="rId20"/>
    <p:sldId id="266" r:id="rId21"/>
    <p:sldId id="267" r:id="rId22"/>
    <p:sldId id="270" r:id="rId23"/>
    <p:sldId id="272" r:id="rId24"/>
    <p:sldId id="269" r:id="rId25"/>
    <p:sldId id="271" r:id="rId26"/>
    <p:sldId id="273" r:id="rId27"/>
    <p:sldId id="274" r:id="rId28"/>
    <p:sldId id="275" r:id="rId29"/>
    <p:sldId id="279" r:id="rId30"/>
    <p:sldId id="278" r:id="rId31"/>
    <p:sldId id="286" r:id="rId32"/>
    <p:sldId id="285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FF"/>
    <a:srgbClr val="00B9FF"/>
    <a:srgbClr val="00FE00"/>
    <a:srgbClr val="FFFF00"/>
    <a:srgbClr val="FF02FF"/>
    <a:srgbClr val="FF0000"/>
    <a:srgbClr val="00B050"/>
    <a:srgbClr val="01B9FF"/>
    <a:srgbClr val="27E155"/>
    <a:srgbClr val="D6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0"/>
    <p:restoredTop sz="96013"/>
  </p:normalViewPr>
  <p:slideViewPr>
    <p:cSldViewPr snapToGrid="0" snapToObjects="1">
      <p:cViewPr varScale="1">
        <p:scale>
          <a:sx n="135" d="100"/>
          <a:sy n="135" d="100"/>
        </p:scale>
        <p:origin x="192" y="6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8" d="100"/>
          <a:sy n="148" d="100"/>
        </p:scale>
        <p:origin x="260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713CE-F073-5646-A213-0A7FD033090B}" type="datetimeFigureOut">
              <a:rPr lang="en-US" smtClean="0"/>
              <a:t>11/22/23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DCCCE-F968-CB42-9106-5EDFDD47DB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56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-1" y="6618288"/>
            <a:ext cx="2325757" cy="236538"/>
          </a:xfrm>
        </p:spPr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4038" y="-215900"/>
            <a:ext cx="2300287" cy="6338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15900"/>
            <a:ext cx="6751638" cy="63388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-1" y="6618288"/>
            <a:ext cx="2315817" cy="236538"/>
          </a:xfrm>
        </p:spPr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0" y="6618288"/>
            <a:ext cx="2335696" cy="236538"/>
          </a:xfrm>
        </p:spPr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900"/>
            <a:ext cx="9144001" cy="12771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-1" y="6618288"/>
            <a:ext cx="2295939" cy="239712"/>
          </a:xfrm>
        </p:spPr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tabLst>
                <a:tab pos="723900" algn="l"/>
                <a:tab pos="1447800" algn="l"/>
              </a:tabLst>
              <a:defRPr dirty="0" smtClean="0"/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F635E-DD49-6B4E-AF79-9562F4F8D9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Creative Commons: Attribution &amp; Share Alike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6D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" y="1"/>
            <a:ext cx="9144000" cy="10038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-1" y="6604002"/>
            <a:ext cx="2325757" cy="2508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299470" y="6618287"/>
            <a:ext cx="842943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</a:tabLst>
              <a:defRPr sz="10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CB0F635E-DD49-6B4E-AF79-9562F4F8D9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495747" y="6618288"/>
            <a:ext cx="4275261" cy="23653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lnSpc>
                <a:spcPct val="100000"/>
              </a:lnSpc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US" dirty="0"/>
              <a:t>Creative Commons: Attribution &amp; Share Alike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fontAlgn="base" hangingPunct="1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 b="1">
          <a:solidFill>
            <a:srgbClr val="FF00FF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 b="1">
          <a:solidFill>
            <a:srgbClr val="FF00FF"/>
          </a:solidFill>
          <a:latin typeface="Comic Sans MS" charset="0"/>
          <a:ea typeface="Arial Unicode MS" charset="0"/>
          <a:cs typeface="Arial Unicode MS" charset="0"/>
        </a:defRPr>
      </a:lvl2pPr>
      <a:lvl3pPr algn="ctr" defTabSz="457200" rtl="0" eaLnBrk="1" fontAlgn="base" hangingPunct="1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 b="1">
          <a:solidFill>
            <a:srgbClr val="FF00FF"/>
          </a:solidFill>
          <a:latin typeface="Comic Sans MS" charset="0"/>
          <a:ea typeface="Arial Unicode MS" charset="0"/>
          <a:cs typeface="Arial Unicode MS" charset="0"/>
        </a:defRPr>
      </a:lvl3pPr>
      <a:lvl4pPr algn="ctr" defTabSz="457200" rtl="0" eaLnBrk="1" fontAlgn="base" hangingPunct="1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 b="1">
          <a:solidFill>
            <a:srgbClr val="FF00FF"/>
          </a:solidFill>
          <a:latin typeface="Comic Sans MS" charset="0"/>
          <a:ea typeface="Arial Unicode MS" charset="0"/>
          <a:cs typeface="Arial Unicode MS" charset="0"/>
        </a:defRPr>
      </a:lvl4pPr>
      <a:lvl5pPr algn="ctr" defTabSz="457200" rtl="0" eaLnBrk="1" fontAlgn="base" hangingPunct="1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 b="1">
          <a:solidFill>
            <a:srgbClr val="FF00FF"/>
          </a:solidFill>
          <a:latin typeface="Comic Sans MS" charset="0"/>
          <a:ea typeface="Arial Unicode MS" charset="0"/>
          <a:cs typeface="Arial Unicode MS" charset="0"/>
        </a:defRPr>
      </a:lvl5pPr>
      <a:lvl6pPr marL="2514600" indent="-228600" algn="ctr" defTabSz="457200" rtl="0" eaLnBrk="1" fontAlgn="base" hangingPunct="1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 b="1">
          <a:solidFill>
            <a:srgbClr val="FF00FF"/>
          </a:solidFill>
          <a:latin typeface="Comic Sans MS" charset="0"/>
          <a:ea typeface="Arial Unicode MS" charset="0"/>
          <a:cs typeface="Arial Unicode MS" charset="0"/>
        </a:defRPr>
      </a:lvl6pPr>
      <a:lvl7pPr marL="2971800" indent="-228600" algn="ctr" defTabSz="457200" rtl="0" eaLnBrk="1" fontAlgn="base" hangingPunct="1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 b="1">
          <a:solidFill>
            <a:srgbClr val="FF00FF"/>
          </a:solidFill>
          <a:latin typeface="Comic Sans MS" charset="0"/>
          <a:ea typeface="Arial Unicode MS" charset="0"/>
          <a:cs typeface="Arial Unicode MS" charset="0"/>
        </a:defRPr>
      </a:lvl7pPr>
      <a:lvl8pPr marL="3429000" indent="-228600" algn="ctr" defTabSz="457200" rtl="0" eaLnBrk="1" fontAlgn="base" hangingPunct="1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 b="1">
          <a:solidFill>
            <a:srgbClr val="FF00FF"/>
          </a:solidFill>
          <a:latin typeface="Comic Sans MS" charset="0"/>
          <a:ea typeface="Arial Unicode MS" charset="0"/>
          <a:cs typeface="Arial Unicode MS" charset="0"/>
        </a:defRPr>
      </a:lvl8pPr>
      <a:lvl9pPr marL="3886200" indent="-228600" algn="ctr" defTabSz="457200" rtl="0" eaLnBrk="1" fontAlgn="base" hangingPunct="1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 b="1">
          <a:solidFill>
            <a:srgbClr val="FF00FF"/>
          </a:solidFill>
          <a:latin typeface="Comic Sans MS" charset="0"/>
          <a:ea typeface="Arial Unicode MS" charset="0"/>
          <a:cs typeface="Arial Unicode MS" charset="0"/>
        </a:defRPr>
      </a:lvl9pPr>
    </p:titleStyle>
    <p:bodyStyle>
      <a:lvl1pPr marL="342900" indent="-342900" algn="l" defTabSz="457200" rtl="0" eaLnBrk="1" fontAlgn="base" hangingPunct="1">
        <a:lnSpc>
          <a:spcPct val="116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116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11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pe.net/participate/internet-governance/internet-technical-community/nro/nro-nc/nominations-nov-2023/nro-nc-nomination-proces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ann.org/resources/pages/new-rirs-criteria-2012-02-25-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A67E4-2DDE-93BB-8C53-8636FD323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RIR</a:t>
            </a:r>
            <a:br>
              <a:rPr lang="en-US" dirty="0"/>
            </a:br>
            <a:r>
              <a:rPr lang="en-US" dirty="0"/>
              <a:t>Social Contract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BF7D28-FA09-8670-FF58-ECD701734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RIPE 87 / Roma</a:t>
            </a:r>
          </a:p>
          <a:p>
            <a:r>
              <a:rPr lang="en-US" sz="2800" dirty="0"/>
              <a:t>23.11.27</a:t>
            </a:r>
          </a:p>
          <a:p>
            <a:r>
              <a:rPr lang="en-US" dirty="0"/>
              <a:t>Randy Bush &lt;</a:t>
            </a:r>
            <a:r>
              <a:rPr lang="en-US" dirty="0" err="1"/>
              <a:t>randy@psg.com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14697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7B9FC-383B-C5C0-D9DC-506596D844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982879-0A70-B05A-3849-9819FDA6C13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C9B69-3B3E-E3D6-33EE-BC9702ED0B5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6450E-F7FD-2A90-EC37-368E6E0A10A2}"/>
              </a:ext>
            </a:extLst>
          </p:cNvPr>
          <p:cNvSpPr txBox="1"/>
          <p:nvPr/>
        </p:nvSpPr>
        <p:spPr>
          <a:xfrm>
            <a:off x="1045028" y="576942"/>
            <a:ext cx="750481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1FF"/>
                </a:solidFill>
              </a:rPr>
              <a:t>The bureaucratic contract should derive from and be based on the social contract</a:t>
            </a:r>
          </a:p>
        </p:txBody>
      </p:sp>
    </p:spTree>
    <p:extLst>
      <p:ext uri="{BB962C8B-B14F-4D97-AF65-F5344CB8AC3E}">
        <p14:creationId xmlns:p14="http://schemas.microsoft.com/office/powerpoint/2010/main" val="2171275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582ACF-48A3-EE06-8967-AC381F86B7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980CFA-A9CD-1878-7F1D-7A06AE1C062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4355D-C44B-27E6-E59B-F6C1DE59991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4200C4-64FF-41A9-E6D1-FC5D1C5B2C21}"/>
              </a:ext>
            </a:extLst>
          </p:cNvPr>
          <p:cNvSpPr txBox="1"/>
          <p:nvPr/>
        </p:nvSpPr>
        <p:spPr>
          <a:xfrm>
            <a:off x="814718" y="1517073"/>
            <a:ext cx="76373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1FF"/>
                </a:solidFill>
              </a:rPr>
              <a:t>What this talk IS about</a:t>
            </a:r>
          </a:p>
        </p:txBody>
      </p:sp>
    </p:spTree>
    <p:extLst>
      <p:ext uri="{BB962C8B-B14F-4D97-AF65-F5344CB8AC3E}">
        <p14:creationId xmlns:p14="http://schemas.microsoft.com/office/powerpoint/2010/main" val="334077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5E3E-690D-3E40-C356-110A91A4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Social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8FF20-D8B2-E3D4-B8B6-B49E96019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7" y="1381991"/>
            <a:ext cx="8226425" cy="489411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do “We” expect from the RIR system as a </a:t>
            </a:r>
            <a:r>
              <a:rPr lang="en-US" i="1" dirty="0"/>
              <a:t>social contract </a:t>
            </a:r>
            <a:r>
              <a:rPr lang="en-US" dirty="0"/>
              <a:t>?</a:t>
            </a:r>
            <a:endParaRPr lang="en-US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But first, who is “We?”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Internet Operational Community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Users!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Civil Society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Governments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Our great grandchildren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9B3E7-5A75-89ED-8AC6-1C9E5B7665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7BCCA-0018-0724-581A-1C117EB9491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B97DF-6609-F755-24FA-C00FCD3AB60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5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D01CC1-3DF1-A3D8-4966-E7DE5381ED9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6B82D-4E27-CB41-891B-D18D26719AF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E8D1-4E07-71ED-AD2A-63EB5814C8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70D7C-B940-F7CD-5AF4-FB9BDE8D3B94}"/>
              </a:ext>
            </a:extLst>
          </p:cNvPr>
          <p:cNvSpPr txBox="1"/>
          <p:nvPr/>
        </p:nvSpPr>
        <p:spPr>
          <a:xfrm>
            <a:off x="327829" y="249382"/>
            <a:ext cx="86110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1FF"/>
                </a:solidFill>
              </a:rPr>
              <a:t>The Internet has become critical infrastructure.</a:t>
            </a:r>
            <a:br>
              <a:rPr lang="en-US" sz="4800" b="1" dirty="0">
                <a:solidFill>
                  <a:srgbClr val="FF01FF"/>
                </a:solidFill>
              </a:rPr>
            </a:br>
            <a:endParaRPr lang="en-US" sz="4800" b="1" dirty="0">
              <a:solidFill>
                <a:srgbClr val="FF01FF"/>
              </a:solidFill>
            </a:endParaRPr>
          </a:p>
          <a:p>
            <a:pPr algn="ctr"/>
            <a:r>
              <a:rPr lang="en-US" sz="4800" b="1" dirty="0">
                <a:solidFill>
                  <a:srgbClr val="FF01FF"/>
                </a:solidFill>
              </a:rPr>
              <a:t>Government and civil society will play more and more of a role.</a:t>
            </a:r>
            <a:br>
              <a:rPr lang="en-US" sz="4800" b="1" dirty="0">
                <a:solidFill>
                  <a:srgbClr val="FF01FF"/>
                </a:solidFill>
              </a:rPr>
            </a:br>
            <a:endParaRPr lang="en-US" sz="4800" b="1" dirty="0">
              <a:solidFill>
                <a:srgbClr val="FF01FF"/>
              </a:solidFill>
            </a:endParaRPr>
          </a:p>
          <a:p>
            <a:pPr algn="ctr"/>
            <a:r>
              <a:rPr lang="en-US" sz="4800" b="1" dirty="0">
                <a:solidFill>
                  <a:srgbClr val="FF01FF"/>
                </a:solidFill>
              </a:rPr>
              <a:t>Get over it.</a:t>
            </a:r>
          </a:p>
        </p:txBody>
      </p:sp>
    </p:spTree>
    <p:extLst>
      <p:ext uri="{BB962C8B-B14F-4D97-AF65-F5344CB8AC3E}">
        <p14:creationId xmlns:p14="http://schemas.microsoft.com/office/powerpoint/2010/main" val="1272576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D8A8-FABA-DDE1-04AC-C7BD3F45E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900"/>
            <a:ext cx="9144001" cy="6523395"/>
          </a:xfrm>
        </p:spPr>
        <p:txBody>
          <a:bodyPr/>
          <a:lstStyle/>
          <a:p>
            <a:r>
              <a:rPr lang="en-US" dirty="0"/>
              <a:t>See John Curran’s</a:t>
            </a:r>
            <a:br>
              <a:rPr lang="en-US" dirty="0"/>
            </a:br>
            <a:r>
              <a:rPr lang="en-US" dirty="0"/>
              <a:t>NANOG 89 Keynote</a:t>
            </a:r>
            <a:br>
              <a:rPr lang="en-US" sz="3600" dirty="0"/>
            </a:br>
            <a:br>
              <a:rPr lang="en-US" sz="3600" dirty="0"/>
            </a:br>
            <a:r>
              <a:rPr lang="en-US" sz="4400" dirty="0">
                <a:solidFill>
                  <a:schemeClr val="tx1"/>
                </a:solidFill>
                <a:latin typeface="Comic Sans MS" panose="030F0902030302020204" pitchFamily="66" charset="0"/>
              </a:rPr>
              <a:t>“T</a:t>
            </a:r>
            <a:r>
              <a:rPr lang="en-US" sz="4400" b="1" dirty="0">
                <a:solidFill>
                  <a:schemeClr val="tx1"/>
                </a:solidFill>
                <a:effectLst/>
                <a:latin typeface="Comic Sans MS" panose="030F0902030302020204" pitchFamily="66" charset="0"/>
              </a:rPr>
              <a:t>he Expanding Landscape of Internet Governance”</a:t>
            </a:r>
            <a:br>
              <a:rPr lang="en-US" sz="4400" b="1" dirty="0">
                <a:solidFill>
                  <a:schemeClr val="tx1"/>
                </a:solidFill>
                <a:effectLst/>
                <a:latin typeface="Comic Sans MS" panose="030F0902030302020204" pitchFamily="66" charset="0"/>
              </a:rPr>
            </a:br>
            <a:br>
              <a:rPr lang="en-US" sz="4400" b="1" dirty="0">
                <a:solidFill>
                  <a:schemeClr val="tx1"/>
                </a:solidFill>
                <a:effectLst/>
                <a:latin typeface="Comic Sans MS" panose="030F0902030302020204" pitchFamily="66" charset="0"/>
              </a:rPr>
            </a:br>
            <a:r>
              <a:rPr lang="en-US" sz="2800" b="1" dirty="0">
                <a:solidFill>
                  <a:schemeClr val="tx1"/>
                </a:solidFill>
                <a:effectLst/>
                <a:latin typeface="Comic Mono" pitchFamily="49" charset="0"/>
              </a:rPr>
              <a:t>https://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Comic Mono" pitchFamily="49" charset="0"/>
              </a:rPr>
              <a:t>www.youtube.com</a:t>
            </a:r>
            <a:r>
              <a:rPr lang="en-US" sz="2800" b="1" dirty="0">
                <a:solidFill>
                  <a:schemeClr val="tx1"/>
                </a:solidFill>
                <a:effectLst/>
                <a:latin typeface="Comic Mono" pitchFamily="49" charset="0"/>
              </a:rPr>
              <a:t>/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Comic Mono" pitchFamily="49" charset="0"/>
              </a:rPr>
              <a:t>watch?v</a:t>
            </a:r>
            <a:r>
              <a:rPr lang="en-US" sz="2800" b="1" dirty="0">
                <a:solidFill>
                  <a:schemeClr val="tx1"/>
                </a:solidFill>
                <a:effectLst/>
                <a:latin typeface="Comic Mono" pitchFamily="49" charset="0"/>
              </a:rPr>
              <a:t>=U1Ip39Qv-Zk</a:t>
            </a:r>
            <a:endParaRPr lang="en-US" dirty="0">
              <a:solidFill>
                <a:schemeClr val="tx1"/>
              </a:solidFill>
              <a:latin typeface="COMIC MONO" pitchFamily="49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F9637-A294-B175-7E02-75065DC044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D26F-38D1-28B6-35EF-7BB3133BD30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B1632-1983-6311-84F1-D31D5F393BC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4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93E6D9E-62E2-877F-61C0-693D84B0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to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94BFA-6981-E356-A63C-985658A03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0154" y="1600200"/>
            <a:ext cx="4037013" cy="4522788"/>
          </a:xfrm>
        </p:spPr>
        <p:txBody>
          <a:bodyPr/>
          <a:lstStyle/>
          <a:p>
            <a:r>
              <a:rPr lang="en-US" sz="3200" dirty="0"/>
              <a:t>Open and Fair</a:t>
            </a:r>
          </a:p>
          <a:p>
            <a:r>
              <a:rPr lang="en-US" sz="3200" dirty="0"/>
              <a:t>Transparent</a:t>
            </a:r>
          </a:p>
          <a:p>
            <a:r>
              <a:rPr lang="en-US" sz="3200" dirty="0"/>
              <a:t>Civil</a:t>
            </a:r>
          </a:p>
          <a:p>
            <a:r>
              <a:rPr lang="en-US" sz="3200" dirty="0"/>
              <a:t>Diverse</a:t>
            </a:r>
          </a:p>
          <a:p>
            <a:r>
              <a:rPr lang="en-US" sz="3200" dirty="0"/>
              <a:t>Representative</a:t>
            </a:r>
          </a:p>
          <a:p>
            <a:r>
              <a:rPr lang="en-US" sz="3200" dirty="0"/>
              <a:t>Competent Ops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6CF1A00-7135-1D5A-B931-5B6B8AA37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9567" y="1600200"/>
            <a:ext cx="4037012" cy="4522788"/>
          </a:xfrm>
        </p:spPr>
        <p:txBody>
          <a:bodyPr/>
          <a:lstStyle/>
          <a:p>
            <a:r>
              <a:rPr lang="en-US" sz="3200" dirty="0"/>
              <a:t>Socially Responsible</a:t>
            </a:r>
          </a:p>
          <a:p>
            <a:r>
              <a:rPr lang="en-US" sz="3200" dirty="0"/>
              <a:t>Capture Resistant</a:t>
            </a:r>
          </a:p>
          <a:p>
            <a:r>
              <a:rPr lang="en-US" sz="3200" dirty="0"/>
              <a:t>Cooperative</a:t>
            </a:r>
          </a:p>
          <a:p>
            <a:r>
              <a:rPr lang="en-US" sz="3200" dirty="0"/>
              <a:t>Reviewed</a:t>
            </a:r>
          </a:p>
          <a:p>
            <a:r>
              <a:rPr lang="en-US" sz="3200" dirty="0"/>
              <a:t>Non Profit</a:t>
            </a:r>
          </a:p>
          <a:p>
            <a:r>
              <a:rPr lang="en-US" sz="3200" dirty="0"/>
              <a:t>Prudent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1B2DD-BC04-53CF-2B3B-EFC8163513E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2612C-D3EB-5256-89B3-7A80DE517D7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B1A88-C3A8-668C-239B-35D3230294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77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9C45-BB48-292D-DCDF-57D443AF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and Fair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DF05A-47F4-E165-E213-D8640DD3F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64" y="1167605"/>
            <a:ext cx="8226425" cy="4952639"/>
          </a:xfrm>
        </p:spPr>
        <p:txBody>
          <a:bodyPr/>
          <a:lstStyle/>
          <a:p>
            <a:r>
              <a:rPr lang="en-US" dirty="0"/>
              <a:t>In membership, decision making, discussion</a:t>
            </a:r>
            <a:endParaRPr lang="en-US" sz="1800" dirty="0"/>
          </a:p>
          <a:p>
            <a:endParaRPr lang="en-US" sz="1800" dirty="0"/>
          </a:p>
          <a:p>
            <a:r>
              <a:rPr lang="en-US" dirty="0"/>
              <a:t>   RIPE is pretty good here.  Only 40% of North American resources holders are voting members of ARIN (up from 17%), representing 67% of the address space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     </a:t>
            </a:r>
            <a:r>
              <a:rPr lang="en-US" dirty="0"/>
              <a:t>Until very recently, APNIC was actually owned by one man.  yes, of course a man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CCFDF-E838-0EAE-3F8C-1C9C56BBCF3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2E108-7047-A8F5-1D0F-744ACD6E733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CD80F-65A5-E52E-0B18-8A608BD8F30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44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0F788-6E7F-0292-F1F9-389DF9761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7F30E-A1FC-D5C1-4A93-0C116404D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719943"/>
            <a:ext cx="8226425" cy="45227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Finances completely open and published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 policies, internal and external openly discussed and published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 decision making (board, exec, committees) open to all and openly published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FCEB0-BE36-9776-6614-0F5058D8AAF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26E15-1D77-FCC2-6A1C-6ED72A5CE75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19F55-018D-6709-AB47-C06CB7EE1E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57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CE4CA-EEEB-EE34-1982-E747CC94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63D0B-A74E-22A0-A0CB-042ABB6C0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641763"/>
            <a:ext cx="7989022" cy="45227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discourse, treatment of community members, of each other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E.g. there should be an enforced code of conduct and other modern guides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14F12-E6F5-121C-4761-37C6813C3A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0D93D-7934-D24A-3DA9-DBB1560BFD8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844B1-52BB-EE34-084F-5FB962D7FE6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66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D851-AA90-C87E-8F1D-DE14663F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9EA71-E8EF-7E67-A670-0B7038F94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64" y="1549675"/>
            <a:ext cx="8226425" cy="45227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usual gender, race, religion, age, etc.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But also encourage and seriously consider diversity of goals and opinion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Disagree and Discuss Constructively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78BC6-CFAE-AB5F-9C6C-947500450A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6801C-3742-B7D3-A992-495FEA67B4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83FB8-CC46-757A-A1B0-F2373C53716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36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F385-1ED0-C94E-65FA-CACDFDBE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57493-486A-7A3B-4D3A-D762DF4D5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855" y="1549675"/>
            <a:ext cx="8088086" cy="4522788"/>
          </a:xfrm>
        </p:spPr>
        <p:txBody>
          <a:bodyPr/>
          <a:lstStyle/>
          <a:p>
            <a:pPr marL="0" indent="0"/>
            <a:r>
              <a:rPr lang="en-US" sz="4000" dirty="0">
                <a:solidFill>
                  <a:schemeClr val="tx1"/>
                </a:solidFill>
              </a:rPr>
              <a:t>a theory or model that originated during the Age of Enlightenment and usually, although not always, concerns the legitimacy of the authority of the state over the individual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4CC64-2801-6A65-4892-4B25EB45500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DCAAE-506F-53D5-868A-AE9B6D57DA9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F14FB-0536-D360-3CEA-5DDC10BAC8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39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82B47-EEB7-59CE-A6FA-4468E5F73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7E9F6-FCCB-00AD-22E4-A95D01776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115" y="1466547"/>
            <a:ext cx="7521431" cy="45227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Of as wide a range of </a:t>
            </a:r>
            <a:r>
              <a:rPr lang="en-US" i="1" dirty="0"/>
              <a:t>Stakeholders</a:t>
            </a:r>
            <a:r>
              <a:rPr lang="en-US" dirty="0"/>
              <a:t> as possible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operators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education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government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users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civil society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geography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C91FF-C7E0-0EF7-6CFB-5A02448C4B2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36CBE-BB68-A2A0-3CD7-3682361AA6E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F0739-0F70-001B-7A1B-E29A590CAE4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248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538C4-DE44-E327-24DD-4C1446D8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F1DB1-8A50-9E7A-1A58-E75F9A816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Record keeping, usable APIs/GUIs, ...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Inter-RIR interoperability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Maybe I should not need to take a course to use the RIRs’ services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D19F8-D0F9-7904-AE47-053995C663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6AB3B-AD44-F653-9359-F85273602CA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F2440-EF54-FFEB-5B0F-3F9F514977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90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5C5D55-06ED-425F-8690-3D78682D8C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0E7E02-B7C3-83DC-4A8F-1482A1555A8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B768A-5193-6402-A0E7-A96B72F0EBC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E5CDB3-0FB2-BA75-5BD6-6A980C19B3E4}"/>
              </a:ext>
            </a:extLst>
          </p:cNvPr>
          <p:cNvSpPr txBox="1"/>
          <p:nvPr/>
        </p:nvSpPr>
        <p:spPr>
          <a:xfrm>
            <a:off x="803068" y="1091045"/>
            <a:ext cx="79178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1FF"/>
                </a:solidFill>
              </a:rPr>
              <a:t>Governance representative of community, all boards and committees</a:t>
            </a:r>
          </a:p>
        </p:txBody>
      </p:sp>
    </p:spTree>
    <p:extLst>
      <p:ext uri="{BB962C8B-B14F-4D97-AF65-F5344CB8AC3E}">
        <p14:creationId xmlns:p14="http://schemas.microsoft.com/office/powerpoint/2010/main" val="2303365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C2E5-01C6-8A53-1F56-A1C5252B2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Socially Responsible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1F8E6-9C2F-4A80-62C9-6719DB426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" y="1251857"/>
            <a:ext cx="8719457" cy="4953000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Ethics</a:t>
            </a:r>
          </a:p>
          <a:p>
            <a:pPr algn="ctr"/>
            <a:r>
              <a:rPr lang="en-US" sz="7200" dirty="0">
                <a:solidFill>
                  <a:schemeClr val="tx1"/>
                </a:solidFill>
              </a:rPr>
              <a:t>Justice</a:t>
            </a:r>
          </a:p>
          <a:p>
            <a:pPr algn="ctr"/>
            <a:r>
              <a:rPr lang="en-US" sz="7200" dirty="0" err="1">
                <a:solidFill>
                  <a:schemeClr val="tx1"/>
                </a:solidFill>
              </a:rPr>
              <a:t>Decolonialisation</a:t>
            </a:r>
            <a:endParaRPr lang="en-US" sz="7200" dirty="0">
              <a:solidFill>
                <a:schemeClr val="tx1"/>
              </a:solidFill>
            </a:endParaRPr>
          </a:p>
          <a:p>
            <a:pPr algn="ctr"/>
            <a:r>
              <a:rPr lang="en-US" sz="7200" dirty="0">
                <a:solidFill>
                  <a:schemeClr val="tx1"/>
                </a:solidFill>
              </a:rPr>
              <a:t>Sustainability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CA733-29BE-58B7-5C61-7E3EA195BF3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53AA4-4F64-4D7C-98CF-D0117EFDE32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1229E-46BF-BB5A-2AD9-94F5A70BB0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36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36B065-F788-4442-7211-176F684416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47C5E2-5511-0CC4-FB5F-D9D7AE761A1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8912C-3B4F-666D-3A5A-E2BD5150C0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6BDA7-9BEA-3268-2BBF-B7A0A147C238}"/>
              </a:ext>
            </a:extLst>
          </p:cNvPr>
          <p:cNvSpPr txBox="1"/>
          <p:nvPr/>
        </p:nvSpPr>
        <p:spPr>
          <a:xfrm>
            <a:off x="457199" y="644237"/>
            <a:ext cx="85621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It is extremely critical to deal with the Venn diagram of community stakeholders as a </a:t>
            </a:r>
            <a:r>
              <a:rPr lang="en-US" sz="4800" b="1" i="1" dirty="0">
                <a:solidFill>
                  <a:srgbClr val="FF01FF"/>
                </a:solidFill>
              </a:rPr>
              <a:t>creative cooperation of stewards</a:t>
            </a:r>
            <a:r>
              <a:rPr lang="en-US" sz="4800" dirty="0"/>
              <a:t> as opposed to competitive constituencies a la the ICANN snake pit.</a:t>
            </a:r>
          </a:p>
        </p:txBody>
      </p:sp>
    </p:spTree>
    <p:extLst>
      <p:ext uri="{BB962C8B-B14F-4D97-AF65-F5344CB8AC3E}">
        <p14:creationId xmlns:p14="http://schemas.microsoft.com/office/powerpoint/2010/main" val="4218263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FB41-DE17-92AE-A169-9FAB9F26E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9144000" cy="1206630"/>
          </a:xfrm>
        </p:spPr>
        <p:txBody>
          <a:bodyPr/>
          <a:lstStyle/>
          <a:p>
            <a:r>
              <a:rPr lang="en-US" dirty="0"/>
              <a:t>Capture Resistance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C05CA-3CD7-17FB-EE6A-0556C8A8E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18656"/>
            <a:ext cx="8226425" cy="3804331"/>
          </a:xfrm>
        </p:spPr>
        <p:txBody>
          <a:bodyPr/>
          <a:lstStyle/>
          <a:p>
            <a:pPr algn="ctr"/>
            <a:r>
              <a:rPr lang="en-US" sz="5400" dirty="0"/>
              <a:t>  Failures in </a:t>
            </a:r>
            <a:r>
              <a:rPr lang="en-US" sz="5400" dirty="0" err="1"/>
              <a:t>AfriNIC</a:t>
            </a:r>
            <a:r>
              <a:rPr lang="en-US" sz="5400" dirty="0"/>
              <a:t>,</a:t>
            </a:r>
          </a:p>
          <a:p>
            <a:pPr algn="ctr"/>
            <a:r>
              <a:rPr lang="en-US" sz="5400" dirty="0"/>
              <a:t>APNIC, and ARIN</a:t>
            </a:r>
          </a:p>
          <a:p>
            <a:pPr algn="ctr"/>
            <a:r>
              <a:rPr lang="en-US" sz="5400" dirty="0"/>
              <a:t>past and present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553F6-3B8B-0298-74E2-6876526424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7526B-8B46-6BCF-FA20-980E21D1383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7C06D-00DE-E97D-461D-FC222F6F981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30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AE68B-B2F4-DF9A-12D2-F56B3EF818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063034-B294-F1EF-E0C4-4C919411C23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2E01F-F086-6FD4-F954-1BC2FA0DA25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FC76FE-5142-30E7-0014-D9A069C2B1FE}"/>
              </a:ext>
            </a:extLst>
          </p:cNvPr>
          <p:cNvSpPr txBox="1"/>
          <p:nvPr/>
        </p:nvSpPr>
        <p:spPr>
          <a:xfrm>
            <a:off x="489857" y="777339"/>
            <a:ext cx="80009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1FF"/>
                </a:solidFill>
              </a:rPr>
              <a:t>Real External Review by community, and not just a community survey</a:t>
            </a:r>
          </a:p>
          <a:p>
            <a:pPr algn="ctr"/>
            <a:endParaRPr lang="en-US" sz="5400" b="1" dirty="0">
              <a:solidFill>
                <a:srgbClr val="FF01FF"/>
              </a:solidFill>
            </a:endParaRPr>
          </a:p>
          <a:p>
            <a:pPr algn="ctr"/>
            <a:r>
              <a:rPr lang="en-US" sz="5400" b="1" dirty="0">
                <a:solidFill>
                  <a:srgbClr val="FF01FF"/>
                </a:solidFill>
              </a:rPr>
              <a:t>Maybe a committee or a standing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01304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AE68B-B2F4-DF9A-12D2-F56B3EF818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063034-B294-F1EF-E0C4-4C919411C23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2E01F-F086-6FD4-F954-1BC2FA0DA25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FC76FE-5142-30E7-0014-D9A069C2B1FE}"/>
              </a:ext>
            </a:extLst>
          </p:cNvPr>
          <p:cNvSpPr txBox="1"/>
          <p:nvPr/>
        </p:nvSpPr>
        <p:spPr>
          <a:xfrm>
            <a:off x="846859" y="1506682"/>
            <a:ext cx="74502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1FF"/>
                </a:solidFill>
              </a:rPr>
              <a:t>Non-profit and financially transparent</a:t>
            </a:r>
          </a:p>
        </p:txBody>
      </p:sp>
    </p:spTree>
    <p:extLst>
      <p:ext uri="{BB962C8B-B14F-4D97-AF65-F5344CB8AC3E}">
        <p14:creationId xmlns:p14="http://schemas.microsoft.com/office/powerpoint/2010/main" val="3317767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AE68B-B2F4-DF9A-12D2-F56B3EF818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063034-B294-F1EF-E0C4-4C919411C23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2E01F-F086-6FD4-F954-1BC2FA0DA25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FC76FE-5142-30E7-0014-D9A069C2B1FE}"/>
              </a:ext>
            </a:extLst>
          </p:cNvPr>
          <p:cNvSpPr txBox="1"/>
          <p:nvPr/>
        </p:nvSpPr>
        <p:spPr>
          <a:xfrm>
            <a:off x="532534" y="259773"/>
            <a:ext cx="80789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1FF"/>
                </a:solidFill>
              </a:rPr>
              <a:t>Prudent and not fancy</a:t>
            </a:r>
            <a:br>
              <a:rPr lang="en-US" sz="5400" b="1" dirty="0">
                <a:solidFill>
                  <a:srgbClr val="FF01FF"/>
                </a:solidFill>
              </a:rPr>
            </a:br>
            <a:endParaRPr lang="en-US" sz="5400" b="1" dirty="0">
              <a:solidFill>
                <a:srgbClr val="FF01FF"/>
              </a:solidFill>
            </a:endParaRPr>
          </a:p>
          <a:p>
            <a:pPr algn="ctr"/>
            <a:r>
              <a:rPr lang="en-US" sz="5400" b="1" dirty="0">
                <a:solidFill>
                  <a:srgbClr val="FF01FF"/>
                </a:solidFill>
              </a:rPr>
              <a:t>There is no need for glossies and marketing in a monopoly</a:t>
            </a:r>
          </a:p>
          <a:p>
            <a:pPr algn="ctr"/>
            <a:endParaRPr lang="en-US" sz="5400" b="1" dirty="0">
              <a:solidFill>
                <a:srgbClr val="FF01FF"/>
              </a:solidFill>
            </a:endParaRPr>
          </a:p>
          <a:p>
            <a:pPr algn="ctr"/>
            <a:r>
              <a:rPr lang="en-US" sz="5400" b="1" dirty="0">
                <a:solidFill>
                  <a:srgbClr val="FF01FF"/>
                </a:solidFill>
              </a:rPr>
              <a:t>Save Members’ Money</a:t>
            </a:r>
          </a:p>
        </p:txBody>
      </p:sp>
    </p:spTree>
    <p:extLst>
      <p:ext uri="{BB962C8B-B14F-4D97-AF65-F5344CB8AC3E}">
        <p14:creationId xmlns:p14="http://schemas.microsoft.com/office/powerpoint/2010/main" val="29891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8EB56-AE9D-D43C-33D1-F11922DF86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0F473E-33F9-A61E-1EE0-57E4E06C1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CF3A39-9ACD-1836-FED7-C93CA6409B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44E5D-D41A-FC60-1D8A-0C110BDE82A0}"/>
              </a:ext>
            </a:extLst>
          </p:cNvPr>
          <p:cNvSpPr txBox="1"/>
          <p:nvPr/>
        </p:nvSpPr>
        <p:spPr>
          <a:xfrm>
            <a:off x="1162877" y="1421081"/>
            <a:ext cx="63959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1FF"/>
                </a:solidFill>
              </a:rPr>
              <a:t>Coffee!!!</a:t>
            </a:r>
          </a:p>
          <a:p>
            <a:pPr algn="ctr"/>
            <a:endParaRPr lang="en-US" sz="4800" dirty="0">
              <a:solidFill>
                <a:srgbClr val="FF01FF"/>
              </a:solidFill>
            </a:endParaRPr>
          </a:p>
          <a:p>
            <a:pPr algn="ctr"/>
            <a:r>
              <a:rPr lang="en-US" sz="4800" dirty="0">
                <a:solidFill>
                  <a:srgbClr val="FF01FF"/>
                </a:solidFill>
              </a:rPr>
              <a:t>Do We Need a Coffee Task Force?</a:t>
            </a:r>
          </a:p>
          <a:p>
            <a:pPr algn="ctr"/>
            <a:r>
              <a:rPr lang="en-US" sz="4800" dirty="0">
                <a:solidFill>
                  <a:srgbClr val="FF01FF"/>
                </a:solidFill>
                <a:sym typeface="Wingdings" pitchFamily="2" charset="2"/>
              </a:rPr>
              <a:t></a:t>
            </a:r>
            <a:endParaRPr lang="en-US" sz="4800" dirty="0">
              <a:solidFill>
                <a:srgbClr val="FF0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9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F385-1ED0-C94E-65FA-CACDFDBE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57493-486A-7A3B-4D3A-D762DF4D5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855" y="1462590"/>
            <a:ext cx="8088086" cy="4522788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</a:rPr>
              <a:t>What is our Social Contract with RIPE, the NCC, and the RIRs?</a:t>
            </a:r>
          </a:p>
          <a:p>
            <a:pPr marL="0" indent="0">
              <a:lnSpc>
                <a:spcPct val="100000"/>
              </a:lnSpc>
            </a:pPr>
            <a:endParaRPr lang="en-US" sz="40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</a:rPr>
              <a:t>What do we expect from them and them from us?</a:t>
            </a:r>
          </a:p>
          <a:p>
            <a:pPr marL="0" indent="0">
              <a:lnSpc>
                <a:spcPct val="100000"/>
              </a:lnSpc>
            </a:pPr>
            <a:endParaRPr lang="en-US" sz="40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</a:rPr>
              <a:t>And, BTW, who are ‘we’?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4CC64-2801-6A65-4892-4B25EB45500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2023.11.27 RIPE Social Contract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DCAAE-506F-53D5-868A-AE9B6D57DA9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F14FB-0536-D360-3CEA-5DDC10BAC8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61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AE68B-B2F4-DF9A-12D2-F56B3EF818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063034-B294-F1EF-E0C4-4C919411C23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29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2E01F-F086-6FD4-F954-1BC2FA0DA25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FC76FE-5142-30E7-0014-D9A069C2B1FE}"/>
              </a:ext>
            </a:extLst>
          </p:cNvPr>
          <p:cNvSpPr txBox="1"/>
          <p:nvPr/>
        </p:nvSpPr>
        <p:spPr>
          <a:xfrm>
            <a:off x="593911" y="1922318"/>
            <a:ext cx="8078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1FF"/>
                </a:solidFill>
              </a:rPr>
              <a:t>Your Ideas</a:t>
            </a:r>
          </a:p>
          <a:p>
            <a:pPr algn="ctr"/>
            <a:r>
              <a:rPr lang="en-US" sz="5400" b="1" dirty="0">
                <a:solidFill>
                  <a:srgbClr val="FF01FF"/>
                </a:solidFill>
              </a:rPr>
              <a:t>and Dreams</a:t>
            </a:r>
          </a:p>
          <a:p>
            <a:pPr algn="ctr"/>
            <a:r>
              <a:rPr lang="en-US" sz="5400" b="1" dirty="0">
                <a:solidFill>
                  <a:srgbClr val="FF01FF"/>
                </a:solidFill>
              </a:rPr>
              <a:t>Go Here</a:t>
            </a:r>
          </a:p>
        </p:txBody>
      </p:sp>
    </p:spTree>
    <p:extLst>
      <p:ext uri="{BB962C8B-B14F-4D97-AF65-F5344CB8AC3E}">
        <p14:creationId xmlns:p14="http://schemas.microsoft.com/office/powerpoint/2010/main" val="3989973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27C3-AF82-896E-AC7D-57722C90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66662-6A0D-D485-2859-9C74DF12B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834" y="1709057"/>
            <a:ext cx="6183086" cy="4343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Reinventing the Wheel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Not invented 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Empire building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Gatekeeping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7D3A8-4FBE-298F-C4E7-D99318A310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411E5-23E7-966E-679A-A2182897BC5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0E359-5A9D-7CA4-2E9D-01619391DB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17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AB93-DE69-B6BE-C2F0-FA85DEE0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 You Call?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CD76D-B1AD-DE9F-6AD6-8B0F920C6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499" y="1641893"/>
            <a:ext cx="6955971" cy="391141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Ourselves, the 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The RIRs, e.g. the NCC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ASO, which is likely to be drafting the new ICP-2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Civil Society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9BC9A-0F14-1815-1FDC-C8297C4F82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547DE-DD21-72EB-9E76-A061163F77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01F7A-0775-A087-E306-9FE5E79EF33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96326-1075-0982-F753-BD7291BA209E}"/>
              </a:ext>
            </a:extLst>
          </p:cNvPr>
          <p:cNvSpPr txBox="1"/>
          <p:nvPr/>
        </p:nvSpPr>
        <p:spPr>
          <a:xfrm>
            <a:off x="1683834" y="5854965"/>
            <a:ext cx="798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Aside: </a:t>
            </a:r>
            <a:r>
              <a:rPr lang="en-US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There is an ASO Nomination/Election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12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AE68B-B2F4-DF9A-12D2-F56B3EF818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063034-B294-F1EF-E0C4-4C919411C23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32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2E01F-F086-6FD4-F954-1BC2FA0DA25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FC76FE-5142-30E7-0014-D9A069C2B1FE}"/>
              </a:ext>
            </a:extLst>
          </p:cNvPr>
          <p:cNvSpPr txBox="1"/>
          <p:nvPr/>
        </p:nvSpPr>
        <p:spPr>
          <a:xfrm>
            <a:off x="711606" y="1720840"/>
            <a:ext cx="8078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1FF"/>
                </a:solidFill>
              </a:rPr>
              <a:t>Questions</a:t>
            </a:r>
          </a:p>
          <a:p>
            <a:pPr algn="ctr"/>
            <a:endParaRPr lang="en-US" sz="5400" b="1" dirty="0">
              <a:solidFill>
                <a:srgbClr val="FF01FF"/>
              </a:solidFill>
            </a:endParaRPr>
          </a:p>
          <a:p>
            <a:pPr algn="ctr"/>
            <a:r>
              <a:rPr lang="en-US" sz="5400" b="1" dirty="0">
                <a:solidFill>
                  <a:srgbClr val="FF01FF"/>
                </a:solidFill>
              </a:rPr>
              <a:t>Or Positions Phrased</a:t>
            </a:r>
          </a:p>
          <a:p>
            <a:pPr algn="ctr"/>
            <a:r>
              <a:rPr lang="en-US" sz="5400" b="1">
                <a:solidFill>
                  <a:srgbClr val="FF01FF"/>
                </a:solidFill>
              </a:rPr>
              <a:t>as Questions</a:t>
            </a:r>
            <a:endParaRPr lang="en-US" sz="5400" b="1" dirty="0">
              <a:solidFill>
                <a:srgbClr val="FF0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8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EC58F-90CD-9F25-0400-866689C2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900"/>
            <a:ext cx="9144001" cy="6343355"/>
          </a:xfrm>
        </p:spPr>
        <p:txBody>
          <a:bodyPr/>
          <a:lstStyle/>
          <a:p>
            <a:r>
              <a:rPr lang="en-US" dirty="0"/>
              <a:t>RIPE Is Not Just IP Address Allocation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It is about Operating the [European] Internet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9504BB-F9FB-130F-42B6-62EEF277EB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374E0-83D6-549F-A977-1DC326E2E11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2504B-2A28-2082-F09F-E37B1E38E0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4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80E5A-A145-C35E-7A13-09B058620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0374"/>
          </a:xfrm>
        </p:spPr>
        <p:txBody>
          <a:bodyPr/>
          <a:lstStyle/>
          <a:p>
            <a:r>
              <a:rPr lang="en-US" dirty="0"/>
              <a:t>RIPE-001</a:t>
            </a:r>
            <a:br>
              <a:rPr lang="en-US" sz="1000" dirty="0"/>
            </a:br>
            <a:r>
              <a:rPr lang="en-US" sz="1600" dirty="0"/>
              <a:t>Rob </a:t>
            </a:r>
            <a:r>
              <a:rPr lang="en-US" sz="1600" dirty="0" err="1"/>
              <a:t>Blokzijl</a:t>
            </a:r>
            <a:r>
              <a:rPr lang="en-US" sz="1600" dirty="0"/>
              <a:t>, Mats Brunel, Francois Fluckiger, Daniel </a:t>
            </a:r>
            <a:r>
              <a:rPr lang="en-US" sz="1600" dirty="0" err="1"/>
              <a:t>Karrenberg</a:t>
            </a:r>
            <a:r>
              <a:rPr lang="en-US" sz="1600" dirty="0"/>
              <a:t>, Olivier Martin, &amp; Enzo Valente</a:t>
            </a:r>
            <a:endParaRPr lang="en-US" sz="1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D65DC-9AAA-183C-A215-43EB1F038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393" y="1909474"/>
            <a:ext cx="8685213" cy="4522788"/>
          </a:xfrm>
        </p:spPr>
        <p:txBody>
          <a:bodyPr/>
          <a:lstStyle/>
          <a:p>
            <a:r>
              <a:rPr lang="en-US" sz="4000" dirty="0"/>
              <a:t>  The objective of RIPE is to ensure the necessary administrative and technical coordination to allow the operation and expansion of a pan-European IP network.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3968E-AA90-CA58-6E59-1E897DDF2C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CFBE82-E36E-EA44-DEE0-851ABB90D13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3BE08-4947-45C6-10D6-B64E28B4DC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3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7A513-4DA3-4EE2-021B-29A19C18EA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D2FF6A-7D03-12DD-C81D-197BBC40214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8817ED-0E69-A947-61CA-975FBEBB6CCF}"/>
              </a:ext>
            </a:extLst>
          </p:cNvPr>
          <p:cNvSpPr txBox="1"/>
          <p:nvPr/>
        </p:nvSpPr>
        <p:spPr>
          <a:xfrm>
            <a:off x="394854" y="1149905"/>
            <a:ext cx="874914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RIPE acts as a forum for the exchange of technical information and the creation of expertise on IP networking. </a:t>
            </a:r>
            <a:br>
              <a:rPr lang="en-US" sz="2600" dirty="0"/>
            </a:br>
            <a:endParaRPr lang="en-US" sz="2600" dirty="0"/>
          </a:p>
          <a:p>
            <a:r>
              <a:rPr lang="en-US" sz="2600" dirty="0"/>
              <a:t>RIPE promotes and coordinates interconnection of IP networks within Europe and to other continents. </a:t>
            </a:r>
            <a:br>
              <a:rPr lang="en-US" sz="2600" dirty="0"/>
            </a:br>
            <a:endParaRPr lang="en-US" sz="2600" dirty="0"/>
          </a:p>
          <a:p>
            <a:r>
              <a:rPr lang="en-US" sz="2600" dirty="0"/>
              <a:t>RIPE establishes agreement on common network management practices and the operational management of the interconnected networks.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RIPE serves as a focal point for other common activities of the participants related to IP networking.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1AA82-39F4-163F-EF7B-D6BAB129D2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2AAC70F-1976-C55F-7EC7-258839BE564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00385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6000" b="1">
                <a:solidFill>
                  <a:srgbClr val="FF00FF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6000" b="1">
                <a:solidFill>
                  <a:srgbClr val="FF00FF"/>
                </a:solidFill>
                <a:latin typeface="Comic Sans MS" charset="0"/>
                <a:ea typeface="Arial Unicode MS" charset="0"/>
                <a:cs typeface="Arial Unicode MS" charset="0"/>
              </a:defRPr>
            </a:lvl2pPr>
            <a:lvl3pPr algn="ctr" defTabSz="457200" rtl="0" eaLnBrk="1" fontAlgn="base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6000" b="1">
                <a:solidFill>
                  <a:srgbClr val="FF00FF"/>
                </a:solidFill>
                <a:latin typeface="Comic Sans MS" charset="0"/>
                <a:ea typeface="Arial Unicode MS" charset="0"/>
                <a:cs typeface="Arial Unicode MS" charset="0"/>
              </a:defRPr>
            </a:lvl3pPr>
            <a:lvl4pPr algn="ctr" defTabSz="457200" rtl="0" eaLnBrk="1" fontAlgn="base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6000" b="1">
                <a:solidFill>
                  <a:srgbClr val="FF00FF"/>
                </a:solidFill>
                <a:latin typeface="Comic Sans MS" charset="0"/>
                <a:ea typeface="Arial Unicode MS" charset="0"/>
                <a:cs typeface="Arial Unicode MS" charset="0"/>
              </a:defRPr>
            </a:lvl4pPr>
            <a:lvl5pPr algn="ctr" defTabSz="457200" rtl="0" eaLnBrk="1" fontAlgn="base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6000" b="1">
                <a:solidFill>
                  <a:srgbClr val="FF00FF"/>
                </a:solidFill>
                <a:latin typeface="Comic Sans MS" charset="0"/>
                <a:ea typeface="Arial Unicode MS" charset="0"/>
                <a:cs typeface="Arial Unicode MS" charset="0"/>
              </a:defRPr>
            </a:lvl5pPr>
            <a:lvl6pPr marL="2514600" indent="-228600" algn="ctr" defTabSz="457200" rtl="0" eaLnBrk="1" fontAlgn="base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6000" b="1">
                <a:solidFill>
                  <a:srgbClr val="FF00FF"/>
                </a:solidFill>
                <a:latin typeface="Comic Sans MS" charset="0"/>
                <a:ea typeface="Arial Unicode MS" charset="0"/>
                <a:cs typeface="Arial Unicode MS" charset="0"/>
              </a:defRPr>
            </a:lvl6pPr>
            <a:lvl7pPr marL="2971800" indent="-228600" algn="ctr" defTabSz="457200" rtl="0" eaLnBrk="1" fontAlgn="base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6000" b="1">
                <a:solidFill>
                  <a:srgbClr val="FF00FF"/>
                </a:solidFill>
                <a:latin typeface="Comic Sans MS" charset="0"/>
                <a:ea typeface="Arial Unicode MS" charset="0"/>
                <a:cs typeface="Arial Unicode MS" charset="0"/>
              </a:defRPr>
            </a:lvl7pPr>
            <a:lvl8pPr marL="3429000" indent="-228600" algn="ctr" defTabSz="457200" rtl="0" eaLnBrk="1" fontAlgn="base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6000" b="1">
                <a:solidFill>
                  <a:srgbClr val="FF00FF"/>
                </a:solidFill>
                <a:latin typeface="Comic Sans MS" charset="0"/>
                <a:ea typeface="Arial Unicode MS" charset="0"/>
                <a:cs typeface="Arial Unicode MS" charset="0"/>
              </a:defRPr>
            </a:lvl8pPr>
            <a:lvl9pPr marL="3886200" indent="-228600" algn="ctr" defTabSz="457200" rtl="0" eaLnBrk="1" fontAlgn="base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6000" b="1">
                <a:solidFill>
                  <a:srgbClr val="FF00FF"/>
                </a:solidFill>
                <a:latin typeface="Comic Sans M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kern="0"/>
              <a:t>RIPE-001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9816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270F51-16A2-6A85-ACBB-839C60E546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3BCBAB-7B09-8CBA-7A96-B30EE348F7A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D1E1E-7573-0AD1-E1F8-73B76B10D2E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9D7A19-C9E3-DE40-A04E-6296B73AB9DD}"/>
              </a:ext>
            </a:extLst>
          </p:cNvPr>
          <p:cNvSpPr txBox="1"/>
          <p:nvPr/>
        </p:nvSpPr>
        <p:spPr>
          <a:xfrm>
            <a:off x="1089561" y="717961"/>
            <a:ext cx="69648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The NCC is the Secretariat of the RIPE Community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The NCC is part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31869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582ACF-48A3-EE06-8967-AC381F86B7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980CFA-A9CD-1878-7F1D-7A06AE1C062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4355D-C44B-27E6-E59B-F6C1DE59991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4200C4-64FF-41A9-E6D1-FC5D1C5B2C21}"/>
              </a:ext>
            </a:extLst>
          </p:cNvPr>
          <p:cNvSpPr txBox="1"/>
          <p:nvPr/>
        </p:nvSpPr>
        <p:spPr>
          <a:xfrm>
            <a:off x="753341" y="1821873"/>
            <a:ext cx="76373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1FF"/>
                </a:solidFill>
              </a:rPr>
              <a:t>What this talk is NOT about</a:t>
            </a:r>
          </a:p>
        </p:txBody>
      </p:sp>
    </p:spTree>
    <p:extLst>
      <p:ext uri="{BB962C8B-B14F-4D97-AF65-F5344CB8AC3E}">
        <p14:creationId xmlns:p14="http://schemas.microsoft.com/office/powerpoint/2010/main" val="243065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C0127-63BC-C29D-52C1-65EB5C75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Bureaucracy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0F7D5-51E9-A89F-547C-AECE9D7C5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073" y="1323723"/>
            <a:ext cx="8323854" cy="4522788"/>
          </a:xfrm>
        </p:spPr>
        <p:txBody>
          <a:bodyPr/>
          <a:lstStyle/>
          <a:p>
            <a:pPr marL="0" indent="0"/>
            <a:r>
              <a:rPr lang="en-US" sz="3600" dirty="0"/>
              <a:t>The current ICP-2 document, ICANN </a:t>
            </a:r>
            <a:r>
              <a:rPr lang="en-US" sz="36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sz="3600" i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riteria for Establishment of New Regional Internet Registries</a:t>
            </a:r>
            <a:r>
              <a:rPr lang="en-US" sz="3600" dirty="0"/>
              <a:t>, speaks about the creation of an RIR. What's missing is Expectations of an RIR and Closure of an RIR. </a:t>
            </a:r>
            <a:endParaRPr lang="en-US" sz="1800" dirty="0"/>
          </a:p>
          <a:p>
            <a:pPr marL="0" indent="0"/>
            <a:endParaRPr lang="en-US" sz="1400" dirty="0"/>
          </a:p>
          <a:p>
            <a:pPr marL="0" indent="0" algn="ctr"/>
            <a:r>
              <a:rPr lang="en-US" sz="2800" i="1" dirty="0"/>
              <a:t>the above words are from a friend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F456F-9305-01A4-E27A-7305E9135B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2023.11.27 RIPE Social Contract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252D9-7E74-3F55-B22C-D8D0678FE7D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0F635E-DD49-6B4E-AF79-9562F4F8D9AC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356A8-647B-5D34-FAD8-F8D39B68AF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Creative Commons: Attribution &amp; Share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068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Arial Unicode MS"/>
        <a:cs typeface="Arial Unicode MS"/>
      </a:majorFont>
      <a:minorFont>
        <a:latin typeface="Comic Sans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74919</TotalTime>
  <Words>1188</Words>
  <Application>Microsoft Macintosh PowerPoint</Application>
  <PresentationFormat>On-screen Show (4:3)</PresentationFormat>
  <Paragraphs>222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Comic Mono</vt:lpstr>
      <vt:lpstr>Comic Mono</vt:lpstr>
      <vt:lpstr>Comic Sans MS</vt:lpstr>
      <vt:lpstr>Times New Roman</vt:lpstr>
      <vt:lpstr>Default Theme</vt:lpstr>
      <vt:lpstr>The RIR Social Contract</vt:lpstr>
      <vt:lpstr>Social Contract</vt:lpstr>
      <vt:lpstr>Social Contract</vt:lpstr>
      <vt:lpstr>RIPE Is Not Just IP Address Allocation  It is about Operating the [European] Internet</vt:lpstr>
      <vt:lpstr>RIPE-001 Rob Blokzijl, Mats Brunel, Francois Fluckiger, Daniel Karrenberg, Olivier Martin, &amp; Enzo Valente</vt:lpstr>
      <vt:lpstr>PowerPoint Presentation</vt:lpstr>
      <vt:lpstr>PowerPoint Presentation</vt:lpstr>
      <vt:lpstr>PowerPoint Presentation</vt:lpstr>
      <vt:lpstr>Bureaucracy</vt:lpstr>
      <vt:lpstr>PowerPoint Presentation</vt:lpstr>
      <vt:lpstr>PowerPoint Presentation</vt:lpstr>
      <vt:lpstr>The Social Contract</vt:lpstr>
      <vt:lpstr>PowerPoint Presentation</vt:lpstr>
      <vt:lpstr>See John Curran’s NANOG 89 Keynote  “The Expanding Landscape of Internet Governance”  https://www.youtube.com/watch?v=U1Ip39Qv-Zk</vt:lpstr>
      <vt:lpstr>Attributes to Discuss</vt:lpstr>
      <vt:lpstr>Open and Fair</vt:lpstr>
      <vt:lpstr>Transparent</vt:lpstr>
      <vt:lpstr>Civility</vt:lpstr>
      <vt:lpstr>Diversity</vt:lpstr>
      <vt:lpstr>Representative</vt:lpstr>
      <vt:lpstr>Operational Competence</vt:lpstr>
      <vt:lpstr>PowerPoint Presentation</vt:lpstr>
      <vt:lpstr>Socially Responsible</vt:lpstr>
      <vt:lpstr>PowerPoint Presentation</vt:lpstr>
      <vt:lpstr>Capture Resistance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But Not</vt:lpstr>
      <vt:lpstr>Who Do You Call?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Weaponizing BGP Using Communities</dc:title>
  <dc:creator>randy</dc:creator>
  <cp:lastModifiedBy>Randy Bush</cp:lastModifiedBy>
  <cp:revision>835</cp:revision>
  <cp:lastPrinted>2021-11-21T00:13:55Z</cp:lastPrinted>
  <dcterms:created xsi:type="dcterms:W3CDTF">2018-10-24T21:27:27Z</dcterms:created>
  <dcterms:modified xsi:type="dcterms:W3CDTF">2023-11-23T05:03:31Z</dcterms:modified>
</cp:coreProperties>
</file>