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Lst>
  <p:notesMasterIdLst>
    <p:notesMasterId r:id="rId38"/>
  </p:notesMasterIdLst>
  <p:handoutMasterIdLst>
    <p:handoutMasterId r:id="rId39"/>
  </p:handoutMasterIdLst>
  <p:sldIdLst>
    <p:sldId id="256" r:id="rId2"/>
    <p:sldId id="301" r:id="rId3"/>
    <p:sldId id="257" r:id="rId4"/>
    <p:sldId id="280" r:id="rId5"/>
    <p:sldId id="289" r:id="rId6"/>
    <p:sldId id="298" r:id="rId7"/>
    <p:sldId id="342" r:id="rId8"/>
    <p:sldId id="356" r:id="rId9"/>
    <p:sldId id="355" r:id="rId10"/>
    <p:sldId id="357" r:id="rId11"/>
    <p:sldId id="358" r:id="rId12"/>
    <p:sldId id="359" r:id="rId13"/>
    <p:sldId id="362" r:id="rId14"/>
    <p:sldId id="360" r:id="rId15"/>
    <p:sldId id="352" r:id="rId16"/>
    <p:sldId id="331" r:id="rId17"/>
    <p:sldId id="336" r:id="rId18"/>
    <p:sldId id="333" r:id="rId19"/>
    <p:sldId id="334" r:id="rId20"/>
    <p:sldId id="347" r:id="rId21"/>
    <p:sldId id="363" r:id="rId22"/>
    <p:sldId id="350" r:id="rId23"/>
    <p:sldId id="337" r:id="rId24"/>
    <p:sldId id="349" r:id="rId25"/>
    <p:sldId id="308" r:id="rId26"/>
    <p:sldId id="364" r:id="rId27"/>
    <p:sldId id="322" r:id="rId28"/>
    <p:sldId id="323" r:id="rId29"/>
    <p:sldId id="321" r:id="rId30"/>
    <p:sldId id="315" r:id="rId31"/>
    <p:sldId id="299" r:id="rId32"/>
    <p:sldId id="341" r:id="rId33"/>
    <p:sldId id="316" r:id="rId34"/>
    <p:sldId id="351" r:id="rId35"/>
    <p:sldId id="346" r:id="rId36"/>
    <p:sldId id="332" r:id="rId3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Hind Light" charset="0"/>
        <a:ea typeface="ＭＳ Ｐゴシック" charset="-128"/>
        <a:cs typeface="+mn-cs"/>
      </a:defRPr>
    </a:lvl1pPr>
    <a:lvl2pPr marL="457200" algn="l" rtl="0" fontAlgn="base">
      <a:spcBef>
        <a:spcPct val="0"/>
      </a:spcBef>
      <a:spcAft>
        <a:spcPct val="0"/>
      </a:spcAft>
      <a:defRPr kern="1200">
        <a:solidFill>
          <a:schemeClr val="tx1"/>
        </a:solidFill>
        <a:latin typeface="Hind Light" charset="0"/>
        <a:ea typeface="ＭＳ Ｐゴシック" charset="-128"/>
        <a:cs typeface="+mn-cs"/>
      </a:defRPr>
    </a:lvl2pPr>
    <a:lvl3pPr marL="914400" algn="l" rtl="0" fontAlgn="base">
      <a:spcBef>
        <a:spcPct val="0"/>
      </a:spcBef>
      <a:spcAft>
        <a:spcPct val="0"/>
      </a:spcAft>
      <a:defRPr kern="1200">
        <a:solidFill>
          <a:schemeClr val="tx1"/>
        </a:solidFill>
        <a:latin typeface="Hind Light" charset="0"/>
        <a:ea typeface="ＭＳ Ｐゴシック" charset="-128"/>
        <a:cs typeface="+mn-cs"/>
      </a:defRPr>
    </a:lvl3pPr>
    <a:lvl4pPr marL="1371600" algn="l" rtl="0" fontAlgn="base">
      <a:spcBef>
        <a:spcPct val="0"/>
      </a:spcBef>
      <a:spcAft>
        <a:spcPct val="0"/>
      </a:spcAft>
      <a:defRPr kern="1200">
        <a:solidFill>
          <a:schemeClr val="tx1"/>
        </a:solidFill>
        <a:latin typeface="Hind Light" charset="0"/>
        <a:ea typeface="ＭＳ Ｐゴシック" charset="-128"/>
        <a:cs typeface="+mn-cs"/>
      </a:defRPr>
    </a:lvl4pPr>
    <a:lvl5pPr marL="1828800" algn="l" rtl="0" fontAlgn="base">
      <a:spcBef>
        <a:spcPct val="0"/>
      </a:spcBef>
      <a:spcAft>
        <a:spcPct val="0"/>
      </a:spcAft>
      <a:defRPr kern="1200">
        <a:solidFill>
          <a:schemeClr val="tx1"/>
        </a:solidFill>
        <a:latin typeface="Hind Light" charset="0"/>
        <a:ea typeface="ＭＳ Ｐゴシック" charset="-128"/>
        <a:cs typeface="+mn-cs"/>
      </a:defRPr>
    </a:lvl5pPr>
    <a:lvl6pPr marL="2286000" algn="l" defTabSz="914400" rtl="0" eaLnBrk="1" latinLnBrk="0" hangingPunct="1">
      <a:defRPr kern="1200">
        <a:solidFill>
          <a:schemeClr val="tx1"/>
        </a:solidFill>
        <a:latin typeface="Hind Light" charset="0"/>
        <a:ea typeface="ＭＳ Ｐゴシック" charset="-128"/>
        <a:cs typeface="+mn-cs"/>
      </a:defRPr>
    </a:lvl6pPr>
    <a:lvl7pPr marL="2743200" algn="l" defTabSz="914400" rtl="0" eaLnBrk="1" latinLnBrk="0" hangingPunct="1">
      <a:defRPr kern="1200">
        <a:solidFill>
          <a:schemeClr val="tx1"/>
        </a:solidFill>
        <a:latin typeface="Hind Light" charset="0"/>
        <a:ea typeface="ＭＳ Ｐゴシック" charset="-128"/>
        <a:cs typeface="+mn-cs"/>
      </a:defRPr>
    </a:lvl7pPr>
    <a:lvl8pPr marL="3200400" algn="l" defTabSz="914400" rtl="0" eaLnBrk="1" latinLnBrk="0" hangingPunct="1">
      <a:defRPr kern="1200">
        <a:solidFill>
          <a:schemeClr val="tx1"/>
        </a:solidFill>
        <a:latin typeface="Hind Light" charset="0"/>
        <a:ea typeface="ＭＳ Ｐゴシック" charset="-128"/>
        <a:cs typeface="+mn-cs"/>
      </a:defRPr>
    </a:lvl8pPr>
    <a:lvl9pPr marL="3657600" algn="l" defTabSz="914400" rtl="0" eaLnBrk="1" latinLnBrk="0" hangingPunct="1">
      <a:defRPr kern="1200">
        <a:solidFill>
          <a:schemeClr val="tx1"/>
        </a:solidFill>
        <a:latin typeface="Hind Light"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59534A-78F0-6319-7639-6452569989AF}" name="Amreesh Phokeer" initials="AP" userId="ZqPIBpWZlG21yMjDxBjIEvIEyb4EyzrHIWr46/ZklCQ="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F4881"/>
    <a:srgbClr val="7E245C"/>
    <a:srgbClr val="143E50"/>
    <a:srgbClr val="EECA4A"/>
    <a:srgbClr val="3EB3A4"/>
    <a:srgbClr val="3A82E4"/>
    <a:srgbClr val="3F3A2C"/>
    <a:srgbClr val="EEF2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8871"/>
  </p:normalViewPr>
  <p:slideViewPr>
    <p:cSldViewPr snapToGrid="0">
      <p:cViewPr varScale="1">
        <p:scale>
          <a:sx n="83" d="100"/>
          <a:sy n="83" d="100"/>
        </p:scale>
        <p:origin x="1696" y="1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98BAE-C84A-694A-898B-5CF88760D6F5}" type="datetimeFigureOut">
              <a:rPr lang="en-US" smtClean="0"/>
              <a:t>11/28/23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F491E-6BDF-894F-89D9-4BED6DF379E7}" type="slidenum">
              <a:rPr lang="en-US" smtClean="0"/>
              <a:t>‹#›</a:t>
            </a:fld>
            <a:endParaRPr lang="en-US"/>
          </a:p>
        </p:txBody>
      </p:sp>
    </p:spTree>
    <p:extLst>
      <p:ext uri="{BB962C8B-B14F-4D97-AF65-F5344CB8AC3E}">
        <p14:creationId xmlns:p14="http://schemas.microsoft.com/office/powerpoint/2010/main" val="1637002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74FA06C-4A8C-0E48-B922-007B77153C27}" type="datetimeFigureOut">
              <a:rPr lang="en-GB" altLang="en-US"/>
              <a:pPr/>
              <a:t>28/11/2023</a:t>
            </a:fld>
            <a:endParaRPr lang="en-GB"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620D7F3-EDE1-C147-A04A-D4416A638280}" type="slidenum">
              <a:rPr lang="en-GB" altLang="en-US"/>
              <a:pPr/>
              <a:t>‹#›</a:t>
            </a:fld>
            <a:endParaRPr lang="en-GB" altLang="en-US"/>
          </a:p>
        </p:txBody>
      </p:sp>
    </p:spTree>
    <p:extLst>
      <p:ext uri="{BB962C8B-B14F-4D97-AF65-F5344CB8AC3E}">
        <p14:creationId xmlns:p14="http://schemas.microsoft.com/office/powerpoint/2010/main" val="192066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Good morning,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First, thank you to the organizers and selection committee for putting on and inviting us to this event and to all of you who have stayed until the end of the week to listen to our final presentations.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Today, I will talk about the Internet Society’s efforts to help decision-makers understand the global Internet's health, availability, and evolution and gain your feedback on how we can improve this as an industry.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What I hope you leave here today with is that it’s worth keeping abreast of the resilience of your and your neighboring country’s Internet ecosystems, as there is plenty to learn from the strengths and weaknesses and plenty of insight that you can offer to improve the overall health of the Internet.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a:t>
            </a:fld>
            <a:endParaRPr lang="en-GB" altLang="en-US"/>
          </a:p>
        </p:txBody>
      </p:sp>
    </p:spTree>
    <p:extLst>
      <p:ext uri="{BB962C8B-B14F-4D97-AF65-F5344CB8AC3E}">
        <p14:creationId xmlns:p14="http://schemas.microsoft.com/office/powerpoint/2010/main" val="2116125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The second case study shares similar traits to the first, including a chief executive. The Rogers outage in July 2022 spread across Rogers’ cable, mobile, and fixed line services and directly affected all of its 12 million subscribers and indirectly: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Prevented all businesses nationwide from being able to accept debit card transactions,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Affected several government services, including the Canadian Border Service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Impacted on the timing of one-quarter of all traffic signals in Toronto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Denied access to 911 emergency services.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Overall, it was estimated to have cost the Canadian economy nearly 142 million USD and Rogers 150M USD in customer credits. </a:t>
            </a: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Like Optus, Rogers has never provided a postmortem on the outage except for noting that the outage resulted from a configuration change that deleted a route filter, flooding “</a:t>
            </a:r>
            <a:r>
              <a:rPr lang="en-US"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certain network routing equipment</a:t>
            </a: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and resulting in a core network failure with broad impact. </a:t>
            </a: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Rogers has acknowledged the need to “</a:t>
            </a:r>
            <a:r>
              <a:rPr lang="en-US"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plan and implement network separation of wireless and wireline core network functions</a:t>
            </a: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it is currently spending USD 261 million on doing so.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10</a:t>
            </a:fld>
            <a:endParaRPr lang="en-GB" altLang="en-US"/>
          </a:p>
        </p:txBody>
      </p:sp>
    </p:spTree>
    <p:extLst>
      <p:ext uri="{BB962C8B-B14F-4D97-AF65-F5344CB8AC3E}">
        <p14:creationId xmlns:p14="http://schemas.microsoft.com/office/powerpoint/2010/main" val="2594193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If we look at the IRI profile for Canada, we can see that upstream provider diversity is about the same as Australia's, but its market diversity is quite a bit higher. It will be interesting to see how this figure changes, given the recently approved merger between Rogers and Shaw Communication.</a:t>
            </a: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Like Australia, the incident bore government scrutiny. It spurred similar government policies that the Australian government is currently seeking to reduce the impact of future incidents, including greater clarity from providers.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11</a:t>
            </a:fld>
            <a:endParaRPr lang="en-GB" altLang="en-US"/>
          </a:p>
        </p:txBody>
      </p:sp>
    </p:spTree>
    <p:extLst>
      <p:ext uri="{BB962C8B-B14F-4D97-AF65-F5344CB8AC3E}">
        <p14:creationId xmlns:p14="http://schemas.microsoft.com/office/powerpoint/2010/main" val="1906269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The final incident I wanted to highlight happened here in Italy earlier this year, when, again, nearly a third of Internet users in a country were left without Internet connectivity for five hours.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Like the other two incidents, the ISPs in question haven’t been forthcoming with a Root Cause Analysis. Still, thanks to analysis from the community, including my former colleague, Max Stucchi, it was apparent that the issue was related to a lack of redundancy on the side of TIM and its upstream provider, Sparkle, combined with a lack of local peering.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12</a:t>
            </a:fld>
            <a:endParaRPr lang="en-GB" altLang="en-US"/>
          </a:p>
        </p:txBody>
      </p:sp>
    </p:spTree>
    <p:extLst>
      <p:ext uri="{BB962C8B-B14F-4D97-AF65-F5344CB8AC3E}">
        <p14:creationId xmlns:p14="http://schemas.microsoft.com/office/powerpoint/2010/main" val="2148194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As seen on the Hurricane Electric BGP Toolkit, TIM relies only on Sparkle for international connectivity.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If we compare this to Vodafone Italy (AS30722), it has five upstream providers. This setup provides plenty of redundancy ’when’ one of these </a:t>
            </a:r>
            <a:r>
              <a:rPr lang="en-US" sz="1800" dirty="0" err="1">
                <a:solidFill>
                  <a:srgbClr val="0E101A"/>
                </a:solidFill>
                <a:effectLst/>
                <a:latin typeface="Calibri" panose="020F0502020204030204" pitchFamily="34" charset="0"/>
                <a:ea typeface="Calibri" panose="020F0502020204030204" pitchFamily="34" charset="0"/>
                <a:cs typeface="Calibri" panose="020F0502020204030204" pitchFamily="34" charset="0"/>
              </a:rPr>
              <a:t>upstreams</a:t>
            </a: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has an outage.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13</a:t>
            </a:fld>
            <a:endParaRPr lang="en-GB" altLang="en-US"/>
          </a:p>
        </p:txBody>
      </p:sp>
    </p:spTree>
    <p:extLst>
      <p:ext uri="{BB962C8B-B14F-4D97-AF65-F5344CB8AC3E}">
        <p14:creationId xmlns:p14="http://schemas.microsoft.com/office/powerpoint/2010/main" val="3496224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If we look at Italy’s IRI, it’s interesting to note how upstream diversity ranks highest of all three case study countries, which does point to a limitation of the index and metric. I’ll speak more about this shortly.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14</a:t>
            </a:fld>
            <a:endParaRPr lang="en-GB" altLang="en-US"/>
          </a:p>
        </p:txBody>
      </p:sp>
    </p:spTree>
    <p:extLst>
      <p:ext uri="{BB962C8B-B14F-4D97-AF65-F5344CB8AC3E}">
        <p14:creationId xmlns:p14="http://schemas.microsoft.com/office/powerpoint/2010/main" val="4000225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Ok, with all this in mind, let’s take a look at the Internet Resilience of Europe.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15</a:t>
            </a:fld>
            <a:endParaRPr lang="en-GB" altLang="en-US"/>
          </a:p>
        </p:txBody>
      </p:sp>
    </p:spTree>
    <p:extLst>
      <p:ext uri="{BB962C8B-B14F-4D97-AF65-F5344CB8AC3E}">
        <p14:creationId xmlns:p14="http://schemas.microsoft.com/office/powerpoint/2010/main" val="2562052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So, Europe collectively has by far the most resilient ecosystem of the five regions in the world.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16</a:t>
            </a:fld>
            <a:endParaRPr lang="en-GB" altLang="en-US"/>
          </a:p>
        </p:txBody>
      </p:sp>
    </p:spTree>
    <p:extLst>
      <p:ext uri="{BB962C8B-B14F-4D97-AF65-F5344CB8AC3E}">
        <p14:creationId xmlns:p14="http://schemas.microsoft.com/office/powerpoint/2010/main" val="2744901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Of the top ten countries, nine are European, with Switzerland and Iceland leading all.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17</a:t>
            </a:fld>
            <a:endParaRPr lang="en-GB" altLang="en-US"/>
          </a:p>
        </p:txBody>
      </p:sp>
    </p:spTree>
    <p:extLst>
      <p:ext uri="{BB962C8B-B14F-4D97-AF65-F5344CB8AC3E}">
        <p14:creationId xmlns:p14="http://schemas.microsoft.com/office/powerpoint/2010/main" val="795121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If we look at Switzerland’s IRI profile, we can see they don’t have many weaknesses, though we can note their market diversity is lower than that of our previous countries. This still needs to take into consideration Switzerland's smaller population, though. The one interesting outlier is their lack of DDoS protection.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18</a:t>
            </a:fld>
            <a:endParaRPr lang="en-GB" altLang="en-US"/>
          </a:p>
        </p:txBody>
      </p:sp>
    </p:spTree>
    <p:extLst>
      <p:ext uri="{BB962C8B-B14F-4D97-AF65-F5344CB8AC3E}">
        <p14:creationId xmlns:p14="http://schemas.microsoft.com/office/powerpoint/2010/main" val="4262411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Similarly, Iceland has plenty of strengths, with IPv6 adoption and, again, market diversity being among its weakest resilience metrics.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Of note, both countries have needed to overcome differing challenges to establish their Internet resilience, one being landlocked and mountainous, the other being an island.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19</a:t>
            </a:fld>
            <a:endParaRPr lang="en-GB" altLang="en-US"/>
          </a:p>
        </p:txBody>
      </p:sp>
    </p:spTree>
    <p:extLst>
      <p:ext uri="{BB962C8B-B14F-4D97-AF65-F5344CB8AC3E}">
        <p14:creationId xmlns:p14="http://schemas.microsoft.com/office/powerpoint/2010/main" val="1994552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As an overview: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I’ll discuss three case studies of how Internet resilience in North America, Europe, and Australia has been compromised in the last 17 months.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I’ll then share a snapshot of Europe’s Internet resilience with you and highlight its strengths and weaknesses.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Finally, I’ll discuss the need to improve national and regional Internet ecosystem data resolution to allow decision-makers to make more informed decisions on improving the Internet’s health in their countries.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a:t>
            </a:fld>
            <a:endParaRPr lang="en-GB" altLang="en-US"/>
          </a:p>
        </p:txBody>
      </p:sp>
    </p:spTree>
    <p:extLst>
      <p:ext uri="{BB962C8B-B14F-4D97-AF65-F5344CB8AC3E}">
        <p14:creationId xmlns:p14="http://schemas.microsoft.com/office/powerpoint/2010/main" val="616161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One country that I wanted to highlight was Bulgaria, which ranks 5th in Europe and 6th globally.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20</a:t>
            </a:fld>
            <a:endParaRPr lang="en-GB" altLang="en-US"/>
          </a:p>
        </p:txBody>
      </p:sp>
    </p:spTree>
    <p:extLst>
      <p:ext uri="{BB962C8B-B14F-4D97-AF65-F5344CB8AC3E}">
        <p14:creationId xmlns:p14="http://schemas.microsoft.com/office/powerpoint/2010/main" val="325623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This is interesting when considering that, as per a Brooking report from 2021, Bulgaria still lags behind the rest of Europe regarding adopting digital technologies. Poor digital literacy and skills, low levels of investment in research and development (R&amp;D), and incomplete digitization of public services are perceived to be holding the country back even though it has one of the most resilient ecosystems, and the ICT sector has grown to become the country’s top export in services.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21</a:t>
            </a:fld>
            <a:endParaRPr lang="en-GB" altLang="en-US"/>
          </a:p>
        </p:txBody>
      </p:sp>
    </p:spTree>
    <p:extLst>
      <p:ext uri="{BB962C8B-B14F-4D97-AF65-F5344CB8AC3E}">
        <p14:creationId xmlns:p14="http://schemas.microsoft.com/office/powerpoint/2010/main" val="1619975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Incredibly, there is plenty of potential for the country to increase its resilience relatively easily through greater IPv6 and DDoS protection adoption and increasing peering with its 7 IXPs.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22</a:t>
            </a:fld>
            <a:endParaRPr lang="en-GB" altLang="en-US"/>
          </a:p>
        </p:txBody>
      </p:sp>
    </p:spTree>
    <p:extLst>
      <p:ext uri="{BB962C8B-B14F-4D97-AF65-F5344CB8AC3E}">
        <p14:creationId xmlns:p14="http://schemas.microsoft.com/office/powerpoint/2010/main" val="1897478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If we turn our attention to the countries with the weakest resilient Internet ecosystems, we can see that there is plenty of opportunity for Europe to increase its overall resilience collectively.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23</a:t>
            </a:fld>
            <a:endParaRPr lang="en-GB" altLang="en-US"/>
          </a:p>
        </p:txBody>
      </p:sp>
    </p:spTree>
    <p:extLst>
      <p:ext uri="{BB962C8B-B14F-4D97-AF65-F5344CB8AC3E}">
        <p14:creationId xmlns:p14="http://schemas.microsoft.com/office/powerpoint/2010/main" val="1057016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More so, we can highlight the importance of resilience by looking at the country that has perhaps had its Internet ecosystem come under the most stress of any country in the 18 months.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24</a:t>
            </a:fld>
            <a:endParaRPr lang="en-GB" altLang="en-US"/>
          </a:p>
        </p:txBody>
      </p:sp>
    </p:spTree>
    <p:extLst>
      <p:ext uri="{BB962C8B-B14F-4D97-AF65-F5344CB8AC3E}">
        <p14:creationId xmlns:p14="http://schemas.microsoft.com/office/powerpoint/2010/main" val="2013227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Ukraine has been a role model of Internet resilience in Eastern Europe for many years and has consistently scored relatively high on the four pillars of the IRI. Having this solid base, particularly for its infrastructure, security, and market readiness, has helped it maintain its Internet connectivity during the war.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25</a:t>
            </a:fld>
            <a:endParaRPr lang="en-GB" altLang="en-US"/>
          </a:p>
        </p:txBody>
      </p:sp>
    </p:spTree>
    <p:extLst>
      <p:ext uri="{BB962C8B-B14F-4D97-AF65-F5344CB8AC3E}">
        <p14:creationId xmlns:p14="http://schemas.microsoft.com/office/powerpoint/2010/main" val="3821547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Four metrics that I wanted to draw your attention to specifically are: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Number of IXPs — it has 27 IXPs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MANRS score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Upstream redundancy and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Market diversity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All of these have helped insulate local connectivity in many ways from the targeted attacks that Russia has made on Ukraine’s infrastructure.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26</a:t>
            </a:fld>
            <a:endParaRPr lang="en-GB" altLang="en-US"/>
          </a:p>
        </p:txBody>
      </p:sp>
    </p:spTree>
    <p:extLst>
      <p:ext uri="{BB962C8B-B14F-4D97-AF65-F5344CB8AC3E}">
        <p14:creationId xmlns:p14="http://schemas.microsoft.com/office/powerpoint/2010/main" val="3383662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As can be seen here, it has a strong local peering fabric. Importantly, this has changed little, even as nearly 100 ASNs have transferred out of the country, most to Russia.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27</a:t>
            </a:fld>
            <a:endParaRPr lang="en-GB" altLang="en-US"/>
          </a:p>
        </p:txBody>
      </p:sp>
    </p:spTree>
    <p:extLst>
      <p:ext uri="{BB962C8B-B14F-4D97-AF65-F5344CB8AC3E}">
        <p14:creationId xmlns:p14="http://schemas.microsoft.com/office/powerpoint/2010/main" val="1721816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While </a:t>
            </a:r>
            <a:r>
              <a:rPr lang="en-US" sz="1800" dirty="0" err="1">
                <a:solidFill>
                  <a:srgbClr val="0E101A"/>
                </a:solidFill>
                <a:effectLst/>
                <a:latin typeface="Calibri" panose="020F0502020204030204" pitchFamily="34" charset="0"/>
                <a:ea typeface="Calibri" panose="020F0502020204030204" pitchFamily="34" charset="0"/>
                <a:cs typeface="Calibri" panose="020F0502020204030204" pitchFamily="34" charset="0"/>
              </a:rPr>
              <a:t>Kyivstar</a:t>
            </a: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is the dominant ISP in the country, multiple other providers provision more than three-quarters of the remaining traffic. This has been especially important given that </a:t>
            </a:r>
            <a:r>
              <a:rPr lang="en-US" sz="1800" dirty="0" err="1">
                <a:solidFill>
                  <a:srgbClr val="0E101A"/>
                </a:solidFill>
                <a:effectLst/>
                <a:latin typeface="Calibri" panose="020F0502020204030204" pitchFamily="34" charset="0"/>
                <a:ea typeface="Calibri" panose="020F0502020204030204" pitchFamily="34" charset="0"/>
                <a:cs typeface="Calibri" panose="020F0502020204030204" pitchFamily="34" charset="0"/>
              </a:rPr>
              <a:t>Kyivstar</a:t>
            </a: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has experienced increased latency and decreased throughput.</a:t>
            </a: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Notably, 71% of networks are implementing best current routing security practices, 99% of which have documented their routing announcements in the IRR and 40% in RPKI.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28</a:t>
            </a:fld>
            <a:endParaRPr lang="en-GB" altLang="en-US"/>
          </a:p>
        </p:txBody>
      </p:sp>
    </p:spTree>
    <p:extLst>
      <p:ext uri="{BB962C8B-B14F-4D97-AF65-F5344CB8AC3E}">
        <p14:creationId xmlns:p14="http://schemas.microsoft.com/office/powerpoint/2010/main" val="2239633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While we don’t yet show exit points on the IRI, we recognize it is an essential indicator of a country’s Internet resilience. Ukraine has no submarine cables and relies only on terrestrial links with its neighboring countries, which, luckily, have many that are not at war with it. Furthermore, Ukraine’s ISPs have four or more international upstream providers.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29</a:t>
            </a:fld>
            <a:endParaRPr lang="en-GB" altLang="en-US"/>
          </a:p>
        </p:txBody>
      </p:sp>
    </p:spTree>
    <p:extLst>
      <p:ext uri="{BB962C8B-B14F-4D97-AF65-F5344CB8AC3E}">
        <p14:creationId xmlns:p14="http://schemas.microsoft.com/office/powerpoint/2010/main" val="2191218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ISOC has been running its Measuring the Internet project for around three years. The outward-facing product of this is the Pulse platform, which curates open-source data to examine Internet trends and tell data-driven stories so that decision-makers and others can better understand the Internet's health, availability, and evolution.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3</a:t>
            </a:fld>
            <a:endParaRPr lang="en-GB" altLang="en-US"/>
          </a:p>
        </p:txBody>
      </p:sp>
    </p:spTree>
    <p:extLst>
      <p:ext uri="{BB962C8B-B14F-4D97-AF65-F5344CB8AC3E}">
        <p14:creationId xmlns:p14="http://schemas.microsoft.com/office/powerpoint/2010/main" val="2089964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What I’ve shown you here is merely a guide and some of you may have scoffed at some of the scores and sources, and you may have your own data that shows something different. What we’re trying to do with this tool is to make these open data sources more readily available to decision-makers so they can make sense of them in demonstrating the various aspects that make up the health of the Internet.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30</a:t>
            </a:fld>
            <a:endParaRPr lang="en-GB" altLang="en-US"/>
          </a:p>
        </p:txBody>
      </p:sp>
    </p:spTree>
    <p:extLst>
      <p:ext uri="{BB962C8B-B14F-4D97-AF65-F5344CB8AC3E}">
        <p14:creationId xmlns:p14="http://schemas.microsoft.com/office/powerpoint/2010/main" val="1971481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By no means do we say use this as the source of truth. But it does provide a digestible view of what is going on to help you, and especially decision makers, identify weaknesses and then hopefully do your own research to validate if what these measurement systems are seeing is accurate.</a:t>
            </a:r>
          </a:p>
          <a:p>
            <a:pPr>
              <a:lnSpc>
                <a:spcPct val="107000"/>
              </a:lnSpc>
              <a:spcAft>
                <a:spcPts val="800"/>
              </a:spcAft>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To this point, we advocate for greater localized data sourcing and sharing, which provides greater resolution to what is really happening at the edge.</a:t>
            </a:r>
          </a:p>
          <a:p>
            <a:pPr>
              <a:lnSpc>
                <a:spcPct val="107000"/>
              </a:lnSpc>
              <a:spcAft>
                <a:spcPts val="800"/>
              </a:spcAft>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This is also the first version of this Index framework, and we plan to expand it to include new metrics, including how resilient countries' Internet ecosystems are to climate and natural disasters. </a:t>
            </a:r>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31</a:t>
            </a:fld>
            <a:endParaRPr lang="en-GB" altLang="en-US"/>
          </a:p>
        </p:txBody>
      </p:sp>
    </p:spTree>
    <p:extLst>
      <p:ext uri="{BB962C8B-B14F-4D97-AF65-F5344CB8AC3E}">
        <p14:creationId xmlns:p14="http://schemas.microsoft.com/office/powerpoint/2010/main" val="2613930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To conclude, understanding what’s happening upstream and beyond your country’s borders is equally important as knowing your network's health. </a:t>
            </a:r>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32</a:t>
            </a:fld>
            <a:endParaRPr lang="en-GB" altLang="en-US"/>
          </a:p>
        </p:txBody>
      </p:sp>
    </p:spTree>
    <p:extLst>
      <p:ext uri="{BB962C8B-B14F-4D97-AF65-F5344CB8AC3E}">
        <p14:creationId xmlns:p14="http://schemas.microsoft.com/office/powerpoint/2010/main" val="362371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You may want to know that the networks you’re peering with, and the routes you’re taking are resilient, so you won’t be up for any sudden costs to purchase capacity on the chance of any mishap.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Some of you may also be servicing customers in other countries or are considering doing so. Again, knowing the Internet resilience of those countries and the links between them can help you understand the risks and where you might need to invest.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Furthermore, having an insightful national measurement system in place helps validate this sort of data that we and decision-makers are becoming more reliant on to help us address the weaknesses in the ecosystem.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33</a:t>
            </a:fld>
            <a:endParaRPr lang="en-GB" altLang="en-US"/>
          </a:p>
        </p:txBody>
      </p:sp>
    </p:spTree>
    <p:extLst>
      <p:ext uri="{BB962C8B-B14F-4D97-AF65-F5344CB8AC3E}">
        <p14:creationId xmlns:p14="http://schemas.microsoft.com/office/powerpoint/2010/main" val="1703957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And while it’s unfortunate that others have mishaps, you can learn from them and should share your own misfortunes and successes so that others can learn from you, too.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As the adage goes, it’s not a case of if but when. But the impact doesn’t necessarily have to follow those I’ve talked about.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34</a:t>
            </a:fld>
            <a:endParaRPr lang="en-GB" altLang="en-US"/>
          </a:p>
        </p:txBody>
      </p:sp>
    </p:spTree>
    <p:extLst>
      <p:ext uri="{BB962C8B-B14F-4D97-AF65-F5344CB8AC3E}">
        <p14:creationId xmlns:p14="http://schemas.microsoft.com/office/powerpoint/2010/main" val="198672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Finally, if you’re interested in keeping abreast of our project, please subscribe to our monthly newsletter.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Or email us to discuss opportunities to partner or contribute to our Blog.</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I’ve also shared a link to the methodology of the IRI for those interested in the sources and calculations.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35</a:t>
            </a:fld>
            <a:endParaRPr lang="en-GB" altLang="en-US"/>
          </a:p>
        </p:txBody>
      </p:sp>
    </p:spTree>
    <p:extLst>
      <p:ext uri="{BB962C8B-B14F-4D97-AF65-F5344CB8AC3E}">
        <p14:creationId xmlns:p14="http://schemas.microsoft.com/office/powerpoint/2010/main" val="1050545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Our current focus areas are tracking: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Internet shutdowns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The state of deployment of critical technologies such as IPv6, DNSSEC, TLS1.3, and HTTPS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The concentration of infrastructure, services, and markets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And, finally, the resilience of the Internet in more than 170 countries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4</a:t>
            </a:fld>
            <a:endParaRPr lang="en-GB" altLang="en-US"/>
          </a:p>
        </p:txBody>
      </p:sp>
    </p:spTree>
    <p:extLst>
      <p:ext uri="{BB962C8B-B14F-4D97-AF65-F5344CB8AC3E}">
        <p14:creationId xmlns:p14="http://schemas.microsoft.com/office/powerpoint/2010/main" val="1926977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Regarding the last of these focus areas, we developed an Internet Resilience Index, which I’ll refer to during this presentation.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The IRI collates and tracks open-source Internet resiliency metrics to support policy-makers in their decisions related to improving the Internet’s resilience at a local, regional, and global level.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5</a:t>
            </a:fld>
            <a:endParaRPr lang="en-GB" altLang="en-US"/>
          </a:p>
        </p:txBody>
      </p:sp>
    </p:spTree>
    <p:extLst>
      <p:ext uri="{BB962C8B-B14F-4D97-AF65-F5344CB8AC3E}">
        <p14:creationId xmlns:p14="http://schemas.microsoft.com/office/powerpoint/2010/main" val="889816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The IRI draws upon more than 20 open data sources and uses best practice methodologies to calculate a snapshot of a country’s Internet resilience in terms of its: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US"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Infrastructure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US"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Performance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US"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Security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en-US"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Market Readiness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I’ll speak to these pillars and the metrics contributing to them as I go along. But before I do…</a:t>
            </a:r>
            <a:endParaRPr lang="en-US" dirty="0"/>
          </a:p>
          <a:p>
            <a:pPr>
              <a:lnSpc>
                <a:spcPct val="107000"/>
              </a:lnSpc>
              <a:spcAft>
                <a:spcPts val="800"/>
              </a:spcAft>
            </a:pPr>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6</a:t>
            </a:fld>
            <a:endParaRPr lang="en-GB" altLang="en-US"/>
          </a:p>
        </p:txBody>
      </p:sp>
    </p:spTree>
    <p:extLst>
      <p:ext uri="{BB962C8B-B14F-4D97-AF65-F5344CB8AC3E}">
        <p14:creationId xmlns:p14="http://schemas.microsoft.com/office/powerpoint/2010/main" val="3976109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I want to place the importance of measuring and advocating for Internet resilience into context by noting three recent incidents that brought to the fore the weaknesses in the resilience of Australia's, Canada's, and Italy’s Internet ecosystems.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7</a:t>
            </a:fld>
            <a:endParaRPr lang="en-GB" altLang="en-US"/>
          </a:p>
        </p:txBody>
      </p:sp>
    </p:spTree>
    <p:extLst>
      <p:ext uri="{BB962C8B-B14F-4D97-AF65-F5344CB8AC3E}">
        <p14:creationId xmlns:p14="http://schemas.microsoft.com/office/powerpoint/2010/main" val="164457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The most recent of these incidents happened last month in Australia, where a minor technical slip-up by the second largest operator, Optus, caused one-third of Australians to lose Internet and mobile connectivity and disrupted emergency services, hospitals, banks, and public transport services.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While there has been no Root Cause Analysis forthcoming yet, plenty of commentary is swirling around as to what happened. One of my colleagues, Aftab Siddiqui, noted on the Pulse Blog that the warning signs of Optus’ lack of resilience, compared to other carriers, were apparent, most notably their disengagement with local peering. While this was possibly a strategic business decision, it overlooks an opportunity to bolster network resilience through diverse connection points, a metric we consider part of the IRI.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8</a:t>
            </a:fld>
            <a:endParaRPr lang="en-GB" altLang="en-US"/>
          </a:p>
        </p:txBody>
      </p:sp>
    </p:spTree>
    <p:extLst>
      <p:ext uri="{BB962C8B-B14F-4D97-AF65-F5344CB8AC3E}">
        <p14:creationId xmlns:p14="http://schemas.microsoft.com/office/powerpoint/2010/main" val="477827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While the IRI does not offer insight at a network level, it shows how concentrated market share is, which, if you’re familiar with Australia’s telecommunications market, is pretty much a 2.5-horse race.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Given the wide-ranging severity of this outage, the Australian government quickly ordered an inquiry to examine roaming and emergency services impacts and whether rival telcos can offer access to their services during network shutdowns. It will also investigate the adequacy of Optus’s communications on the day of the outage.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20D7F3-EDE1-C147-A04A-D4416A638280}" type="slidenum">
              <a:rPr lang="en-GB" altLang="en-US" smtClean="0"/>
              <a:pPr/>
              <a:t>9</a:t>
            </a:fld>
            <a:endParaRPr lang="en-GB" altLang="en-US"/>
          </a:p>
        </p:txBody>
      </p:sp>
    </p:spTree>
    <p:extLst>
      <p:ext uri="{BB962C8B-B14F-4D97-AF65-F5344CB8AC3E}">
        <p14:creationId xmlns:p14="http://schemas.microsoft.com/office/powerpoint/2010/main" val="212759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022-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ISOC logo" descr="Internet Society logo">
            <a:extLst>
              <a:ext uri="{FF2B5EF4-FFF2-40B4-BE49-F238E27FC236}">
                <a16:creationId xmlns:a16="http://schemas.microsoft.com/office/drawing/2014/main" id="{54D3DF5E-479B-7A45-AF40-D789415BE11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29813" y="2970213"/>
            <a:ext cx="1728787"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Date">
            <a:extLst>
              <a:ext uri="{FF2B5EF4-FFF2-40B4-BE49-F238E27FC236}">
                <a16:creationId xmlns:a16="http://schemas.microsoft.com/office/drawing/2014/main" id="{7BE6BD27-9F7E-CC44-B0D6-6A76616BB737}"/>
              </a:ext>
            </a:extLst>
          </p:cNvPr>
          <p:cNvSpPr>
            <a:spLocks noGrp="1"/>
          </p:cNvSpPr>
          <p:nvPr>
            <p:ph sz="quarter" idx="12"/>
          </p:nvPr>
        </p:nvSpPr>
        <p:spPr>
          <a:xfrm>
            <a:off x="540000" y="563564"/>
            <a:ext cx="3910806" cy="436562"/>
          </a:xfrm>
        </p:spPr>
        <p:txBody>
          <a:bodyPr>
            <a:normAutofit/>
          </a:bodyPr>
          <a:lstStyle>
            <a:lvl1pPr>
              <a:defRPr sz="12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Author">
            <a:extLst>
              <a:ext uri="{FF2B5EF4-FFF2-40B4-BE49-F238E27FC236}">
                <a16:creationId xmlns:a16="http://schemas.microsoft.com/office/drawing/2014/main" id="{741AE8C6-33DB-AF4E-AB01-8F8AD2E50881}"/>
              </a:ext>
            </a:extLst>
          </p:cNvPr>
          <p:cNvSpPr>
            <a:spLocks noGrp="1"/>
          </p:cNvSpPr>
          <p:nvPr>
            <p:ph sz="quarter" idx="13"/>
          </p:nvPr>
        </p:nvSpPr>
        <p:spPr>
          <a:xfrm>
            <a:off x="540000" y="5537202"/>
            <a:ext cx="5851525" cy="1077912"/>
          </a:xfrm>
        </p:spPr>
        <p:txBody>
          <a:bodyPr anchor="b">
            <a:noAutofit/>
          </a:bodyPr>
          <a:lstStyle>
            <a:lvl1pPr>
              <a:defRPr sz="12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defRPr>
                <a:solidFill>
                  <a:schemeClr val="bg1"/>
                </a:solidFill>
              </a:defRPr>
            </a:lvl5pPr>
          </a:lstStyle>
          <a:p>
            <a:pPr lvl="0"/>
            <a:r>
              <a:rPr lang="en-US"/>
              <a:t>Click to edit Master text styles</a:t>
            </a:r>
          </a:p>
        </p:txBody>
      </p:sp>
      <p:sp>
        <p:nvSpPr>
          <p:cNvPr id="3" name="Subtitle">
            <a:extLst>
              <a:ext uri="{FF2B5EF4-FFF2-40B4-BE49-F238E27FC236}">
                <a16:creationId xmlns:a16="http://schemas.microsoft.com/office/drawing/2014/main" id="{4976D5B7-51B6-EB48-81BC-4F5164ABAFF3}"/>
              </a:ext>
            </a:extLst>
          </p:cNvPr>
          <p:cNvSpPr>
            <a:spLocks noGrp="1"/>
          </p:cNvSpPr>
          <p:nvPr>
            <p:ph type="subTitle" idx="1"/>
          </p:nvPr>
        </p:nvSpPr>
        <p:spPr>
          <a:xfrm>
            <a:off x="540000" y="3387722"/>
            <a:ext cx="9144000" cy="587190"/>
          </a:xfrm>
        </p:spPr>
        <p:txBody>
          <a:bodyPr anchor="t"/>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a:extLst>
              <a:ext uri="{FF2B5EF4-FFF2-40B4-BE49-F238E27FC236}">
                <a16:creationId xmlns:a16="http://schemas.microsoft.com/office/drawing/2014/main" id="{04F635FF-42BE-CF49-96A5-805FC86C3105}"/>
              </a:ext>
            </a:extLst>
          </p:cNvPr>
          <p:cNvSpPr>
            <a:spLocks noGrp="1"/>
          </p:cNvSpPr>
          <p:nvPr>
            <p:ph type="ctrTitle"/>
          </p:nvPr>
        </p:nvSpPr>
        <p:spPr>
          <a:xfrm>
            <a:off x="540000" y="2708455"/>
            <a:ext cx="9144000" cy="587191"/>
          </a:xfrm>
        </p:spPr>
        <p:txBody>
          <a:bodyPr anchor="t">
            <a:normAutofit/>
          </a:bodyPr>
          <a:lstStyle>
            <a:lvl1pPr algn="l">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1205078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022 Title Only">
    <p:spTree>
      <p:nvGrpSpPr>
        <p:cNvPr id="1" name=""/>
        <p:cNvGrpSpPr/>
        <p:nvPr/>
      </p:nvGrpSpPr>
      <p:grpSpPr>
        <a:xfrm>
          <a:off x="0" y="0"/>
          <a:ext cx="0" cy="0"/>
          <a:chOff x="0" y="0"/>
          <a:chExt cx="0" cy="0"/>
        </a:xfrm>
      </p:grpSpPr>
      <p:pic>
        <p:nvPicPr>
          <p:cNvPr id="8" name="ISOC Symbol">
            <a:extLst>
              <a:ext uri="{FF2B5EF4-FFF2-40B4-BE49-F238E27FC236}">
                <a16:creationId xmlns:a16="http://schemas.microsoft.com/office/drawing/2014/main" id="{B0A3F75E-CC80-5E4D-A9D6-0A40915DAC3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5168" y="6191770"/>
            <a:ext cx="344424" cy="344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lide Number">
            <a:extLst>
              <a:ext uri="{FF2B5EF4-FFF2-40B4-BE49-F238E27FC236}">
                <a16:creationId xmlns:a16="http://schemas.microsoft.com/office/drawing/2014/main" id="{C5E4EC4C-7F20-504F-83E3-A7F63CD4B1BD}"/>
              </a:ext>
            </a:extLst>
          </p:cNvPr>
          <p:cNvSpPr>
            <a:spLocks noGrp="1"/>
          </p:cNvSpPr>
          <p:nvPr>
            <p:ph type="sldNum" sz="quarter" idx="11"/>
          </p:nvPr>
        </p:nvSpPr>
        <p:spPr>
          <a:xfrm>
            <a:off x="8856920" y="6191770"/>
            <a:ext cx="2743200" cy="365125"/>
          </a:xfrm>
        </p:spPr>
        <p:txBody>
          <a:bodyPr/>
          <a:lstStyle>
            <a:lvl1pPr>
              <a:defRPr>
                <a:solidFill>
                  <a:schemeClr val="tx1"/>
                </a:solidFill>
              </a:defRPr>
            </a:lvl1pPr>
          </a:lstStyle>
          <a:p>
            <a:fld id="{DBE5F007-28FD-B845-A833-24BC97E499D9}" type="slidenum">
              <a:rPr lang="uk-UA" altLang="en-US" smtClean="0"/>
              <a:pPr/>
              <a:t>‹#›</a:t>
            </a:fld>
            <a:endParaRPr lang="uk-UA" altLang="en-US">
              <a:solidFill>
                <a:schemeClr val="tx1"/>
              </a:solidFill>
            </a:endParaRPr>
          </a:p>
        </p:txBody>
      </p:sp>
      <p:sp>
        <p:nvSpPr>
          <p:cNvPr id="2" name="Title">
            <a:extLst>
              <a:ext uri="{FF2B5EF4-FFF2-40B4-BE49-F238E27FC236}">
                <a16:creationId xmlns:a16="http://schemas.microsoft.com/office/drawing/2014/main" id="{480193B3-FE14-004D-BBD6-596D1E04CD0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5453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941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22-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SOC Symbol">
            <a:extLst>
              <a:ext uri="{FF2B5EF4-FFF2-40B4-BE49-F238E27FC236}">
                <a16:creationId xmlns:a16="http://schemas.microsoft.com/office/drawing/2014/main" id="{761A59AB-8C9D-114E-951A-E8A15F4EAC0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145276"/>
            <a:ext cx="344424" cy="344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ISOC URL">
            <a:extLst>
              <a:ext uri="{FF2B5EF4-FFF2-40B4-BE49-F238E27FC236}">
                <a16:creationId xmlns:a16="http://schemas.microsoft.com/office/drawing/2014/main" id="{33F2D433-6C5F-7B41-9745-057DE976E2FC}"/>
              </a:ext>
            </a:extLst>
          </p:cNvPr>
          <p:cNvSpPr txBox="1">
            <a:spLocks/>
          </p:cNvSpPr>
          <p:nvPr userDrawn="1"/>
        </p:nvSpPr>
        <p:spPr>
          <a:xfrm>
            <a:off x="1055433" y="6205387"/>
            <a:ext cx="1812925" cy="49052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b="0" i="0" err="1">
                <a:latin typeface="Hind Light" panose="02000000000000000000" pitchFamily="2" charset="77"/>
                <a:cs typeface="Hind Light" panose="02000000000000000000" pitchFamily="2" charset="77"/>
              </a:rPr>
              <a:t>internetsociety.org</a:t>
            </a:r>
            <a:endParaRPr lang="en-GB" b="0" i="0">
              <a:latin typeface="Hind Light" panose="02000000000000000000" pitchFamily="2" charset="77"/>
              <a:cs typeface="Hind Light" panose="02000000000000000000" pitchFamily="2" charset="77"/>
            </a:endParaRPr>
          </a:p>
          <a:p>
            <a:pPr fontAlgn="auto">
              <a:spcAft>
                <a:spcPts val="0"/>
              </a:spcAft>
              <a:defRPr/>
            </a:pPr>
            <a:r>
              <a:rPr lang="en-GB" b="0" i="0">
                <a:latin typeface="Hind Light" panose="02000000000000000000" pitchFamily="2" charset="77"/>
                <a:cs typeface="Hind Light" panose="02000000000000000000" pitchFamily="2" charset="77"/>
              </a:rPr>
              <a:t>@internetsociety</a:t>
            </a:r>
          </a:p>
        </p:txBody>
      </p:sp>
      <p:sp>
        <p:nvSpPr>
          <p:cNvPr id="17" name="Singapore Address">
            <a:extLst>
              <a:ext uri="{FF2B5EF4-FFF2-40B4-BE49-F238E27FC236}">
                <a16:creationId xmlns:a16="http://schemas.microsoft.com/office/drawing/2014/main" id="{4501CE59-20AE-954C-B606-235AF1A8EA7E}"/>
              </a:ext>
            </a:extLst>
          </p:cNvPr>
          <p:cNvSpPr txBox="1">
            <a:spLocks/>
          </p:cNvSpPr>
          <p:nvPr userDrawn="1"/>
        </p:nvSpPr>
        <p:spPr>
          <a:xfrm>
            <a:off x="9888537" y="4432654"/>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000" b="0" i="0" u="none" strike="noStrike" kern="1200" spc="20">
                <a:solidFill>
                  <a:srgbClr val="EEF2EC"/>
                </a:solidFill>
                <a:effectLst/>
                <a:latin typeface="Hind Light" panose="02000000000000000000" pitchFamily="2" charset="77"/>
                <a:ea typeface="Hind Medium" charset="0"/>
                <a:cs typeface="Hind Light" panose="02000000000000000000" pitchFamily="2" charset="77"/>
              </a:rPr>
              <a:t>3 Temasek Avenue, Level 21</a:t>
            </a:r>
          </a:p>
          <a:p>
            <a:r>
              <a:rPr lang="en-US" sz="1000" b="0" i="0" u="none" strike="noStrike" kern="1200" spc="20">
                <a:solidFill>
                  <a:srgbClr val="EEF2EC"/>
                </a:solidFill>
                <a:effectLst/>
                <a:latin typeface="Hind Light" panose="02000000000000000000" pitchFamily="2" charset="77"/>
                <a:ea typeface="Hind Medium" charset="0"/>
                <a:cs typeface="Hind Light" panose="02000000000000000000" pitchFamily="2" charset="77"/>
              </a:rPr>
              <a:t>Centennial Tower</a:t>
            </a:r>
          </a:p>
          <a:p>
            <a:r>
              <a:rPr lang="en-US" sz="1000" b="0" i="0" u="none" strike="noStrike" kern="1200" spc="20">
                <a:solidFill>
                  <a:srgbClr val="EEF2EC"/>
                </a:solidFill>
                <a:effectLst/>
                <a:latin typeface="Hind Light" panose="02000000000000000000" pitchFamily="2" charset="77"/>
                <a:ea typeface="Hind Medium" charset="0"/>
                <a:cs typeface="Hind Light" panose="02000000000000000000" pitchFamily="2" charset="77"/>
              </a:rPr>
              <a:t>Singapore 039190</a:t>
            </a:r>
          </a:p>
        </p:txBody>
      </p:sp>
      <p:sp>
        <p:nvSpPr>
          <p:cNvPr id="18" name="Netherlands Address">
            <a:extLst>
              <a:ext uri="{FF2B5EF4-FFF2-40B4-BE49-F238E27FC236}">
                <a16:creationId xmlns:a16="http://schemas.microsoft.com/office/drawing/2014/main" id="{B741BCBA-A368-534D-A0BE-DCE2DC159809}"/>
              </a:ext>
            </a:extLst>
          </p:cNvPr>
          <p:cNvSpPr txBox="1">
            <a:spLocks/>
          </p:cNvSpPr>
          <p:nvPr userDrawn="1"/>
        </p:nvSpPr>
        <p:spPr>
          <a:xfrm>
            <a:off x="7759668" y="4432654"/>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Science Park 400</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1098 XH Amsterdam</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Netherlands</a:t>
            </a:r>
            <a:br>
              <a:rPr lang="de-DE" b="0" i="0">
                <a:latin typeface="Hind Light" panose="02000000000000000000" pitchFamily="2" charset="77"/>
                <a:cs typeface="Hind Light" panose="02000000000000000000" pitchFamily="2" charset="77"/>
              </a:rPr>
            </a:br>
            <a:endParaRPr lang="de-DE" b="0" i="0">
              <a:latin typeface="Hind Light" panose="02000000000000000000" pitchFamily="2" charset="77"/>
              <a:cs typeface="Hind Light" panose="02000000000000000000" pitchFamily="2" charset="77"/>
            </a:endParaRPr>
          </a:p>
          <a:p>
            <a:pPr fontAlgn="auto">
              <a:spcAft>
                <a:spcPts val="0"/>
              </a:spcAft>
              <a:defRPr/>
            </a:pPr>
            <a:endParaRPr lang="en-GB" b="0" i="0">
              <a:latin typeface="Hind Light" panose="02000000000000000000" pitchFamily="2" charset="77"/>
              <a:cs typeface="Hind Light" panose="02000000000000000000" pitchFamily="2" charset="77"/>
            </a:endParaRPr>
          </a:p>
        </p:txBody>
      </p:sp>
      <p:sp>
        <p:nvSpPr>
          <p:cNvPr id="19" name="Canada Address">
            <a:extLst>
              <a:ext uri="{FF2B5EF4-FFF2-40B4-BE49-F238E27FC236}">
                <a16:creationId xmlns:a16="http://schemas.microsoft.com/office/drawing/2014/main" id="{2C8582BB-E7A4-C847-B06F-7196F507671A}"/>
              </a:ext>
            </a:extLst>
          </p:cNvPr>
          <p:cNvSpPr txBox="1">
            <a:spLocks/>
          </p:cNvSpPr>
          <p:nvPr userDrawn="1"/>
        </p:nvSpPr>
        <p:spPr>
          <a:xfrm>
            <a:off x="9888537" y="3522746"/>
            <a:ext cx="1773238"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66 Centrepoint Drive</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Nepean, Ontario, K2G 6J5</a:t>
            </a:r>
          </a:p>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Canada</a:t>
            </a:r>
            <a:endParaRPr lang="en-GB" b="0" i="0">
              <a:latin typeface="Hind Light" panose="02000000000000000000" pitchFamily="2" charset="77"/>
              <a:cs typeface="Hind Light" panose="02000000000000000000" pitchFamily="2" charset="77"/>
            </a:endParaRPr>
          </a:p>
        </p:txBody>
      </p:sp>
      <p:sp>
        <p:nvSpPr>
          <p:cNvPr id="16" name="Uruguay Address">
            <a:extLst>
              <a:ext uri="{FF2B5EF4-FFF2-40B4-BE49-F238E27FC236}">
                <a16:creationId xmlns:a16="http://schemas.microsoft.com/office/drawing/2014/main" id="{780AA1EA-F647-6F4E-91B2-72811C77E304}"/>
              </a:ext>
            </a:extLst>
          </p:cNvPr>
          <p:cNvSpPr txBox="1">
            <a:spLocks/>
          </p:cNvSpPr>
          <p:nvPr userDrawn="1"/>
        </p:nvSpPr>
        <p:spPr>
          <a:xfrm>
            <a:off x="7759669" y="3522746"/>
            <a:ext cx="1939700" cy="57114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err="1">
                <a:solidFill>
                  <a:srgbClr val="EEF2EC"/>
                </a:solidFill>
                <a:effectLst/>
                <a:latin typeface="Hind Light" panose="02000000000000000000" pitchFamily="2" charset="77"/>
                <a:ea typeface="Hind Medium" charset="0"/>
                <a:cs typeface="Hind Light" panose="02000000000000000000" pitchFamily="2" charset="77"/>
              </a:rPr>
              <a:t>Rambla</a:t>
            </a: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 </a:t>
            </a:r>
            <a:r>
              <a:rPr lang="en-US" sz="1000" b="0" i="0" kern="1200" spc="20" err="1">
                <a:solidFill>
                  <a:srgbClr val="EEF2EC"/>
                </a:solidFill>
                <a:effectLst/>
                <a:latin typeface="Hind Light" panose="02000000000000000000" pitchFamily="2" charset="77"/>
                <a:ea typeface="Hind Medium" charset="0"/>
                <a:cs typeface="Hind Light" panose="02000000000000000000" pitchFamily="2" charset="77"/>
              </a:rPr>
              <a:t>Republica</a:t>
            </a: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 de Mexico 6125</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11000 Montevideo,</a:t>
            </a:r>
          </a:p>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Uruguay</a:t>
            </a:r>
            <a:endParaRPr lang="en-GB" b="0" i="0">
              <a:latin typeface="Hind Light" panose="02000000000000000000" pitchFamily="2" charset="77"/>
              <a:cs typeface="Hind Light" panose="02000000000000000000" pitchFamily="2" charset="77"/>
            </a:endParaRPr>
          </a:p>
        </p:txBody>
      </p:sp>
      <p:sp>
        <p:nvSpPr>
          <p:cNvPr id="15" name="U.S. Address">
            <a:extLst>
              <a:ext uri="{FF2B5EF4-FFF2-40B4-BE49-F238E27FC236}">
                <a16:creationId xmlns:a16="http://schemas.microsoft.com/office/drawing/2014/main" id="{BF0418D9-17C6-6C48-8223-5A517956EC44}"/>
              </a:ext>
            </a:extLst>
          </p:cNvPr>
          <p:cNvSpPr txBox="1">
            <a:spLocks/>
          </p:cNvSpPr>
          <p:nvPr userDrawn="1"/>
        </p:nvSpPr>
        <p:spPr>
          <a:xfrm>
            <a:off x="9888537" y="2653916"/>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11710 Plaza America Drive Suite 400</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Reston, VA 20190</a:t>
            </a:r>
            <a:r>
              <a:rPr lang="de-DE" b="0" i="0">
                <a:latin typeface="Hind Light" panose="02000000000000000000" pitchFamily="2" charset="77"/>
                <a:cs typeface="Hind Light" panose="02000000000000000000" pitchFamily="2" charset="77"/>
              </a:rPr>
              <a:t>, USA</a:t>
            </a:r>
            <a:br>
              <a:rPr lang="de-DE" b="0" i="0">
                <a:latin typeface="Hind Light" panose="02000000000000000000" pitchFamily="2" charset="77"/>
                <a:cs typeface="Hind Light" panose="02000000000000000000" pitchFamily="2" charset="77"/>
              </a:rPr>
            </a:br>
            <a:endParaRPr lang="de-DE" b="0" i="0">
              <a:latin typeface="Hind Light" panose="02000000000000000000" pitchFamily="2" charset="77"/>
              <a:cs typeface="Hind Light" panose="02000000000000000000" pitchFamily="2" charset="77"/>
            </a:endParaRPr>
          </a:p>
          <a:p>
            <a:pPr fontAlgn="auto">
              <a:spcAft>
                <a:spcPts val="0"/>
              </a:spcAft>
              <a:defRPr/>
            </a:pPr>
            <a:endParaRPr lang="en-GB" b="0" i="0">
              <a:latin typeface="Hind Light" panose="02000000000000000000" pitchFamily="2" charset="77"/>
              <a:cs typeface="Hind Light" panose="02000000000000000000" pitchFamily="2" charset="77"/>
            </a:endParaRPr>
          </a:p>
        </p:txBody>
      </p:sp>
      <p:sp>
        <p:nvSpPr>
          <p:cNvPr id="14" name="Geneva Address">
            <a:extLst>
              <a:ext uri="{FF2B5EF4-FFF2-40B4-BE49-F238E27FC236}">
                <a16:creationId xmlns:a16="http://schemas.microsoft.com/office/drawing/2014/main" id="{B295026F-36C3-E04B-83A3-DD56B346C631}"/>
              </a:ext>
            </a:extLst>
          </p:cNvPr>
          <p:cNvSpPr txBox="1">
            <a:spLocks/>
          </p:cNvSpPr>
          <p:nvPr userDrawn="1"/>
        </p:nvSpPr>
        <p:spPr>
          <a:xfrm>
            <a:off x="7759669" y="2653916"/>
            <a:ext cx="1575151" cy="57114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Rue Vallin 2</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CH-1201 Geneva</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Switzerland</a:t>
            </a:r>
            <a:endParaRPr lang="en-GB" b="0" i="0">
              <a:latin typeface="Hind Light" panose="02000000000000000000" pitchFamily="2" charset="77"/>
              <a:cs typeface="Hind Light" panose="02000000000000000000" pitchFamily="2" charset="77"/>
            </a:endParaRPr>
          </a:p>
        </p:txBody>
      </p:sp>
      <p:sp>
        <p:nvSpPr>
          <p:cNvPr id="8" name="Author">
            <a:extLst>
              <a:ext uri="{FF2B5EF4-FFF2-40B4-BE49-F238E27FC236}">
                <a16:creationId xmlns:a16="http://schemas.microsoft.com/office/drawing/2014/main" id="{9E8C90AF-93F0-074A-BD13-5E0F93028E48}"/>
              </a:ext>
            </a:extLst>
          </p:cNvPr>
          <p:cNvSpPr>
            <a:spLocks noGrp="1"/>
          </p:cNvSpPr>
          <p:nvPr>
            <p:ph type="body" sz="quarter" idx="10"/>
          </p:nvPr>
        </p:nvSpPr>
        <p:spPr>
          <a:xfrm>
            <a:off x="540000" y="4351780"/>
            <a:ext cx="4097551" cy="902123"/>
          </a:xfrm>
          <a:prstGeom prst="rect">
            <a:avLst/>
          </a:prstGeom>
        </p:spPr>
        <p:txBody>
          <a:bodyPr/>
          <a:lstStyle>
            <a:lvl1pPr marL="0" indent="0">
              <a:lnSpc>
                <a:spcPct val="117000"/>
              </a:lnSpc>
              <a:buFont typeface="Arial" charset="0"/>
              <a:buNone/>
              <a:defRPr sz="1500" b="0" i="0">
                <a:solidFill>
                  <a:srgbClr val="EEF2EC"/>
                </a:solidFill>
                <a:latin typeface="Hind Light" panose="02000000000000000000" pitchFamily="2" charset="77"/>
                <a:cs typeface="Hind Light" panose="02000000000000000000" pitchFamily="2" charset="77"/>
              </a:defRPr>
            </a:lvl1pPr>
            <a:lvl2pPr marL="0" indent="0">
              <a:lnSpc>
                <a:spcPct val="117000"/>
              </a:lnSpc>
              <a:buFont typeface="Arial" charset="0"/>
              <a:buNone/>
              <a:defRPr sz="1500" b="0" i="0">
                <a:solidFill>
                  <a:schemeClr val="bg1"/>
                </a:solidFill>
                <a:latin typeface="Hind Light" panose="02000000000000000000" pitchFamily="2" charset="77"/>
                <a:cs typeface="Hind Light" panose="02000000000000000000" pitchFamily="2" charset="77"/>
              </a:defRPr>
            </a:lvl2pPr>
            <a:lvl3pPr marL="0" indent="0">
              <a:lnSpc>
                <a:spcPct val="117000"/>
              </a:lnSpc>
              <a:buNone/>
              <a:defRPr sz="1500" b="0" i="0">
                <a:solidFill>
                  <a:schemeClr val="tx2"/>
                </a:solidFill>
                <a:latin typeface="Hind Light" panose="02000000000000000000" pitchFamily="2" charset="77"/>
                <a:cs typeface="Hind Light" panose="02000000000000000000" pitchFamily="2" charset="77"/>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7" name="Thank You">
            <a:extLst>
              <a:ext uri="{FF2B5EF4-FFF2-40B4-BE49-F238E27FC236}">
                <a16:creationId xmlns:a16="http://schemas.microsoft.com/office/drawing/2014/main" id="{30019D4F-FAFF-2943-9C9D-1A5488E68FD3}"/>
              </a:ext>
            </a:extLst>
          </p:cNvPr>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b="0" i="0">
                <a:latin typeface="Hind Light" panose="02000000000000000000" pitchFamily="2" charset="77"/>
                <a:cs typeface="Hind Light" panose="02000000000000000000" pitchFamily="2" charset="77"/>
              </a:rPr>
              <a:t>Thank you.</a:t>
            </a:r>
          </a:p>
        </p:txBody>
      </p:sp>
    </p:spTree>
    <p:extLst>
      <p:ext uri="{BB962C8B-B14F-4D97-AF65-F5344CB8AC3E}">
        <p14:creationId xmlns:p14="http://schemas.microsoft.com/office/powerpoint/2010/main" val="2005713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22-Graci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SOC Symbol">
            <a:extLst>
              <a:ext uri="{FF2B5EF4-FFF2-40B4-BE49-F238E27FC236}">
                <a16:creationId xmlns:a16="http://schemas.microsoft.com/office/drawing/2014/main" id="{761A59AB-8C9D-114E-951A-E8A15F4EAC0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145276"/>
            <a:ext cx="344424" cy="344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ISOC URL">
            <a:extLst>
              <a:ext uri="{FF2B5EF4-FFF2-40B4-BE49-F238E27FC236}">
                <a16:creationId xmlns:a16="http://schemas.microsoft.com/office/drawing/2014/main" id="{33F2D433-6C5F-7B41-9745-057DE976E2FC}"/>
              </a:ext>
            </a:extLst>
          </p:cNvPr>
          <p:cNvSpPr txBox="1">
            <a:spLocks/>
          </p:cNvSpPr>
          <p:nvPr userDrawn="1"/>
        </p:nvSpPr>
        <p:spPr>
          <a:xfrm>
            <a:off x="1055433" y="6205387"/>
            <a:ext cx="1812925" cy="49052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b="0" i="0" err="1">
                <a:latin typeface="Hind Light" panose="02000000000000000000" pitchFamily="2" charset="77"/>
                <a:cs typeface="Hind Light" panose="02000000000000000000" pitchFamily="2" charset="77"/>
              </a:rPr>
              <a:t>internetsociety.org</a:t>
            </a:r>
            <a:endParaRPr lang="en-GB" b="0" i="0">
              <a:latin typeface="Hind Light" panose="02000000000000000000" pitchFamily="2" charset="77"/>
              <a:cs typeface="Hind Light" panose="02000000000000000000" pitchFamily="2" charset="77"/>
            </a:endParaRPr>
          </a:p>
          <a:p>
            <a:pPr fontAlgn="auto">
              <a:spcAft>
                <a:spcPts val="0"/>
              </a:spcAft>
              <a:defRPr/>
            </a:pPr>
            <a:r>
              <a:rPr lang="en-GB" b="0" i="0">
                <a:latin typeface="Hind Light" panose="02000000000000000000" pitchFamily="2" charset="77"/>
                <a:cs typeface="Hind Light" panose="02000000000000000000" pitchFamily="2" charset="77"/>
              </a:rPr>
              <a:t>@internetsociety</a:t>
            </a:r>
          </a:p>
        </p:txBody>
      </p:sp>
      <p:sp>
        <p:nvSpPr>
          <p:cNvPr id="17" name="Singapore Address">
            <a:extLst>
              <a:ext uri="{FF2B5EF4-FFF2-40B4-BE49-F238E27FC236}">
                <a16:creationId xmlns:a16="http://schemas.microsoft.com/office/drawing/2014/main" id="{4501CE59-20AE-954C-B606-235AF1A8EA7E}"/>
              </a:ext>
            </a:extLst>
          </p:cNvPr>
          <p:cNvSpPr txBox="1">
            <a:spLocks/>
          </p:cNvSpPr>
          <p:nvPr userDrawn="1"/>
        </p:nvSpPr>
        <p:spPr>
          <a:xfrm>
            <a:off x="9888537" y="4432654"/>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000" b="0" i="0" u="none" strike="noStrike" kern="1200" spc="20">
                <a:solidFill>
                  <a:srgbClr val="EEF2EC"/>
                </a:solidFill>
                <a:effectLst/>
                <a:latin typeface="Hind Light" panose="02000000000000000000" pitchFamily="2" charset="77"/>
                <a:ea typeface="Hind Medium" charset="0"/>
                <a:cs typeface="Hind Light" panose="02000000000000000000" pitchFamily="2" charset="77"/>
              </a:rPr>
              <a:t>3 Temasek Avenue, Level 21</a:t>
            </a:r>
          </a:p>
          <a:p>
            <a:r>
              <a:rPr lang="en-US" sz="1000" b="0" i="0" u="none" strike="noStrike" kern="1200" spc="20">
                <a:solidFill>
                  <a:srgbClr val="EEF2EC"/>
                </a:solidFill>
                <a:effectLst/>
                <a:latin typeface="Hind Light" panose="02000000000000000000" pitchFamily="2" charset="77"/>
                <a:ea typeface="Hind Medium" charset="0"/>
                <a:cs typeface="Hind Light" panose="02000000000000000000" pitchFamily="2" charset="77"/>
              </a:rPr>
              <a:t>Centennial Tower</a:t>
            </a:r>
          </a:p>
          <a:p>
            <a:r>
              <a:rPr lang="en-US" sz="1000" b="0" i="0" u="none" strike="noStrike" kern="1200" spc="20">
                <a:solidFill>
                  <a:srgbClr val="EEF2EC"/>
                </a:solidFill>
                <a:effectLst/>
                <a:latin typeface="Hind Light" panose="02000000000000000000" pitchFamily="2" charset="77"/>
                <a:ea typeface="Hind Medium" charset="0"/>
                <a:cs typeface="Hind Light" panose="02000000000000000000" pitchFamily="2" charset="77"/>
              </a:rPr>
              <a:t>Singapore 039190</a:t>
            </a:r>
          </a:p>
        </p:txBody>
      </p:sp>
      <p:sp>
        <p:nvSpPr>
          <p:cNvPr id="18" name="Netherlands Address">
            <a:extLst>
              <a:ext uri="{FF2B5EF4-FFF2-40B4-BE49-F238E27FC236}">
                <a16:creationId xmlns:a16="http://schemas.microsoft.com/office/drawing/2014/main" id="{B741BCBA-A368-534D-A0BE-DCE2DC159809}"/>
              </a:ext>
            </a:extLst>
          </p:cNvPr>
          <p:cNvSpPr txBox="1">
            <a:spLocks/>
          </p:cNvSpPr>
          <p:nvPr userDrawn="1"/>
        </p:nvSpPr>
        <p:spPr>
          <a:xfrm>
            <a:off x="7759668" y="4432654"/>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Science Park 400</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1098 XH Amsterdam</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Netherlands</a:t>
            </a:r>
            <a:br>
              <a:rPr lang="de-DE" b="0" i="0">
                <a:latin typeface="Hind Light" panose="02000000000000000000" pitchFamily="2" charset="77"/>
                <a:cs typeface="Hind Light" panose="02000000000000000000" pitchFamily="2" charset="77"/>
              </a:rPr>
            </a:br>
            <a:endParaRPr lang="de-DE" b="0" i="0">
              <a:latin typeface="Hind Light" panose="02000000000000000000" pitchFamily="2" charset="77"/>
              <a:cs typeface="Hind Light" panose="02000000000000000000" pitchFamily="2" charset="77"/>
            </a:endParaRPr>
          </a:p>
          <a:p>
            <a:pPr fontAlgn="auto">
              <a:spcAft>
                <a:spcPts val="0"/>
              </a:spcAft>
              <a:defRPr/>
            </a:pPr>
            <a:endParaRPr lang="en-GB" b="0" i="0">
              <a:latin typeface="Hind Light" panose="02000000000000000000" pitchFamily="2" charset="77"/>
              <a:cs typeface="Hind Light" panose="02000000000000000000" pitchFamily="2" charset="77"/>
            </a:endParaRPr>
          </a:p>
        </p:txBody>
      </p:sp>
      <p:sp>
        <p:nvSpPr>
          <p:cNvPr id="19" name="Canada Address">
            <a:extLst>
              <a:ext uri="{FF2B5EF4-FFF2-40B4-BE49-F238E27FC236}">
                <a16:creationId xmlns:a16="http://schemas.microsoft.com/office/drawing/2014/main" id="{2C8582BB-E7A4-C847-B06F-7196F507671A}"/>
              </a:ext>
            </a:extLst>
          </p:cNvPr>
          <p:cNvSpPr txBox="1">
            <a:spLocks/>
          </p:cNvSpPr>
          <p:nvPr userDrawn="1"/>
        </p:nvSpPr>
        <p:spPr>
          <a:xfrm>
            <a:off x="9888537" y="3522746"/>
            <a:ext cx="1773238"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66 Centrepoint Drive</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Nepean, Ontario, K2G 6J5</a:t>
            </a:r>
          </a:p>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Canada</a:t>
            </a:r>
            <a:endParaRPr lang="en-GB" b="0" i="0">
              <a:latin typeface="Hind Light" panose="02000000000000000000" pitchFamily="2" charset="77"/>
              <a:cs typeface="Hind Light" panose="02000000000000000000" pitchFamily="2" charset="77"/>
            </a:endParaRPr>
          </a:p>
        </p:txBody>
      </p:sp>
      <p:sp>
        <p:nvSpPr>
          <p:cNvPr id="16" name="Uruguay Address">
            <a:extLst>
              <a:ext uri="{FF2B5EF4-FFF2-40B4-BE49-F238E27FC236}">
                <a16:creationId xmlns:a16="http://schemas.microsoft.com/office/drawing/2014/main" id="{780AA1EA-F647-6F4E-91B2-72811C77E304}"/>
              </a:ext>
            </a:extLst>
          </p:cNvPr>
          <p:cNvSpPr txBox="1">
            <a:spLocks/>
          </p:cNvSpPr>
          <p:nvPr userDrawn="1"/>
        </p:nvSpPr>
        <p:spPr>
          <a:xfrm>
            <a:off x="7759669" y="3522746"/>
            <a:ext cx="1939700" cy="57114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err="1">
                <a:solidFill>
                  <a:srgbClr val="EEF2EC"/>
                </a:solidFill>
                <a:effectLst/>
                <a:latin typeface="Hind Light" panose="02000000000000000000" pitchFamily="2" charset="77"/>
                <a:ea typeface="Hind Medium" charset="0"/>
                <a:cs typeface="Hind Light" panose="02000000000000000000" pitchFamily="2" charset="77"/>
              </a:rPr>
              <a:t>Rambla</a:t>
            </a: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 </a:t>
            </a:r>
            <a:r>
              <a:rPr lang="en-US" sz="1000" b="0" i="0" kern="1200" spc="20" err="1">
                <a:solidFill>
                  <a:srgbClr val="EEF2EC"/>
                </a:solidFill>
                <a:effectLst/>
                <a:latin typeface="Hind Light" panose="02000000000000000000" pitchFamily="2" charset="77"/>
                <a:ea typeface="Hind Medium" charset="0"/>
                <a:cs typeface="Hind Light" panose="02000000000000000000" pitchFamily="2" charset="77"/>
              </a:rPr>
              <a:t>Republica</a:t>
            </a: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 de Mexico 6125</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11000 Montevideo,</a:t>
            </a:r>
          </a:p>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Uruguay</a:t>
            </a:r>
            <a:endParaRPr lang="en-GB" b="0" i="0">
              <a:latin typeface="Hind Light" panose="02000000000000000000" pitchFamily="2" charset="77"/>
              <a:cs typeface="Hind Light" panose="02000000000000000000" pitchFamily="2" charset="77"/>
            </a:endParaRPr>
          </a:p>
        </p:txBody>
      </p:sp>
      <p:sp>
        <p:nvSpPr>
          <p:cNvPr id="15" name="U.S. Address">
            <a:extLst>
              <a:ext uri="{FF2B5EF4-FFF2-40B4-BE49-F238E27FC236}">
                <a16:creationId xmlns:a16="http://schemas.microsoft.com/office/drawing/2014/main" id="{BF0418D9-17C6-6C48-8223-5A517956EC44}"/>
              </a:ext>
            </a:extLst>
          </p:cNvPr>
          <p:cNvSpPr txBox="1">
            <a:spLocks/>
          </p:cNvSpPr>
          <p:nvPr userDrawn="1"/>
        </p:nvSpPr>
        <p:spPr>
          <a:xfrm>
            <a:off x="9888537" y="2653916"/>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11710 Plaza America Drive Suite 400</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Reston, VA 20190</a:t>
            </a:r>
            <a:r>
              <a:rPr lang="de-DE" b="0" i="0">
                <a:latin typeface="Hind Light" panose="02000000000000000000" pitchFamily="2" charset="77"/>
                <a:cs typeface="Hind Light" panose="02000000000000000000" pitchFamily="2" charset="77"/>
              </a:rPr>
              <a:t>, USA</a:t>
            </a:r>
            <a:br>
              <a:rPr lang="de-DE" b="0" i="0">
                <a:latin typeface="Hind Light" panose="02000000000000000000" pitchFamily="2" charset="77"/>
                <a:cs typeface="Hind Light" panose="02000000000000000000" pitchFamily="2" charset="77"/>
              </a:rPr>
            </a:br>
            <a:endParaRPr lang="de-DE" b="0" i="0">
              <a:latin typeface="Hind Light" panose="02000000000000000000" pitchFamily="2" charset="77"/>
              <a:cs typeface="Hind Light" panose="02000000000000000000" pitchFamily="2" charset="77"/>
            </a:endParaRPr>
          </a:p>
          <a:p>
            <a:pPr fontAlgn="auto">
              <a:spcAft>
                <a:spcPts val="0"/>
              </a:spcAft>
              <a:defRPr/>
            </a:pPr>
            <a:endParaRPr lang="en-GB" b="0" i="0">
              <a:latin typeface="Hind Light" panose="02000000000000000000" pitchFamily="2" charset="77"/>
              <a:cs typeface="Hind Light" panose="02000000000000000000" pitchFamily="2" charset="77"/>
            </a:endParaRPr>
          </a:p>
        </p:txBody>
      </p:sp>
      <p:sp>
        <p:nvSpPr>
          <p:cNvPr id="14" name="Geneva Address">
            <a:extLst>
              <a:ext uri="{FF2B5EF4-FFF2-40B4-BE49-F238E27FC236}">
                <a16:creationId xmlns:a16="http://schemas.microsoft.com/office/drawing/2014/main" id="{B295026F-36C3-E04B-83A3-DD56B346C631}"/>
              </a:ext>
            </a:extLst>
          </p:cNvPr>
          <p:cNvSpPr txBox="1">
            <a:spLocks/>
          </p:cNvSpPr>
          <p:nvPr userDrawn="1"/>
        </p:nvSpPr>
        <p:spPr>
          <a:xfrm>
            <a:off x="7759669" y="2653916"/>
            <a:ext cx="1575151" cy="57114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Rue Vallin 2</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CH-1201 Geneva</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Switzerland</a:t>
            </a:r>
            <a:endParaRPr lang="en-GB" b="0" i="0">
              <a:latin typeface="Hind Light" panose="02000000000000000000" pitchFamily="2" charset="77"/>
              <a:cs typeface="Hind Light" panose="02000000000000000000" pitchFamily="2" charset="77"/>
            </a:endParaRPr>
          </a:p>
        </p:txBody>
      </p:sp>
      <p:sp>
        <p:nvSpPr>
          <p:cNvPr id="8" name="Author">
            <a:extLst>
              <a:ext uri="{FF2B5EF4-FFF2-40B4-BE49-F238E27FC236}">
                <a16:creationId xmlns:a16="http://schemas.microsoft.com/office/drawing/2014/main" id="{9E8C90AF-93F0-074A-BD13-5E0F93028E48}"/>
              </a:ext>
            </a:extLst>
          </p:cNvPr>
          <p:cNvSpPr>
            <a:spLocks noGrp="1"/>
          </p:cNvSpPr>
          <p:nvPr>
            <p:ph type="body" sz="quarter" idx="10"/>
          </p:nvPr>
        </p:nvSpPr>
        <p:spPr>
          <a:xfrm>
            <a:off x="540000" y="4351780"/>
            <a:ext cx="4097551" cy="902123"/>
          </a:xfrm>
          <a:prstGeom prst="rect">
            <a:avLst/>
          </a:prstGeom>
        </p:spPr>
        <p:txBody>
          <a:bodyPr/>
          <a:lstStyle>
            <a:lvl1pPr marL="0" indent="0">
              <a:lnSpc>
                <a:spcPct val="117000"/>
              </a:lnSpc>
              <a:buFont typeface="Arial" charset="0"/>
              <a:buNone/>
              <a:defRPr sz="1500" b="0" i="0">
                <a:solidFill>
                  <a:srgbClr val="EEF2EC"/>
                </a:solidFill>
                <a:latin typeface="Hind Light" panose="02000000000000000000" pitchFamily="2" charset="77"/>
                <a:cs typeface="Hind Light" panose="02000000000000000000" pitchFamily="2" charset="77"/>
              </a:defRPr>
            </a:lvl1pPr>
            <a:lvl2pPr marL="0" indent="0">
              <a:lnSpc>
                <a:spcPct val="117000"/>
              </a:lnSpc>
              <a:buFont typeface="Arial" charset="0"/>
              <a:buNone/>
              <a:defRPr sz="1500" b="0" i="0">
                <a:solidFill>
                  <a:schemeClr val="bg1"/>
                </a:solidFill>
                <a:latin typeface="Hind Light" panose="02000000000000000000" pitchFamily="2" charset="77"/>
                <a:cs typeface="Hind Light" panose="02000000000000000000" pitchFamily="2" charset="77"/>
              </a:defRPr>
            </a:lvl2pPr>
            <a:lvl3pPr marL="0" indent="0">
              <a:lnSpc>
                <a:spcPct val="117000"/>
              </a:lnSpc>
              <a:buNone/>
              <a:defRPr sz="1500" b="0" i="0">
                <a:solidFill>
                  <a:schemeClr val="tx2"/>
                </a:solidFill>
                <a:latin typeface="Hind Light" panose="02000000000000000000" pitchFamily="2" charset="77"/>
                <a:cs typeface="Hind Light" panose="02000000000000000000" pitchFamily="2" charset="77"/>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7" name="Gracias">
            <a:extLst>
              <a:ext uri="{FF2B5EF4-FFF2-40B4-BE49-F238E27FC236}">
                <a16:creationId xmlns:a16="http://schemas.microsoft.com/office/drawing/2014/main" id="{30019D4F-FAFF-2943-9C9D-1A5488E68FD3}"/>
              </a:ext>
            </a:extLst>
          </p:cNvPr>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b="0" i="0">
                <a:latin typeface="Hind Light" panose="02000000000000000000" pitchFamily="2" charset="77"/>
                <a:cs typeface="Hind Light" panose="02000000000000000000" pitchFamily="2" charset="77"/>
              </a:rPr>
              <a:t>Gracias.</a:t>
            </a:r>
          </a:p>
        </p:txBody>
      </p:sp>
    </p:spTree>
    <p:extLst>
      <p:ext uri="{BB962C8B-B14F-4D97-AF65-F5344CB8AC3E}">
        <p14:creationId xmlns:p14="http://schemas.microsoft.com/office/powerpoint/2010/main" val="786692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22-Merc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SOC Symbol">
            <a:extLst>
              <a:ext uri="{FF2B5EF4-FFF2-40B4-BE49-F238E27FC236}">
                <a16:creationId xmlns:a16="http://schemas.microsoft.com/office/drawing/2014/main" id="{761A59AB-8C9D-114E-951A-E8A15F4EAC0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145276"/>
            <a:ext cx="344424" cy="344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ISOC URL">
            <a:extLst>
              <a:ext uri="{FF2B5EF4-FFF2-40B4-BE49-F238E27FC236}">
                <a16:creationId xmlns:a16="http://schemas.microsoft.com/office/drawing/2014/main" id="{33F2D433-6C5F-7B41-9745-057DE976E2FC}"/>
              </a:ext>
            </a:extLst>
          </p:cNvPr>
          <p:cNvSpPr txBox="1">
            <a:spLocks/>
          </p:cNvSpPr>
          <p:nvPr userDrawn="1"/>
        </p:nvSpPr>
        <p:spPr>
          <a:xfrm>
            <a:off x="1055433" y="6205387"/>
            <a:ext cx="1812925" cy="49052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b="0" i="0" err="1">
                <a:latin typeface="Hind Light" panose="02000000000000000000" pitchFamily="2" charset="77"/>
                <a:cs typeface="Hind Light" panose="02000000000000000000" pitchFamily="2" charset="77"/>
              </a:rPr>
              <a:t>internetsociety.org</a:t>
            </a:r>
            <a:endParaRPr lang="en-GB" b="0" i="0">
              <a:latin typeface="Hind Light" panose="02000000000000000000" pitchFamily="2" charset="77"/>
              <a:cs typeface="Hind Light" panose="02000000000000000000" pitchFamily="2" charset="77"/>
            </a:endParaRPr>
          </a:p>
          <a:p>
            <a:pPr fontAlgn="auto">
              <a:spcAft>
                <a:spcPts val="0"/>
              </a:spcAft>
              <a:defRPr/>
            </a:pPr>
            <a:r>
              <a:rPr lang="en-GB" b="0" i="0">
                <a:latin typeface="Hind Light" panose="02000000000000000000" pitchFamily="2" charset="77"/>
                <a:cs typeface="Hind Light" panose="02000000000000000000" pitchFamily="2" charset="77"/>
              </a:rPr>
              <a:t>@internetsociety</a:t>
            </a:r>
          </a:p>
        </p:txBody>
      </p:sp>
      <p:sp>
        <p:nvSpPr>
          <p:cNvPr id="17" name="Singapore Address">
            <a:extLst>
              <a:ext uri="{FF2B5EF4-FFF2-40B4-BE49-F238E27FC236}">
                <a16:creationId xmlns:a16="http://schemas.microsoft.com/office/drawing/2014/main" id="{4501CE59-20AE-954C-B606-235AF1A8EA7E}"/>
              </a:ext>
            </a:extLst>
          </p:cNvPr>
          <p:cNvSpPr txBox="1">
            <a:spLocks/>
          </p:cNvSpPr>
          <p:nvPr userDrawn="1"/>
        </p:nvSpPr>
        <p:spPr>
          <a:xfrm>
            <a:off x="9888537" y="4432654"/>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000" b="0" i="0" u="none" strike="noStrike" kern="1200" spc="20">
                <a:solidFill>
                  <a:srgbClr val="EEF2EC"/>
                </a:solidFill>
                <a:effectLst/>
                <a:latin typeface="Hind Light" panose="02000000000000000000" pitchFamily="2" charset="77"/>
                <a:ea typeface="Hind Medium" charset="0"/>
                <a:cs typeface="Hind Light" panose="02000000000000000000" pitchFamily="2" charset="77"/>
              </a:rPr>
              <a:t>3 Temasek Avenue, Level 21</a:t>
            </a:r>
          </a:p>
          <a:p>
            <a:r>
              <a:rPr lang="en-US" sz="1000" b="0" i="0" u="none" strike="noStrike" kern="1200" spc="20">
                <a:solidFill>
                  <a:srgbClr val="EEF2EC"/>
                </a:solidFill>
                <a:effectLst/>
                <a:latin typeface="Hind Light" panose="02000000000000000000" pitchFamily="2" charset="77"/>
                <a:ea typeface="Hind Medium" charset="0"/>
                <a:cs typeface="Hind Light" panose="02000000000000000000" pitchFamily="2" charset="77"/>
              </a:rPr>
              <a:t>Centennial Tower</a:t>
            </a:r>
          </a:p>
          <a:p>
            <a:r>
              <a:rPr lang="en-US" sz="1000" b="0" i="0" u="none" strike="noStrike" kern="1200" spc="20">
                <a:solidFill>
                  <a:srgbClr val="EEF2EC"/>
                </a:solidFill>
                <a:effectLst/>
                <a:latin typeface="Hind Light" panose="02000000000000000000" pitchFamily="2" charset="77"/>
                <a:ea typeface="Hind Medium" charset="0"/>
                <a:cs typeface="Hind Light" panose="02000000000000000000" pitchFamily="2" charset="77"/>
              </a:rPr>
              <a:t>Singapore 039190</a:t>
            </a:r>
          </a:p>
        </p:txBody>
      </p:sp>
      <p:sp>
        <p:nvSpPr>
          <p:cNvPr id="18" name="Netherlands Address">
            <a:extLst>
              <a:ext uri="{FF2B5EF4-FFF2-40B4-BE49-F238E27FC236}">
                <a16:creationId xmlns:a16="http://schemas.microsoft.com/office/drawing/2014/main" id="{B741BCBA-A368-534D-A0BE-DCE2DC159809}"/>
              </a:ext>
            </a:extLst>
          </p:cNvPr>
          <p:cNvSpPr txBox="1">
            <a:spLocks/>
          </p:cNvSpPr>
          <p:nvPr userDrawn="1"/>
        </p:nvSpPr>
        <p:spPr>
          <a:xfrm>
            <a:off x="7759668" y="4432654"/>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Science Park 400</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1098 XH Amsterdam</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Netherlands</a:t>
            </a:r>
            <a:br>
              <a:rPr lang="de-DE" b="0" i="0">
                <a:latin typeface="Hind Light" panose="02000000000000000000" pitchFamily="2" charset="77"/>
                <a:cs typeface="Hind Light" panose="02000000000000000000" pitchFamily="2" charset="77"/>
              </a:rPr>
            </a:br>
            <a:endParaRPr lang="de-DE" b="0" i="0">
              <a:latin typeface="Hind Light" panose="02000000000000000000" pitchFamily="2" charset="77"/>
              <a:cs typeface="Hind Light" panose="02000000000000000000" pitchFamily="2" charset="77"/>
            </a:endParaRPr>
          </a:p>
          <a:p>
            <a:pPr fontAlgn="auto">
              <a:spcAft>
                <a:spcPts val="0"/>
              </a:spcAft>
              <a:defRPr/>
            </a:pPr>
            <a:endParaRPr lang="en-GB" b="0" i="0">
              <a:latin typeface="Hind Light" panose="02000000000000000000" pitchFamily="2" charset="77"/>
              <a:cs typeface="Hind Light" panose="02000000000000000000" pitchFamily="2" charset="77"/>
            </a:endParaRPr>
          </a:p>
        </p:txBody>
      </p:sp>
      <p:sp>
        <p:nvSpPr>
          <p:cNvPr id="19" name="Canada Address">
            <a:extLst>
              <a:ext uri="{FF2B5EF4-FFF2-40B4-BE49-F238E27FC236}">
                <a16:creationId xmlns:a16="http://schemas.microsoft.com/office/drawing/2014/main" id="{2C8582BB-E7A4-C847-B06F-7196F507671A}"/>
              </a:ext>
            </a:extLst>
          </p:cNvPr>
          <p:cNvSpPr txBox="1">
            <a:spLocks/>
          </p:cNvSpPr>
          <p:nvPr userDrawn="1"/>
        </p:nvSpPr>
        <p:spPr>
          <a:xfrm>
            <a:off x="9888537" y="3522746"/>
            <a:ext cx="1773238"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66 Centrepoint Drive</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Nepean, Ontario, K2G 6J5</a:t>
            </a:r>
          </a:p>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Canada</a:t>
            </a:r>
            <a:endParaRPr lang="en-GB" b="0" i="0">
              <a:latin typeface="Hind Light" panose="02000000000000000000" pitchFamily="2" charset="77"/>
              <a:cs typeface="Hind Light" panose="02000000000000000000" pitchFamily="2" charset="77"/>
            </a:endParaRPr>
          </a:p>
        </p:txBody>
      </p:sp>
      <p:sp>
        <p:nvSpPr>
          <p:cNvPr id="16" name="Uruguay Address">
            <a:extLst>
              <a:ext uri="{FF2B5EF4-FFF2-40B4-BE49-F238E27FC236}">
                <a16:creationId xmlns:a16="http://schemas.microsoft.com/office/drawing/2014/main" id="{780AA1EA-F647-6F4E-91B2-72811C77E304}"/>
              </a:ext>
            </a:extLst>
          </p:cNvPr>
          <p:cNvSpPr txBox="1">
            <a:spLocks/>
          </p:cNvSpPr>
          <p:nvPr userDrawn="1"/>
        </p:nvSpPr>
        <p:spPr>
          <a:xfrm>
            <a:off x="7759669" y="3522746"/>
            <a:ext cx="1939700" cy="57114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err="1">
                <a:solidFill>
                  <a:srgbClr val="EEF2EC"/>
                </a:solidFill>
                <a:effectLst/>
                <a:latin typeface="Hind Light" panose="02000000000000000000" pitchFamily="2" charset="77"/>
                <a:ea typeface="Hind Medium" charset="0"/>
                <a:cs typeface="Hind Light" panose="02000000000000000000" pitchFamily="2" charset="77"/>
              </a:rPr>
              <a:t>Rambla</a:t>
            </a: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 </a:t>
            </a:r>
            <a:r>
              <a:rPr lang="en-US" sz="1000" b="0" i="0" kern="1200" spc="20" err="1">
                <a:solidFill>
                  <a:srgbClr val="EEF2EC"/>
                </a:solidFill>
                <a:effectLst/>
                <a:latin typeface="Hind Light" panose="02000000000000000000" pitchFamily="2" charset="77"/>
                <a:ea typeface="Hind Medium" charset="0"/>
                <a:cs typeface="Hind Light" panose="02000000000000000000" pitchFamily="2" charset="77"/>
              </a:rPr>
              <a:t>Republica</a:t>
            </a: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 de Mexico 6125</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11000 Montevideo,</a:t>
            </a:r>
          </a:p>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Uruguay</a:t>
            </a:r>
            <a:endParaRPr lang="en-GB" b="0" i="0">
              <a:latin typeface="Hind Light" panose="02000000000000000000" pitchFamily="2" charset="77"/>
              <a:cs typeface="Hind Light" panose="02000000000000000000" pitchFamily="2" charset="77"/>
            </a:endParaRPr>
          </a:p>
        </p:txBody>
      </p:sp>
      <p:sp>
        <p:nvSpPr>
          <p:cNvPr id="15" name="U.S. Address">
            <a:extLst>
              <a:ext uri="{FF2B5EF4-FFF2-40B4-BE49-F238E27FC236}">
                <a16:creationId xmlns:a16="http://schemas.microsoft.com/office/drawing/2014/main" id="{BF0418D9-17C6-6C48-8223-5A517956EC44}"/>
              </a:ext>
            </a:extLst>
          </p:cNvPr>
          <p:cNvSpPr txBox="1">
            <a:spLocks/>
          </p:cNvSpPr>
          <p:nvPr userDrawn="1"/>
        </p:nvSpPr>
        <p:spPr>
          <a:xfrm>
            <a:off x="9888537" y="2653916"/>
            <a:ext cx="1575151" cy="633797"/>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11710 Plaza America Drive Suite 400</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Reston, VA 20190</a:t>
            </a:r>
            <a:r>
              <a:rPr lang="de-DE" b="0" i="0">
                <a:latin typeface="Hind Light" panose="02000000000000000000" pitchFamily="2" charset="77"/>
                <a:cs typeface="Hind Light" panose="02000000000000000000" pitchFamily="2" charset="77"/>
              </a:rPr>
              <a:t>, USA</a:t>
            </a:r>
            <a:br>
              <a:rPr lang="de-DE" b="0" i="0">
                <a:latin typeface="Hind Light" panose="02000000000000000000" pitchFamily="2" charset="77"/>
                <a:cs typeface="Hind Light" panose="02000000000000000000" pitchFamily="2" charset="77"/>
              </a:rPr>
            </a:br>
            <a:endParaRPr lang="de-DE" b="0" i="0">
              <a:latin typeface="Hind Light" panose="02000000000000000000" pitchFamily="2" charset="77"/>
              <a:cs typeface="Hind Light" panose="02000000000000000000" pitchFamily="2" charset="77"/>
            </a:endParaRPr>
          </a:p>
          <a:p>
            <a:pPr fontAlgn="auto">
              <a:spcAft>
                <a:spcPts val="0"/>
              </a:spcAft>
              <a:defRPr/>
            </a:pPr>
            <a:endParaRPr lang="en-GB" b="0" i="0">
              <a:latin typeface="Hind Light" panose="02000000000000000000" pitchFamily="2" charset="77"/>
              <a:cs typeface="Hind Light" panose="02000000000000000000" pitchFamily="2" charset="77"/>
            </a:endParaRPr>
          </a:p>
        </p:txBody>
      </p:sp>
      <p:sp>
        <p:nvSpPr>
          <p:cNvPr id="14" name="Geneva Address">
            <a:extLst>
              <a:ext uri="{FF2B5EF4-FFF2-40B4-BE49-F238E27FC236}">
                <a16:creationId xmlns:a16="http://schemas.microsoft.com/office/drawing/2014/main" id="{B295026F-36C3-E04B-83A3-DD56B346C631}"/>
              </a:ext>
            </a:extLst>
          </p:cNvPr>
          <p:cNvSpPr txBox="1">
            <a:spLocks/>
          </p:cNvSpPr>
          <p:nvPr userDrawn="1"/>
        </p:nvSpPr>
        <p:spPr>
          <a:xfrm>
            <a:off x="7759669" y="2653916"/>
            <a:ext cx="1575151" cy="571144"/>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Rue Vallin 2</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CH-1201 Geneva</a:t>
            </a:r>
            <a:br>
              <a:rPr lang="en-US" b="0" i="0">
                <a:latin typeface="Hind Light" panose="02000000000000000000" pitchFamily="2" charset="77"/>
                <a:cs typeface="Hind Light" panose="02000000000000000000" pitchFamily="2" charset="77"/>
              </a:rPr>
            </a:br>
            <a:r>
              <a:rPr lang="en-US" sz="1000" b="0" i="0" kern="1200" spc="20">
                <a:solidFill>
                  <a:srgbClr val="EEF2EC"/>
                </a:solidFill>
                <a:effectLst/>
                <a:latin typeface="Hind Light" panose="02000000000000000000" pitchFamily="2" charset="77"/>
                <a:ea typeface="Hind Medium" charset="0"/>
                <a:cs typeface="Hind Light" panose="02000000000000000000" pitchFamily="2" charset="77"/>
              </a:rPr>
              <a:t>Switzerland</a:t>
            </a:r>
            <a:endParaRPr lang="en-GB" b="0" i="0">
              <a:latin typeface="Hind Light" panose="02000000000000000000" pitchFamily="2" charset="77"/>
              <a:cs typeface="Hind Light" panose="02000000000000000000" pitchFamily="2" charset="77"/>
            </a:endParaRPr>
          </a:p>
        </p:txBody>
      </p:sp>
      <p:sp>
        <p:nvSpPr>
          <p:cNvPr id="8" name="Author">
            <a:extLst>
              <a:ext uri="{FF2B5EF4-FFF2-40B4-BE49-F238E27FC236}">
                <a16:creationId xmlns:a16="http://schemas.microsoft.com/office/drawing/2014/main" id="{9E8C90AF-93F0-074A-BD13-5E0F93028E48}"/>
              </a:ext>
            </a:extLst>
          </p:cNvPr>
          <p:cNvSpPr>
            <a:spLocks noGrp="1"/>
          </p:cNvSpPr>
          <p:nvPr>
            <p:ph type="body" sz="quarter" idx="10"/>
          </p:nvPr>
        </p:nvSpPr>
        <p:spPr>
          <a:xfrm>
            <a:off x="540000" y="4351780"/>
            <a:ext cx="4097551" cy="902123"/>
          </a:xfrm>
          <a:prstGeom prst="rect">
            <a:avLst/>
          </a:prstGeom>
        </p:spPr>
        <p:txBody>
          <a:bodyPr/>
          <a:lstStyle>
            <a:lvl1pPr marL="0" indent="0">
              <a:lnSpc>
                <a:spcPct val="117000"/>
              </a:lnSpc>
              <a:buFont typeface="Arial" charset="0"/>
              <a:buNone/>
              <a:defRPr sz="1500" b="0" i="0">
                <a:solidFill>
                  <a:srgbClr val="EEF2EC"/>
                </a:solidFill>
                <a:latin typeface="Hind Light" panose="02000000000000000000" pitchFamily="2" charset="77"/>
                <a:cs typeface="Hind Light" panose="02000000000000000000" pitchFamily="2" charset="77"/>
              </a:defRPr>
            </a:lvl1pPr>
            <a:lvl2pPr marL="0" indent="0">
              <a:lnSpc>
                <a:spcPct val="117000"/>
              </a:lnSpc>
              <a:buFont typeface="Arial" charset="0"/>
              <a:buNone/>
              <a:defRPr sz="1500" b="0" i="0">
                <a:solidFill>
                  <a:schemeClr val="bg1"/>
                </a:solidFill>
                <a:latin typeface="Hind Light" panose="02000000000000000000" pitchFamily="2" charset="77"/>
                <a:cs typeface="Hind Light" panose="02000000000000000000" pitchFamily="2" charset="77"/>
              </a:defRPr>
            </a:lvl2pPr>
            <a:lvl3pPr marL="0" indent="0">
              <a:lnSpc>
                <a:spcPct val="117000"/>
              </a:lnSpc>
              <a:buNone/>
              <a:defRPr sz="1500" b="0" i="0">
                <a:solidFill>
                  <a:schemeClr val="tx2"/>
                </a:solidFill>
                <a:latin typeface="Hind Light" panose="02000000000000000000" pitchFamily="2" charset="77"/>
                <a:cs typeface="Hind Light" panose="02000000000000000000" pitchFamily="2" charset="77"/>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7" name="Merci">
            <a:extLst>
              <a:ext uri="{FF2B5EF4-FFF2-40B4-BE49-F238E27FC236}">
                <a16:creationId xmlns:a16="http://schemas.microsoft.com/office/drawing/2014/main" id="{30019D4F-FAFF-2943-9C9D-1A5488E68FD3}"/>
              </a:ext>
            </a:extLst>
          </p:cNvPr>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b="0" i="0">
                <a:latin typeface="Hind Light" panose="02000000000000000000" pitchFamily="2" charset="77"/>
                <a:cs typeface="Hind Light" panose="02000000000000000000" pitchFamily="2" charset="77"/>
              </a:rPr>
              <a:t>Merci.</a:t>
            </a:r>
          </a:p>
        </p:txBody>
      </p:sp>
    </p:spTree>
    <p:extLst>
      <p:ext uri="{BB962C8B-B14F-4D97-AF65-F5344CB8AC3E}">
        <p14:creationId xmlns:p14="http://schemas.microsoft.com/office/powerpoint/2010/main" val="898872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022 Ground Blue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ISOC symbol">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195284"/>
            <a:ext cx="344424" cy="344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a:extLst>
              <a:ext uri="{FF2B5EF4-FFF2-40B4-BE49-F238E27FC236}">
                <a16:creationId xmlns:a16="http://schemas.microsoft.com/office/drawing/2014/main" id="{8285C79F-AC8A-3745-A670-F7B1874587A3}"/>
              </a:ext>
            </a:extLst>
          </p:cNvPr>
          <p:cNvSpPr>
            <a:spLocks noGrp="1"/>
          </p:cNvSpPr>
          <p:nvPr>
            <p:ph type="sldNum" sz="quarter" idx="11"/>
          </p:nvPr>
        </p:nvSpPr>
        <p:spPr>
          <a:xfrm>
            <a:off x="8856920" y="6191770"/>
            <a:ext cx="2743200" cy="365125"/>
          </a:xfrm>
        </p:spPr>
        <p:txBody>
          <a:bodyPr/>
          <a:lstStyle>
            <a:lvl1pPr>
              <a:defRPr>
                <a:solidFill>
                  <a:schemeClr val="bg1"/>
                </a:solidFill>
              </a:defRPr>
            </a:lvl1pPr>
          </a:lstStyle>
          <a:p>
            <a:fld id="{DBE5F007-28FD-B845-A833-24BC97E499D9}" type="slidenum">
              <a:rPr lang="uk-UA" altLang="en-US" smtClean="0"/>
              <a:pPr/>
              <a:t>‹#›</a:t>
            </a:fld>
            <a:endParaRPr lang="uk-UA" altLang="en-US"/>
          </a:p>
        </p:txBody>
      </p:sp>
      <p:sp>
        <p:nvSpPr>
          <p:cNvPr id="3" name="Subtitle"/>
          <p:cNvSpPr>
            <a:spLocks noGrp="1"/>
          </p:cNvSpPr>
          <p:nvPr>
            <p:ph type="subTitle" idx="1" hasCustomPrompt="1"/>
          </p:nvPr>
        </p:nvSpPr>
        <p:spPr>
          <a:xfrm>
            <a:off x="540000" y="4279119"/>
            <a:ext cx="5715734" cy="433965"/>
          </a:xfrm>
          <a:prstGeom prst="rect">
            <a:avLst/>
          </a:prstGeom>
        </p:spPr>
        <p:txBody>
          <a:bodyPr wrap="square">
            <a:spAutoFit/>
          </a:bodyPr>
          <a:lstStyle>
            <a:lvl1pPr>
              <a:defRPr lang="en-GB" sz="2400" b="0" i="0" dirty="0">
                <a:solidFill>
                  <a:srgbClr val="EEF2EC"/>
                </a:solidFill>
                <a:latin typeface="Hind Light" panose="02000000000000000000" pitchFamily="2" charset="77"/>
                <a:ea typeface="+mj-ea"/>
                <a:cs typeface="Hind Light" panose="02000000000000000000" pitchFamily="2" charset="77"/>
              </a:defRPr>
            </a:lvl1pPr>
          </a:lstStyle>
          <a:p>
            <a:pPr lvl="0"/>
            <a:r>
              <a:rPr lang="en-US"/>
              <a:t>Click to edit divider subtitle</a:t>
            </a:r>
            <a:endParaRPr lang="en-GB"/>
          </a:p>
        </p:txBody>
      </p:sp>
      <p:sp>
        <p:nvSpPr>
          <p:cNvPr id="2" name="Title"/>
          <p:cNvSpPr>
            <a:spLocks noGrp="1"/>
          </p:cNvSpPr>
          <p:nvPr>
            <p:ph type="ctrTitle" hasCustomPrompt="1"/>
          </p:nvPr>
        </p:nvSpPr>
        <p:spPr>
          <a:xfrm>
            <a:off x="540000" y="2461259"/>
            <a:ext cx="11127883" cy="768224"/>
          </a:xfrm>
        </p:spPr>
        <p:txBody>
          <a:bodyPr lIns="91440" rIns="91440"/>
          <a:lstStyle>
            <a:lvl1pPr algn="l">
              <a:lnSpc>
                <a:spcPct val="104000"/>
              </a:lnSpc>
              <a:defRPr sz="4800">
                <a:solidFill>
                  <a:srgbClr val="EEF2EC"/>
                </a:solidFill>
              </a:defRPr>
            </a:lvl1pPr>
          </a:lstStyle>
          <a:p>
            <a:r>
              <a:rPr lang="en-US"/>
              <a:t>Click here to edit divider text</a:t>
            </a:r>
            <a:endParaRPr lang="en-GB"/>
          </a:p>
        </p:txBody>
      </p:sp>
    </p:spTree>
    <p:extLst>
      <p:ext uri="{BB962C8B-B14F-4D97-AF65-F5344CB8AC3E}">
        <p14:creationId xmlns:p14="http://schemas.microsoft.com/office/powerpoint/2010/main" val="3211998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022 Accent Orange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1" name="ISOC Symbol">
            <a:extLst>
              <a:ext uri="{FF2B5EF4-FFF2-40B4-BE49-F238E27FC236}">
                <a16:creationId xmlns:a16="http://schemas.microsoft.com/office/drawing/2014/main" id="{B1B4F776-F712-0F42-9059-6A1A2DD32B9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195284"/>
            <a:ext cx="344424" cy="344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a:extLst>
              <a:ext uri="{FF2B5EF4-FFF2-40B4-BE49-F238E27FC236}">
                <a16:creationId xmlns:a16="http://schemas.microsoft.com/office/drawing/2014/main" id="{6419B79A-22E1-A140-BB35-748125B7BF92}"/>
              </a:ext>
            </a:extLst>
          </p:cNvPr>
          <p:cNvSpPr>
            <a:spLocks noGrp="1"/>
          </p:cNvSpPr>
          <p:nvPr>
            <p:ph type="sldNum" sz="quarter" idx="11"/>
          </p:nvPr>
        </p:nvSpPr>
        <p:spPr>
          <a:xfrm>
            <a:off x="8856920" y="6191770"/>
            <a:ext cx="2743200" cy="365125"/>
          </a:xfrm>
        </p:spPr>
        <p:txBody>
          <a:bodyPr/>
          <a:lstStyle>
            <a:lvl1pPr>
              <a:defRPr>
                <a:solidFill>
                  <a:schemeClr val="bg1"/>
                </a:solidFill>
              </a:defRPr>
            </a:lvl1pPr>
          </a:lstStyle>
          <a:p>
            <a:fld id="{DBE5F007-28FD-B845-A833-24BC97E499D9}" type="slidenum">
              <a:rPr lang="uk-UA" altLang="en-US" smtClean="0"/>
              <a:pPr/>
              <a:t>‹#›</a:t>
            </a:fld>
            <a:endParaRPr lang="uk-UA" altLang="en-US"/>
          </a:p>
        </p:txBody>
      </p:sp>
      <p:sp>
        <p:nvSpPr>
          <p:cNvPr id="3" name="Subtitle"/>
          <p:cNvSpPr>
            <a:spLocks noGrp="1"/>
          </p:cNvSpPr>
          <p:nvPr>
            <p:ph type="subTitle" idx="1" hasCustomPrompt="1"/>
          </p:nvPr>
        </p:nvSpPr>
        <p:spPr>
          <a:xfrm>
            <a:off x="540000" y="4279119"/>
            <a:ext cx="5715734" cy="433965"/>
          </a:xfrm>
          <a:prstGeom prst="rect">
            <a:avLst/>
          </a:prstGeom>
        </p:spPr>
        <p:txBody>
          <a:bodyPr wrap="square">
            <a:spAutoFit/>
          </a:bodyPr>
          <a:lstStyle>
            <a:lvl1pPr>
              <a:defRPr lang="en-GB" sz="2400" b="0" i="0" dirty="0">
                <a:solidFill>
                  <a:srgbClr val="EEF2EC"/>
                </a:solidFill>
                <a:latin typeface="Hind Light" panose="02000000000000000000" pitchFamily="2" charset="77"/>
                <a:ea typeface="+mj-ea"/>
                <a:cs typeface="Hind Light" panose="02000000000000000000" pitchFamily="2" charset="77"/>
              </a:defRPr>
            </a:lvl1pPr>
          </a:lstStyle>
          <a:p>
            <a:pPr lvl="0"/>
            <a:r>
              <a:rPr lang="en-US"/>
              <a:t>Click to edit divider subtitle</a:t>
            </a:r>
            <a:endParaRPr lang="en-GB"/>
          </a:p>
        </p:txBody>
      </p:sp>
      <p:sp>
        <p:nvSpPr>
          <p:cNvPr id="8" name="Title">
            <a:extLst>
              <a:ext uri="{FF2B5EF4-FFF2-40B4-BE49-F238E27FC236}">
                <a16:creationId xmlns:a16="http://schemas.microsoft.com/office/drawing/2014/main" id="{15BBDA41-205F-2742-B93C-1ED4DCAD55D2}"/>
              </a:ext>
            </a:extLst>
          </p:cNvPr>
          <p:cNvSpPr>
            <a:spLocks noGrp="1"/>
          </p:cNvSpPr>
          <p:nvPr>
            <p:ph type="ctrTitle" hasCustomPrompt="1"/>
          </p:nvPr>
        </p:nvSpPr>
        <p:spPr>
          <a:xfrm>
            <a:off x="540000" y="2461259"/>
            <a:ext cx="11127883" cy="768224"/>
          </a:xfrm>
        </p:spPr>
        <p:txBody>
          <a:bodyPr lIns="91440" rIns="91440"/>
          <a:lstStyle>
            <a:lvl1pPr algn="l">
              <a:lnSpc>
                <a:spcPct val="104000"/>
              </a:lnSpc>
              <a:defRPr sz="4800">
                <a:solidFill>
                  <a:srgbClr val="EEF2EC"/>
                </a:solidFill>
              </a:defRPr>
            </a:lvl1pPr>
          </a:lstStyle>
          <a:p>
            <a:r>
              <a:rPr lang="en-US"/>
              <a:t>Click here to edit divider text</a:t>
            </a:r>
            <a:endParaRPr lang="en-GB"/>
          </a:p>
        </p:txBody>
      </p:sp>
    </p:spTree>
    <p:extLst>
      <p:ext uri="{BB962C8B-B14F-4D97-AF65-F5344CB8AC3E}">
        <p14:creationId xmlns:p14="http://schemas.microsoft.com/office/powerpoint/2010/main" val="3540618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022 Ground Gree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1" name="ISOC Symbol">
            <a:extLst>
              <a:ext uri="{FF2B5EF4-FFF2-40B4-BE49-F238E27FC236}">
                <a16:creationId xmlns:a16="http://schemas.microsoft.com/office/drawing/2014/main" id="{196D39AE-67AE-E14E-81C6-D3D9E0063BE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195284"/>
            <a:ext cx="344424" cy="344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a:extLst>
              <a:ext uri="{FF2B5EF4-FFF2-40B4-BE49-F238E27FC236}">
                <a16:creationId xmlns:a16="http://schemas.microsoft.com/office/drawing/2014/main" id="{FEB59307-87E7-EE48-AC25-230FBB5A1C5F}"/>
              </a:ext>
            </a:extLst>
          </p:cNvPr>
          <p:cNvSpPr>
            <a:spLocks noGrp="1"/>
          </p:cNvSpPr>
          <p:nvPr>
            <p:ph type="sldNum" sz="quarter" idx="11"/>
          </p:nvPr>
        </p:nvSpPr>
        <p:spPr>
          <a:xfrm>
            <a:off x="8856920" y="6191770"/>
            <a:ext cx="2743200" cy="365125"/>
          </a:xfrm>
        </p:spPr>
        <p:txBody>
          <a:bodyPr/>
          <a:lstStyle>
            <a:lvl1pPr>
              <a:defRPr>
                <a:solidFill>
                  <a:schemeClr val="bg1"/>
                </a:solidFill>
              </a:defRPr>
            </a:lvl1pPr>
          </a:lstStyle>
          <a:p>
            <a:fld id="{DBE5F007-28FD-B845-A833-24BC97E499D9}" type="slidenum">
              <a:rPr lang="uk-UA" altLang="en-US" smtClean="0"/>
              <a:pPr/>
              <a:t>‹#›</a:t>
            </a:fld>
            <a:endParaRPr lang="uk-UA" altLang="en-US">
              <a:solidFill>
                <a:schemeClr val="bg1"/>
              </a:solidFill>
            </a:endParaRPr>
          </a:p>
        </p:txBody>
      </p:sp>
      <p:sp>
        <p:nvSpPr>
          <p:cNvPr id="3" name="Subtitle"/>
          <p:cNvSpPr>
            <a:spLocks noGrp="1"/>
          </p:cNvSpPr>
          <p:nvPr>
            <p:ph type="subTitle" idx="1" hasCustomPrompt="1"/>
          </p:nvPr>
        </p:nvSpPr>
        <p:spPr>
          <a:xfrm>
            <a:off x="540000" y="4279119"/>
            <a:ext cx="5715734" cy="433965"/>
          </a:xfrm>
          <a:prstGeom prst="rect">
            <a:avLst/>
          </a:prstGeom>
        </p:spPr>
        <p:txBody>
          <a:bodyPr wrap="square">
            <a:spAutoFit/>
          </a:bodyPr>
          <a:lstStyle>
            <a:lvl1pPr>
              <a:defRPr lang="en-GB" sz="2400" b="0" i="0" dirty="0">
                <a:solidFill>
                  <a:srgbClr val="EEF2EC"/>
                </a:solidFill>
                <a:latin typeface="Hind Light" panose="02000000000000000000" pitchFamily="2" charset="77"/>
                <a:ea typeface="+mj-ea"/>
                <a:cs typeface="Hind Light" panose="02000000000000000000" pitchFamily="2" charset="77"/>
              </a:defRPr>
            </a:lvl1pPr>
          </a:lstStyle>
          <a:p>
            <a:pPr lvl="0"/>
            <a:r>
              <a:rPr lang="en-US"/>
              <a:t>Click to edit divider subtitle</a:t>
            </a:r>
            <a:endParaRPr lang="en-GB"/>
          </a:p>
        </p:txBody>
      </p:sp>
      <p:sp>
        <p:nvSpPr>
          <p:cNvPr id="8" name="Title">
            <a:extLst>
              <a:ext uri="{FF2B5EF4-FFF2-40B4-BE49-F238E27FC236}">
                <a16:creationId xmlns:a16="http://schemas.microsoft.com/office/drawing/2014/main" id="{15BBDA41-205F-2742-B93C-1ED4DCAD55D2}"/>
              </a:ext>
            </a:extLst>
          </p:cNvPr>
          <p:cNvSpPr>
            <a:spLocks noGrp="1"/>
          </p:cNvSpPr>
          <p:nvPr>
            <p:ph type="ctrTitle" hasCustomPrompt="1"/>
          </p:nvPr>
        </p:nvSpPr>
        <p:spPr>
          <a:xfrm>
            <a:off x="540000" y="2461259"/>
            <a:ext cx="11127883" cy="768224"/>
          </a:xfrm>
        </p:spPr>
        <p:txBody>
          <a:bodyPr lIns="91440" rIns="91440"/>
          <a:lstStyle>
            <a:lvl1pPr algn="l">
              <a:lnSpc>
                <a:spcPct val="104000"/>
              </a:lnSpc>
              <a:defRPr sz="4800">
                <a:solidFill>
                  <a:srgbClr val="EEF2EC"/>
                </a:solidFill>
              </a:defRPr>
            </a:lvl1pPr>
          </a:lstStyle>
          <a:p>
            <a:r>
              <a:rPr lang="en-US"/>
              <a:t>Click here to edit divider text</a:t>
            </a:r>
            <a:endParaRPr lang="en-GB"/>
          </a:p>
        </p:txBody>
      </p:sp>
    </p:spTree>
    <p:extLst>
      <p:ext uri="{BB962C8B-B14F-4D97-AF65-F5344CB8AC3E}">
        <p14:creationId xmlns:p14="http://schemas.microsoft.com/office/powerpoint/2010/main" val="33172910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022 Large Statement Depth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ISOC Symbol">
            <a:extLst>
              <a:ext uri="{FF2B5EF4-FFF2-40B4-BE49-F238E27FC236}">
                <a16:creationId xmlns:a16="http://schemas.microsoft.com/office/drawing/2014/main" id="{BE591B25-402B-894E-B123-A3EEC262BDD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195284"/>
            <a:ext cx="344424" cy="344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a:extLst>
              <a:ext uri="{FF2B5EF4-FFF2-40B4-BE49-F238E27FC236}">
                <a16:creationId xmlns:a16="http://schemas.microsoft.com/office/drawing/2014/main" id="{E9FE4699-7B30-0F4F-B541-E21F86AAB2FA}"/>
              </a:ext>
            </a:extLst>
          </p:cNvPr>
          <p:cNvSpPr>
            <a:spLocks noGrp="1"/>
          </p:cNvSpPr>
          <p:nvPr>
            <p:ph type="sldNum" sz="quarter" idx="11"/>
          </p:nvPr>
        </p:nvSpPr>
        <p:spPr>
          <a:xfrm>
            <a:off x="8856920" y="6191770"/>
            <a:ext cx="2743200" cy="365125"/>
          </a:xfrm>
        </p:spPr>
        <p:txBody>
          <a:bodyPr/>
          <a:lstStyle>
            <a:lvl1pPr>
              <a:defRPr>
                <a:solidFill>
                  <a:schemeClr val="bg1"/>
                </a:solidFill>
              </a:defRPr>
            </a:lvl1pPr>
          </a:lstStyle>
          <a:p>
            <a:fld id="{DBE5F007-28FD-B845-A833-24BC97E499D9}" type="slidenum">
              <a:rPr lang="uk-UA" altLang="en-US" smtClean="0"/>
              <a:pPr/>
              <a:t>‹#›</a:t>
            </a:fld>
            <a:endParaRPr lang="uk-UA" altLang="en-US">
              <a:solidFill>
                <a:schemeClr val="bg1"/>
              </a:solidFill>
            </a:endParaRPr>
          </a:p>
        </p:txBody>
      </p:sp>
      <p:sp>
        <p:nvSpPr>
          <p:cNvPr id="8" name="Main Content">
            <a:extLst>
              <a:ext uri="{FF2B5EF4-FFF2-40B4-BE49-F238E27FC236}">
                <a16:creationId xmlns:a16="http://schemas.microsoft.com/office/drawing/2014/main" id="{2E0EBDDF-042C-1744-AE46-71F2DF54D880}"/>
              </a:ext>
            </a:extLst>
          </p:cNvPr>
          <p:cNvSpPr>
            <a:spLocks noGrp="1"/>
          </p:cNvSpPr>
          <p:nvPr>
            <p:ph sz="quarter" idx="12"/>
          </p:nvPr>
        </p:nvSpPr>
        <p:spPr>
          <a:xfrm>
            <a:off x="879593" y="2067951"/>
            <a:ext cx="10205749" cy="2799471"/>
          </a:xfrm>
        </p:spPr>
        <p:txBody>
          <a:bodyPr anchor="ctr">
            <a:normAutofit/>
          </a:bodyPr>
          <a:lstStyle>
            <a:lvl1pPr algn="ctr">
              <a:defRPr sz="4800">
                <a:solidFill>
                  <a:schemeClr val="bg1"/>
                </a:solidFill>
              </a:defRPr>
            </a:lvl1pPr>
            <a:lvl2pPr>
              <a:buNone/>
              <a:defRPr/>
            </a:lvl2pPr>
          </a:lstStyle>
          <a:p>
            <a:pPr lvl="0"/>
            <a:r>
              <a:rPr lang="en-US"/>
              <a:t>Click to edit Master text styles</a:t>
            </a:r>
          </a:p>
        </p:txBody>
      </p:sp>
    </p:spTree>
    <p:extLst>
      <p:ext uri="{BB962C8B-B14F-4D97-AF65-F5344CB8AC3E}">
        <p14:creationId xmlns:p14="http://schemas.microsoft.com/office/powerpoint/2010/main" val="3495918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022 Large Statement Accent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SOC Symbol">
            <a:extLst>
              <a:ext uri="{FF2B5EF4-FFF2-40B4-BE49-F238E27FC236}">
                <a16:creationId xmlns:a16="http://schemas.microsoft.com/office/drawing/2014/main" id="{F464B3E2-8374-A544-A6C1-E318F6E9172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5168" y="6191770"/>
            <a:ext cx="344424" cy="344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cNvSpPr>
            <a:spLocks noGrp="1"/>
          </p:cNvSpPr>
          <p:nvPr>
            <p:ph type="sldNum" sz="quarter" idx="11"/>
          </p:nvPr>
        </p:nvSpPr>
        <p:spPr>
          <a:xfrm>
            <a:off x="8856920" y="6191770"/>
            <a:ext cx="2743200" cy="365125"/>
          </a:xfrm>
        </p:spPr>
        <p:txBody>
          <a:bodyPr/>
          <a:lstStyle>
            <a:lvl1pPr>
              <a:defRPr>
                <a:solidFill>
                  <a:schemeClr val="tx1"/>
                </a:solidFill>
              </a:defRPr>
            </a:lvl1pPr>
          </a:lstStyle>
          <a:p>
            <a:fld id="{DBE5F007-28FD-B845-A833-24BC97E499D9}" type="slidenum">
              <a:rPr lang="uk-UA" altLang="en-US" smtClean="0"/>
              <a:pPr/>
              <a:t>‹#›</a:t>
            </a:fld>
            <a:endParaRPr lang="uk-UA" altLang="en-US">
              <a:solidFill>
                <a:schemeClr val="tx1"/>
              </a:solidFill>
            </a:endParaRPr>
          </a:p>
        </p:txBody>
      </p:sp>
      <p:sp>
        <p:nvSpPr>
          <p:cNvPr id="3" name="Main Content">
            <a:extLst>
              <a:ext uri="{FF2B5EF4-FFF2-40B4-BE49-F238E27FC236}">
                <a16:creationId xmlns:a16="http://schemas.microsoft.com/office/drawing/2014/main" id="{ADF46D6C-541E-9F40-B7AA-4D21FB7F09DE}"/>
              </a:ext>
            </a:extLst>
          </p:cNvPr>
          <p:cNvSpPr>
            <a:spLocks noGrp="1"/>
          </p:cNvSpPr>
          <p:nvPr>
            <p:ph sz="quarter" idx="12"/>
          </p:nvPr>
        </p:nvSpPr>
        <p:spPr>
          <a:xfrm>
            <a:off x="879593" y="2067951"/>
            <a:ext cx="10205749" cy="2799471"/>
          </a:xfrm>
        </p:spPr>
        <p:txBody>
          <a:bodyPr anchor="ctr">
            <a:normAutofit/>
          </a:bodyPr>
          <a:lstStyle>
            <a:lvl1pPr algn="ctr">
              <a:defRPr sz="4800"/>
            </a:lvl1pPr>
            <a:lvl2pPr>
              <a:buNone/>
              <a:defRPr/>
            </a:lvl2pPr>
          </a:lstStyle>
          <a:p>
            <a:pPr lvl="0"/>
            <a:r>
              <a:rPr lang="en-US"/>
              <a:t>Click to edit Master text styles</a:t>
            </a:r>
          </a:p>
        </p:txBody>
      </p:sp>
    </p:spTree>
    <p:extLst>
      <p:ext uri="{BB962C8B-B14F-4D97-AF65-F5344CB8AC3E}">
        <p14:creationId xmlns:p14="http://schemas.microsoft.com/office/powerpoint/2010/main" val="3181444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022 Title and Content">
    <p:spTree>
      <p:nvGrpSpPr>
        <p:cNvPr id="1" name=""/>
        <p:cNvGrpSpPr/>
        <p:nvPr/>
      </p:nvGrpSpPr>
      <p:grpSpPr>
        <a:xfrm>
          <a:off x="0" y="0"/>
          <a:ext cx="0" cy="0"/>
          <a:chOff x="0" y="0"/>
          <a:chExt cx="0" cy="0"/>
        </a:xfrm>
      </p:grpSpPr>
      <p:pic>
        <p:nvPicPr>
          <p:cNvPr id="8" name="ISOC Symbol">
            <a:extLst>
              <a:ext uri="{FF2B5EF4-FFF2-40B4-BE49-F238E27FC236}">
                <a16:creationId xmlns:a16="http://schemas.microsoft.com/office/drawing/2014/main" id="{D81B4F08-7334-2149-9EA5-905CA174316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5168" y="6191770"/>
            <a:ext cx="344424" cy="344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lide Number">
            <a:extLst>
              <a:ext uri="{FF2B5EF4-FFF2-40B4-BE49-F238E27FC236}">
                <a16:creationId xmlns:a16="http://schemas.microsoft.com/office/drawing/2014/main" id="{36ED3E37-FF79-FE49-8427-154242BBCB11}"/>
              </a:ext>
            </a:extLst>
          </p:cNvPr>
          <p:cNvSpPr>
            <a:spLocks noGrp="1"/>
          </p:cNvSpPr>
          <p:nvPr>
            <p:ph type="sldNum" sz="quarter" idx="11"/>
          </p:nvPr>
        </p:nvSpPr>
        <p:spPr>
          <a:xfrm>
            <a:off x="8856920" y="6191770"/>
            <a:ext cx="2743200" cy="365125"/>
          </a:xfrm>
        </p:spPr>
        <p:txBody>
          <a:bodyPr/>
          <a:lstStyle>
            <a:lvl1pPr>
              <a:defRPr>
                <a:solidFill>
                  <a:schemeClr val="tx1"/>
                </a:solidFill>
              </a:defRPr>
            </a:lvl1pPr>
          </a:lstStyle>
          <a:p>
            <a:fld id="{DBE5F007-28FD-B845-A833-24BC97E499D9}" type="slidenum">
              <a:rPr lang="uk-UA" altLang="en-US" smtClean="0"/>
              <a:pPr/>
              <a:t>‹#›</a:t>
            </a:fld>
            <a:endParaRPr lang="uk-UA" altLang="en-US">
              <a:solidFill>
                <a:schemeClr val="tx1"/>
              </a:solidFill>
            </a:endParaRPr>
          </a:p>
        </p:txBody>
      </p:sp>
      <p:sp>
        <p:nvSpPr>
          <p:cNvPr id="5" name="Main Content">
            <a:extLst>
              <a:ext uri="{FF2B5EF4-FFF2-40B4-BE49-F238E27FC236}">
                <a16:creationId xmlns:a16="http://schemas.microsoft.com/office/drawing/2014/main" id="{FE6995CB-E8F1-9145-91FB-1FC5F2C24960}"/>
              </a:ext>
            </a:extLst>
          </p:cNvPr>
          <p:cNvSpPr>
            <a:spLocks noGrp="1"/>
          </p:cNvSpPr>
          <p:nvPr>
            <p:ph sz="quarter" idx="12"/>
          </p:nvPr>
        </p:nvSpPr>
        <p:spPr>
          <a:xfrm>
            <a:off x="544132" y="1389380"/>
            <a:ext cx="11115675" cy="4451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5A3D5433-C30F-7B45-99E2-D91CD7AC98DE}"/>
              </a:ext>
            </a:extLst>
          </p:cNvPr>
          <p:cNvSpPr>
            <a:spLocks noGrp="1"/>
          </p:cNvSpPr>
          <p:nvPr>
            <p:ph type="title"/>
          </p:nvPr>
        </p:nvSpPr>
        <p:spPr>
          <a:xfrm>
            <a:off x="541338" y="566739"/>
            <a:ext cx="11109600" cy="563042"/>
          </a:xfrm>
        </p:spPr>
        <p:txBody>
          <a:bodyPr/>
          <a:lstStyle/>
          <a:p>
            <a:r>
              <a:rPr lang="en-US"/>
              <a:t>Click to edit Master title style</a:t>
            </a:r>
          </a:p>
        </p:txBody>
      </p:sp>
    </p:spTree>
    <p:extLst>
      <p:ext uri="{BB962C8B-B14F-4D97-AF65-F5344CB8AC3E}">
        <p14:creationId xmlns:p14="http://schemas.microsoft.com/office/powerpoint/2010/main" val="81757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22 2-column Title and Content">
    <p:spTree>
      <p:nvGrpSpPr>
        <p:cNvPr id="1" name=""/>
        <p:cNvGrpSpPr/>
        <p:nvPr/>
      </p:nvGrpSpPr>
      <p:grpSpPr>
        <a:xfrm>
          <a:off x="0" y="0"/>
          <a:ext cx="0" cy="0"/>
          <a:chOff x="0" y="0"/>
          <a:chExt cx="0" cy="0"/>
        </a:xfrm>
      </p:grpSpPr>
      <p:pic>
        <p:nvPicPr>
          <p:cNvPr id="8" name="ISOC Symbol">
            <a:extLst>
              <a:ext uri="{FF2B5EF4-FFF2-40B4-BE49-F238E27FC236}">
                <a16:creationId xmlns:a16="http://schemas.microsoft.com/office/drawing/2014/main" id="{D81B4F08-7334-2149-9EA5-905CA174316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5168" y="6191770"/>
            <a:ext cx="344424" cy="344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lide Number">
            <a:extLst>
              <a:ext uri="{FF2B5EF4-FFF2-40B4-BE49-F238E27FC236}">
                <a16:creationId xmlns:a16="http://schemas.microsoft.com/office/drawing/2014/main" id="{36ED3E37-FF79-FE49-8427-154242BBCB11}"/>
              </a:ext>
            </a:extLst>
          </p:cNvPr>
          <p:cNvSpPr>
            <a:spLocks noGrp="1"/>
          </p:cNvSpPr>
          <p:nvPr>
            <p:ph type="sldNum" sz="quarter" idx="11"/>
          </p:nvPr>
        </p:nvSpPr>
        <p:spPr>
          <a:xfrm>
            <a:off x="8856920" y="6191770"/>
            <a:ext cx="2743200" cy="365125"/>
          </a:xfrm>
        </p:spPr>
        <p:txBody>
          <a:bodyPr/>
          <a:lstStyle>
            <a:lvl1pPr>
              <a:defRPr>
                <a:solidFill>
                  <a:schemeClr val="tx1"/>
                </a:solidFill>
              </a:defRPr>
            </a:lvl1pPr>
          </a:lstStyle>
          <a:p>
            <a:fld id="{DBE5F007-28FD-B845-A833-24BC97E499D9}" type="slidenum">
              <a:rPr lang="uk-UA" altLang="en-US" smtClean="0"/>
              <a:pPr/>
              <a:t>‹#›</a:t>
            </a:fld>
            <a:endParaRPr lang="uk-UA" altLang="en-US">
              <a:solidFill>
                <a:schemeClr val="tx1"/>
              </a:solidFill>
            </a:endParaRPr>
          </a:p>
        </p:txBody>
      </p:sp>
      <p:sp>
        <p:nvSpPr>
          <p:cNvPr id="6" name="Main Content-Right">
            <a:extLst>
              <a:ext uri="{FF2B5EF4-FFF2-40B4-BE49-F238E27FC236}">
                <a16:creationId xmlns:a16="http://schemas.microsoft.com/office/drawing/2014/main" id="{03B27AED-85A0-F24B-81DD-66759D7A43CB}"/>
              </a:ext>
            </a:extLst>
          </p:cNvPr>
          <p:cNvSpPr>
            <a:spLocks noGrp="1"/>
          </p:cNvSpPr>
          <p:nvPr>
            <p:ph sz="quarter" idx="13"/>
          </p:nvPr>
        </p:nvSpPr>
        <p:spPr>
          <a:xfrm>
            <a:off x="6270757" y="1389380"/>
            <a:ext cx="5329363" cy="4451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Main Content-Left">
            <a:extLst>
              <a:ext uri="{FF2B5EF4-FFF2-40B4-BE49-F238E27FC236}">
                <a16:creationId xmlns:a16="http://schemas.microsoft.com/office/drawing/2014/main" id="{FE6995CB-E8F1-9145-91FB-1FC5F2C24960}"/>
              </a:ext>
            </a:extLst>
          </p:cNvPr>
          <p:cNvSpPr>
            <a:spLocks noGrp="1"/>
          </p:cNvSpPr>
          <p:nvPr>
            <p:ph sz="quarter" idx="12"/>
          </p:nvPr>
        </p:nvSpPr>
        <p:spPr>
          <a:xfrm>
            <a:off x="544132" y="1389380"/>
            <a:ext cx="5329363" cy="4451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5A3D5433-C30F-7B45-99E2-D91CD7AC98DE}"/>
              </a:ext>
            </a:extLst>
          </p:cNvPr>
          <p:cNvSpPr>
            <a:spLocks noGrp="1"/>
          </p:cNvSpPr>
          <p:nvPr>
            <p:ph type="title"/>
          </p:nvPr>
        </p:nvSpPr>
        <p:spPr>
          <a:xfrm>
            <a:off x="541338" y="566739"/>
            <a:ext cx="11109600" cy="563042"/>
          </a:xfrm>
        </p:spPr>
        <p:txBody>
          <a:bodyPr/>
          <a:lstStyle/>
          <a:p>
            <a:r>
              <a:rPr lang="en-US"/>
              <a:t>Click to edit Master title style</a:t>
            </a:r>
          </a:p>
        </p:txBody>
      </p:sp>
    </p:spTree>
    <p:extLst>
      <p:ext uri="{BB962C8B-B14F-4D97-AF65-F5344CB8AC3E}">
        <p14:creationId xmlns:p14="http://schemas.microsoft.com/office/powerpoint/2010/main" val="291666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22 Picture with Caption">
    <p:spTree>
      <p:nvGrpSpPr>
        <p:cNvPr id="1" name=""/>
        <p:cNvGrpSpPr/>
        <p:nvPr/>
      </p:nvGrpSpPr>
      <p:grpSpPr>
        <a:xfrm>
          <a:off x="0" y="0"/>
          <a:ext cx="0" cy="0"/>
          <a:chOff x="0" y="0"/>
          <a:chExt cx="0" cy="0"/>
        </a:xfrm>
      </p:grpSpPr>
      <p:pic>
        <p:nvPicPr>
          <p:cNvPr id="12" name="ISOC Symbol">
            <a:extLst>
              <a:ext uri="{FF2B5EF4-FFF2-40B4-BE49-F238E27FC236}">
                <a16:creationId xmlns:a16="http://schemas.microsoft.com/office/drawing/2014/main" id="{124B8441-C70C-8E4C-A92B-CBD41F5AA90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5168" y="6191770"/>
            <a:ext cx="344424" cy="344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Slide Number">
            <a:extLst>
              <a:ext uri="{FF2B5EF4-FFF2-40B4-BE49-F238E27FC236}">
                <a16:creationId xmlns:a16="http://schemas.microsoft.com/office/drawing/2014/main" id="{B04A428A-CB40-9B4A-BC0D-90E12859CDB7}"/>
              </a:ext>
            </a:extLst>
          </p:cNvPr>
          <p:cNvSpPr>
            <a:spLocks noGrp="1"/>
          </p:cNvSpPr>
          <p:nvPr>
            <p:ph type="sldNum" sz="quarter" idx="11"/>
          </p:nvPr>
        </p:nvSpPr>
        <p:spPr>
          <a:xfrm>
            <a:off x="8856920" y="6191770"/>
            <a:ext cx="2743200" cy="365125"/>
          </a:xfrm>
        </p:spPr>
        <p:txBody>
          <a:bodyPr/>
          <a:lstStyle>
            <a:lvl1pPr>
              <a:defRPr>
                <a:solidFill>
                  <a:schemeClr val="tx1"/>
                </a:solidFill>
              </a:defRPr>
            </a:lvl1pPr>
          </a:lstStyle>
          <a:p>
            <a:fld id="{DBE5F007-28FD-B845-A833-24BC97E499D9}" type="slidenum">
              <a:rPr lang="uk-UA" altLang="en-US" smtClean="0"/>
              <a:pPr/>
              <a:t>‹#›</a:t>
            </a:fld>
            <a:endParaRPr lang="uk-UA" altLang="en-US">
              <a:solidFill>
                <a:schemeClr val="tx1"/>
              </a:solidFill>
            </a:endParaRPr>
          </a:p>
        </p:txBody>
      </p:sp>
      <p:sp>
        <p:nvSpPr>
          <p:cNvPr id="3" name="Picture Placeholder">
            <a:extLst>
              <a:ext uri="{FF2B5EF4-FFF2-40B4-BE49-F238E27FC236}">
                <a16:creationId xmlns:a16="http://schemas.microsoft.com/office/drawing/2014/main" id="{1004C492-DDD5-E14C-8F97-9F57C2F76282}"/>
              </a:ext>
            </a:extLst>
          </p:cNvPr>
          <p:cNvSpPr>
            <a:spLocks noGrp="1"/>
          </p:cNvSpPr>
          <p:nvPr>
            <p:ph type="pic" idx="1"/>
          </p:nvPr>
        </p:nvSpPr>
        <p:spPr>
          <a:xfrm>
            <a:off x="6305106" y="0"/>
            <a:ext cx="5886893"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Main Content">
            <a:extLst>
              <a:ext uri="{FF2B5EF4-FFF2-40B4-BE49-F238E27FC236}">
                <a16:creationId xmlns:a16="http://schemas.microsoft.com/office/drawing/2014/main" id="{822E8AE2-50D4-754F-844E-C2D1E259E67D}"/>
              </a:ext>
            </a:extLst>
          </p:cNvPr>
          <p:cNvSpPr>
            <a:spLocks noGrp="1"/>
          </p:cNvSpPr>
          <p:nvPr>
            <p:ph sz="quarter" idx="12"/>
          </p:nvPr>
        </p:nvSpPr>
        <p:spPr>
          <a:xfrm>
            <a:off x="548640" y="1389380"/>
            <a:ext cx="5564373" cy="470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a:extLst>
              <a:ext uri="{FF2B5EF4-FFF2-40B4-BE49-F238E27FC236}">
                <a16:creationId xmlns:a16="http://schemas.microsoft.com/office/drawing/2014/main" id="{CD902B53-9D84-C24C-93E5-6DA34EE3DC51}"/>
              </a:ext>
            </a:extLst>
          </p:cNvPr>
          <p:cNvSpPr>
            <a:spLocks noGrp="1"/>
          </p:cNvSpPr>
          <p:nvPr>
            <p:ph type="title"/>
          </p:nvPr>
        </p:nvSpPr>
        <p:spPr>
          <a:xfrm>
            <a:off x="540771" y="566739"/>
            <a:ext cx="5564373" cy="563042"/>
          </a:xfrm>
        </p:spPr>
        <p:txBody>
          <a:bodyPr/>
          <a:lstStyle/>
          <a:p>
            <a:r>
              <a:rPr lang="en-US"/>
              <a:t>Click to edit Master title style</a:t>
            </a:r>
          </a:p>
        </p:txBody>
      </p:sp>
    </p:spTree>
    <p:extLst>
      <p:ext uri="{BB962C8B-B14F-4D97-AF65-F5344CB8AC3E}">
        <p14:creationId xmlns:p14="http://schemas.microsoft.com/office/powerpoint/2010/main" val="1975502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 Number"/>
          <p:cNvSpPr>
            <a:spLocks noGrp="1"/>
          </p:cNvSpPr>
          <p:nvPr>
            <p:ph type="sldNum" sz="quarter" idx="4"/>
          </p:nvPr>
        </p:nvSpPr>
        <p:spPr>
          <a:xfrm>
            <a:off x="8918575" y="6342063"/>
            <a:ext cx="2743200" cy="173037"/>
          </a:xfrm>
          <a:prstGeom prst="rect">
            <a:avLst/>
          </a:prstGeom>
        </p:spPr>
        <p:txBody>
          <a:bodyPr vert="horz" wrap="square" lIns="0" tIns="0" rIns="0" bIns="0" numCol="1" anchor="t" anchorCtr="0" compatLnSpc="1">
            <a:prstTxWarp prst="textNoShape">
              <a:avLst/>
            </a:prstTxWarp>
          </a:bodyPr>
          <a:lstStyle>
            <a:lvl1pPr algn="r">
              <a:defRPr sz="1000"/>
            </a:lvl1pPr>
          </a:lstStyle>
          <a:p>
            <a:fld id="{F4C3A41F-A775-1140-95F7-087AA6C6EBC6}" type="slidenum">
              <a:rPr lang="en-GB" altLang="en-US" noProof="0" smtClean="0"/>
              <a:pPr/>
              <a:t>‹#›</a:t>
            </a:fld>
            <a:endParaRPr lang="en-GB" altLang="en-US" noProof="0"/>
          </a:p>
        </p:txBody>
      </p:sp>
      <p:sp>
        <p:nvSpPr>
          <p:cNvPr id="3" name="Main Text">
            <a:extLst>
              <a:ext uri="{FF2B5EF4-FFF2-40B4-BE49-F238E27FC236}">
                <a16:creationId xmlns:a16="http://schemas.microsoft.com/office/drawing/2014/main" id="{438CC12A-6611-6D4D-A5AD-D4A40ADCC648}"/>
              </a:ext>
            </a:extLst>
          </p:cNvPr>
          <p:cNvSpPr>
            <a:spLocks noGrp="1"/>
          </p:cNvSpPr>
          <p:nvPr>
            <p:ph type="body" idx="1"/>
          </p:nvPr>
        </p:nvSpPr>
        <p:spPr>
          <a:xfrm>
            <a:off x="552174" y="1388182"/>
            <a:ext cx="11639826" cy="46194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p:nvPr>
        </p:nvSpPr>
        <p:spPr>
          <a:xfrm>
            <a:off x="541337" y="566739"/>
            <a:ext cx="11628483" cy="603694"/>
          </a:xfrm>
          <a:prstGeom prst="rect">
            <a:avLst/>
          </a:prstGeom>
        </p:spPr>
        <p:txBody>
          <a:bodyPr vert="horz" wrap="square" lIns="0" tIns="0" rIns="0" bIns="0" rtlCol="0" anchor="t" anchorCtr="0">
            <a:noAutofit/>
          </a:bodyPr>
          <a:lstStyle/>
          <a:p>
            <a:r>
              <a:rPr lang="en-US" noProof="0"/>
              <a:t>Click to add a Master title</a:t>
            </a:r>
            <a:endParaRPr lang="en-GB" noProof="0"/>
          </a:p>
        </p:txBody>
      </p:sp>
    </p:spTree>
    <p:extLst>
      <p:ext uri="{BB962C8B-B14F-4D97-AF65-F5344CB8AC3E}">
        <p14:creationId xmlns:p14="http://schemas.microsoft.com/office/powerpoint/2010/main" val="28281857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78" r:id="rId7"/>
    <p:sldLayoutId id="2147483795" r:id="rId8"/>
    <p:sldLayoutId id="2147483786" r:id="rId9"/>
    <p:sldLayoutId id="2147483787" r:id="rId10"/>
    <p:sldLayoutId id="2147483788" r:id="rId11"/>
    <p:sldLayoutId id="2147483789" r:id="rId12"/>
    <p:sldLayoutId id="2147483793" r:id="rId13"/>
    <p:sldLayoutId id="2147483794" r:id="rId14"/>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eaLnBrk="1" fontAlgn="base" hangingPunct="1">
        <a:lnSpc>
          <a:spcPct val="106000"/>
        </a:lnSpc>
        <a:spcBef>
          <a:spcPct val="0"/>
        </a:spcBef>
        <a:spcAft>
          <a:spcPct val="0"/>
        </a:spcAft>
        <a:defRPr sz="3000" kern="1200" spc="20">
          <a:solidFill>
            <a:schemeClr val="tx2"/>
          </a:solidFill>
          <a:latin typeface="+mj-lt"/>
          <a:ea typeface="ＭＳ Ｐゴシック" charset="-128"/>
          <a:cs typeface="+mj-cs"/>
        </a:defRPr>
      </a:lvl1pPr>
      <a:lvl2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2pPr>
      <a:lvl3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3pPr>
      <a:lvl4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4pPr>
      <a:lvl5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5pPr>
      <a:lvl6pPr marL="4572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6pPr>
      <a:lvl7pPr marL="9144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7pPr>
      <a:lvl8pPr marL="13716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8pPr>
      <a:lvl9pPr marL="18288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9pPr>
    </p:titleStyle>
    <p:bodyStyle>
      <a:lvl1pPr algn="l" rtl="0" eaLnBrk="1" fontAlgn="base" hangingPunct="1">
        <a:lnSpc>
          <a:spcPct val="106000"/>
        </a:lnSpc>
        <a:spcBef>
          <a:spcPct val="0"/>
        </a:spcBef>
        <a:spcAft>
          <a:spcPts val="0"/>
        </a:spcAft>
        <a:buFont typeface="Arial" charset="0"/>
        <a:defRPr sz="2400" kern="1200" spc="20">
          <a:solidFill>
            <a:schemeClr val="tx1"/>
          </a:solidFill>
          <a:latin typeface="+mn-lt"/>
          <a:ea typeface="Hind Medium" charset="0"/>
          <a:cs typeface="Hind Medium" charset="0"/>
        </a:defRPr>
      </a:lvl1pPr>
      <a:lvl2pPr marL="690563" indent="-227013" algn="l" rtl="0" eaLnBrk="1" fontAlgn="base" hangingPunct="1">
        <a:lnSpc>
          <a:spcPct val="113000"/>
        </a:lnSpc>
        <a:spcBef>
          <a:spcPct val="0"/>
        </a:spcBef>
        <a:spcAft>
          <a:spcPct val="0"/>
        </a:spcAft>
        <a:buFont typeface="Arial" panose="020B0604020202020204" pitchFamily="34" charset="0"/>
        <a:buChar char="•"/>
        <a:tabLst/>
        <a:defRPr sz="2000" kern="1200" spc="20">
          <a:solidFill>
            <a:schemeClr val="tx1"/>
          </a:solidFill>
          <a:latin typeface="+mn-lt"/>
          <a:ea typeface="ＭＳ Ｐゴシック" charset="-128"/>
          <a:cs typeface="+mn-cs"/>
        </a:defRPr>
      </a:lvl2pPr>
      <a:lvl3pPr marL="1147763" indent="-228600" algn="l" rtl="0" eaLnBrk="1" fontAlgn="base" hangingPunct="1">
        <a:lnSpc>
          <a:spcPct val="113000"/>
        </a:lnSpc>
        <a:spcBef>
          <a:spcPct val="0"/>
        </a:spcBef>
        <a:spcAft>
          <a:spcPts val="0"/>
        </a:spcAft>
        <a:buSzPct val="100000"/>
        <a:buFont typeface="Arial" panose="020B0604020202020204" pitchFamily="34" charset="0"/>
        <a:buChar char="•"/>
        <a:tabLst/>
        <a:defRPr sz="1800" kern="1200" spc="20">
          <a:solidFill>
            <a:schemeClr val="tx1"/>
          </a:solidFill>
          <a:latin typeface="+mn-lt"/>
          <a:ea typeface="ＭＳ Ｐゴシック" charset="-128"/>
          <a:cs typeface="+mn-cs"/>
        </a:defRPr>
      </a:lvl3pPr>
      <a:lvl4pPr marL="1603375" indent="-227013" algn="l" rtl="0" eaLnBrk="1" fontAlgn="base" hangingPunct="1">
        <a:lnSpc>
          <a:spcPct val="113000"/>
        </a:lnSpc>
        <a:spcBef>
          <a:spcPct val="0"/>
        </a:spcBef>
        <a:spcAft>
          <a:spcPct val="0"/>
        </a:spcAft>
        <a:buSzPct val="100000"/>
        <a:buFont typeface="Arial" panose="020B0604020202020204" pitchFamily="34" charset="0"/>
        <a:buChar char="•"/>
        <a:tabLst/>
        <a:defRPr sz="1600" kern="1200" spc="20">
          <a:solidFill>
            <a:schemeClr val="tx1"/>
          </a:solidFill>
          <a:latin typeface="+mn-lt"/>
          <a:ea typeface="ＭＳ Ｐゴシック" charset="-128"/>
          <a:cs typeface="+mn-cs"/>
        </a:defRPr>
      </a:lvl4pPr>
      <a:lvl5pPr marL="2060575" indent="-228600" algn="l" rtl="0" eaLnBrk="1" fontAlgn="base" hangingPunct="1">
        <a:lnSpc>
          <a:spcPct val="112000"/>
        </a:lnSpc>
        <a:spcBef>
          <a:spcPct val="0"/>
        </a:spcBef>
        <a:spcAft>
          <a:spcPts val="0"/>
        </a:spcAft>
        <a:buSzPct val="100000"/>
        <a:buFont typeface="Arial" panose="020B0604020202020204" pitchFamily="34" charset="0"/>
        <a:buChar char="•"/>
        <a:tabLst/>
        <a:defRPr sz="1400" kern="1200" spc="20">
          <a:solidFill>
            <a:schemeClr val="tx1"/>
          </a:solidFill>
          <a:latin typeface="+mn-lt"/>
          <a:ea typeface="ＭＳ Ｐゴシック" charset="-128"/>
          <a:cs typeface="+mn-cs"/>
        </a:defRPr>
      </a:lvl5pPr>
      <a:lvl6pPr marL="685800" indent="-228600" algn="l" defTabSz="914400" rtl="0" eaLnBrk="1" latinLnBrk="0" hangingPunct="1">
        <a:lnSpc>
          <a:spcPct val="112000"/>
        </a:lnSpc>
        <a:spcBef>
          <a:spcPts val="0"/>
        </a:spcBef>
        <a:buFont typeface="Arial" panose="020B0604020202020204" pitchFamily="34" charset="0"/>
        <a:buChar char="•"/>
        <a:tabLst/>
        <a:defRPr sz="1800" kern="1200">
          <a:solidFill>
            <a:schemeClr val="tx1"/>
          </a:solidFill>
          <a:latin typeface="+mn-lt"/>
          <a:ea typeface="+mn-ea"/>
          <a:cs typeface="+mn-cs"/>
        </a:defRPr>
      </a:lvl6pPr>
      <a:lvl7pPr marL="914400" indent="-228600" algn="l" defTabSz="914400" rtl="0" eaLnBrk="1" latinLnBrk="0" hangingPunct="1">
        <a:lnSpc>
          <a:spcPct val="112000"/>
        </a:lnSpc>
        <a:spcBef>
          <a:spcPts val="0"/>
        </a:spcBef>
        <a:buFont typeface="Arial" panose="020B0604020202020204" pitchFamily="34" charset="0"/>
        <a:buChar char="•"/>
        <a:tabLst/>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5.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8.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pulse.internetsociety.org/wp-content/uploads/2021/11/Internet-Society-Pulse-IRI-Methodology-October-2021-v1.0-Final-EN.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8AD0D3B-578B-5E48-A03E-1D70E177EAEA}"/>
              </a:ext>
            </a:extLst>
          </p:cNvPr>
          <p:cNvSpPr>
            <a:spLocks noGrp="1"/>
          </p:cNvSpPr>
          <p:nvPr>
            <p:ph sz="quarter" idx="12"/>
          </p:nvPr>
        </p:nvSpPr>
        <p:spPr/>
        <p:txBody>
          <a:bodyPr vert="horz" lIns="91440" tIns="45720" rIns="91440" bIns="45720" rtlCol="0" anchor="t">
            <a:normAutofit/>
          </a:bodyPr>
          <a:lstStyle/>
          <a:p>
            <a:r>
              <a:rPr lang="en-US" dirty="0">
                <a:cs typeface="Hind Medium"/>
              </a:rPr>
              <a:t>November 2023</a:t>
            </a:r>
          </a:p>
        </p:txBody>
      </p:sp>
      <p:sp>
        <p:nvSpPr>
          <p:cNvPr id="7" name="Content Placeholder 6">
            <a:extLst>
              <a:ext uri="{FF2B5EF4-FFF2-40B4-BE49-F238E27FC236}">
                <a16:creationId xmlns:a16="http://schemas.microsoft.com/office/drawing/2014/main" id="{B6FA09DE-F739-C741-9EBF-02D46588FE92}"/>
              </a:ext>
            </a:extLst>
          </p:cNvPr>
          <p:cNvSpPr>
            <a:spLocks noGrp="1"/>
          </p:cNvSpPr>
          <p:nvPr>
            <p:ph sz="quarter" idx="13"/>
          </p:nvPr>
        </p:nvSpPr>
        <p:spPr/>
        <p:txBody>
          <a:bodyPr/>
          <a:lstStyle/>
          <a:p>
            <a:r>
              <a:rPr lang="en-US">
                <a:cs typeface="Hind Medium"/>
              </a:rPr>
              <a:t>Robbie Mitchell</a:t>
            </a:r>
            <a:endParaRPr lang="en-US"/>
          </a:p>
          <a:p>
            <a:r>
              <a:rPr lang="en-US">
                <a:cs typeface="Hind Medium"/>
              </a:rPr>
              <a:t>mitchell@isoc.org</a:t>
            </a:r>
          </a:p>
        </p:txBody>
      </p:sp>
      <p:sp>
        <p:nvSpPr>
          <p:cNvPr id="2" name="Title 1">
            <a:extLst>
              <a:ext uri="{FF2B5EF4-FFF2-40B4-BE49-F238E27FC236}">
                <a16:creationId xmlns:a16="http://schemas.microsoft.com/office/drawing/2014/main" id="{A978A0BD-ECE4-1245-8F57-85F2A97729E0}"/>
              </a:ext>
            </a:extLst>
          </p:cNvPr>
          <p:cNvSpPr>
            <a:spLocks noGrp="1"/>
          </p:cNvSpPr>
          <p:nvPr>
            <p:ph type="ctrTitle"/>
          </p:nvPr>
        </p:nvSpPr>
        <p:spPr>
          <a:xfrm>
            <a:off x="540000" y="2708455"/>
            <a:ext cx="6580910" cy="587191"/>
          </a:xfrm>
        </p:spPr>
        <p:txBody>
          <a:bodyPr>
            <a:normAutofit/>
          </a:bodyPr>
          <a:lstStyle/>
          <a:p>
            <a:r>
              <a:rPr lang="en-US" dirty="0">
                <a:solidFill>
                  <a:srgbClr val="EEF2EC"/>
                </a:solidFill>
                <a:ea typeface="+mj-lt"/>
                <a:cs typeface="+mj-lt"/>
              </a:rPr>
              <a:t>Indexing Europe’s Internet Resilience</a:t>
            </a:r>
            <a:endParaRPr lang="en-US" dirty="0">
              <a:solidFill>
                <a:srgbClr val="EEF2EC"/>
              </a:solidFill>
              <a:ea typeface="ＭＳ Ｐゴシック"/>
              <a:cs typeface="+mj-lt"/>
            </a:endParaRPr>
          </a:p>
        </p:txBody>
      </p:sp>
    </p:spTree>
    <p:extLst>
      <p:ext uri="{BB962C8B-B14F-4D97-AF65-F5344CB8AC3E}">
        <p14:creationId xmlns:p14="http://schemas.microsoft.com/office/powerpoint/2010/main" val="334892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E12EC3-4642-8235-2DD3-50CFE1CCA9A1}"/>
              </a:ext>
            </a:extLst>
          </p:cNvPr>
          <p:cNvSpPr>
            <a:spLocks noGrp="1"/>
          </p:cNvSpPr>
          <p:nvPr>
            <p:ph type="sldNum" sz="quarter" idx="11"/>
          </p:nvPr>
        </p:nvSpPr>
        <p:spPr/>
        <p:txBody>
          <a:bodyPr/>
          <a:lstStyle/>
          <a:p>
            <a:fld id="{DBE5F007-28FD-B845-A833-24BC97E499D9}" type="slidenum">
              <a:rPr lang="uk-UA" altLang="en-US" smtClean="0"/>
              <a:pPr/>
              <a:t>10</a:t>
            </a:fld>
            <a:endParaRPr lang="uk-UA" altLang="en-US">
              <a:solidFill>
                <a:schemeClr val="tx1"/>
              </a:solidFill>
            </a:endParaRPr>
          </a:p>
        </p:txBody>
      </p:sp>
      <p:sp>
        <p:nvSpPr>
          <p:cNvPr id="4" name="Content Placeholder 3">
            <a:extLst>
              <a:ext uri="{FF2B5EF4-FFF2-40B4-BE49-F238E27FC236}">
                <a16:creationId xmlns:a16="http://schemas.microsoft.com/office/drawing/2014/main" id="{7145B7DC-7A01-D9EA-8440-529EE86BD061}"/>
              </a:ext>
            </a:extLst>
          </p:cNvPr>
          <p:cNvSpPr>
            <a:spLocks noGrp="1"/>
          </p:cNvSpPr>
          <p:nvPr>
            <p:ph sz="quarter" idx="12"/>
          </p:nvPr>
        </p:nvSpPr>
        <p:spPr/>
        <p:txBody>
          <a:bodyPr/>
          <a:lstStyle/>
          <a:p>
            <a:pPr marL="342900" indent="-342900">
              <a:spcBef>
                <a:spcPts val="1200"/>
              </a:spcBef>
              <a:buFont typeface="Arial" panose="020B0604020202020204" pitchFamily="34" charset="0"/>
              <a:buChar char="•"/>
            </a:pPr>
            <a:r>
              <a:rPr lang="en-AU" dirty="0"/>
              <a:t>The outage lasted 19 hours. </a:t>
            </a:r>
          </a:p>
          <a:p>
            <a:pPr marL="342900" indent="-342900">
              <a:spcBef>
                <a:spcPts val="1200"/>
              </a:spcBef>
              <a:buFont typeface="Arial" panose="020B0604020202020204" pitchFamily="34" charset="0"/>
              <a:buChar char="•"/>
            </a:pPr>
            <a:r>
              <a:rPr lang="en-AU" dirty="0"/>
              <a:t>It affected 12 million subscribers and indirectly affected millions of others.</a:t>
            </a:r>
          </a:p>
          <a:p>
            <a:pPr marL="342900" indent="-342900">
              <a:spcBef>
                <a:spcPts val="1200"/>
              </a:spcBef>
              <a:buFont typeface="Arial" panose="020B0604020202020204" pitchFamily="34" charset="0"/>
              <a:buChar char="•"/>
            </a:pPr>
            <a:r>
              <a:rPr lang="en-AU" dirty="0"/>
              <a:t>Cost the economy nearly 142 million USD and Rogers 150M USD in customer credits. </a:t>
            </a:r>
          </a:p>
          <a:p>
            <a:pPr marL="342900" indent="-342900">
              <a:spcBef>
                <a:spcPts val="1200"/>
              </a:spcBef>
              <a:buFont typeface="Arial" panose="020B0604020202020204" pitchFamily="34" charset="0"/>
              <a:buChar char="•"/>
            </a:pPr>
            <a:r>
              <a:rPr lang="en-AU" dirty="0"/>
              <a:t>Rogers has also never provided a Root Cause Analysis</a:t>
            </a:r>
          </a:p>
          <a:p>
            <a:pPr marL="342900" indent="-342900">
              <a:spcBef>
                <a:spcPts val="1200"/>
              </a:spcBef>
              <a:buFont typeface="Arial" panose="020B0604020202020204" pitchFamily="34" charset="0"/>
              <a:buChar char="•"/>
            </a:pPr>
            <a:endParaRPr lang="en-US" dirty="0"/>
          </a:p>
        </p:txBody>
      </p:sp>
      <p:sp>
        <p:nvSpPr>
          <p:cNvPr id="5" name="Title 4">
            <a:extLst>
              <a:ext uri="{FF2B5EF4-FFF2-40B4-BE49-F238E27FC236}">
                <a16:creationId xmlns:a16="http://schemas.microsoft.com/office/drawing/2014/main" id="{85F1816B-2D1B-65F8-A8E5-642407870659}"/>
              </a:ext>
            </a:extLst>
          </p:cNvPr>
          <p:cNvSpPr>
            <a:spLocks noGrp="1"/>
          </p:cNvSpPr>
          <p:nvPr>
            <p:ph type="title"/>
          </p:nvPr>
        </p:nvSpPr>
        <p:spPr>
          <a:xfrm>
            <a:off x="548639" y="478574"/>
            <a:ext cx="5564373" cy="563042"/>
          </a:xfrm>
        </p:spPr>
        <p:txBody>
          <a:bodyPr/>
          <a:lstStyle/>
          <a:p>
            <a:r>
              <a:rPr lang="en-US" dirty="0"/>
              <a:t>AS812 outage</a:t>
            </a:r>
          </a:p>
        </p:txBody>
      </p:sp>
      <p:pic>
        <p:nvPicPr>
          <p:cNvPr id="9" name="Picture Placeholder 8">
            <a:extLst>
              <a:ext uri="{FF2B5EF4-FFF2-40B4-BE49-F238E27FC236}">
                <a16:creationId xmlns:a16="http://schemas.microsoft.com/office/drawing/2014/main" id="{8C1AFD8B-6F40-6BBD-E389-0508C8721A93}"/>
              </a:ext>
            </a:extLst>
          </p:cNvPr>
          <p:cNvPicPr>
            <a:picLocks noGrp="1" noChangeAspect="1"/>
          </p:cNvPicPr>
          <p:nvPr>
            <p:ph type="pic" idx="1"/>
          </p:nvPr>
        </p:nvPicPr>
        <p:blipFill rotWithShape="1">
          <a:blip r:embed="rId3"/>
          <a:srcRect t="8362" b="8362"/>
          <a:stretch/>
        </p:blipFill>
        <p:spPr>
          <a:xfrm>
            <a:off x="6305550" y="0"/>
            <a:ext cx="5886450" cy="6858000"/>
          </a:xfrm>
          <a:prstGeom prst="rect">
            <a:avLst/>
          </a:prstGeom>
        </p:spPr>
      </p:pic>
    </p:spTree>
    <p:extLst>
      <p:ext uri="{BB962C8B-B14F-4D97-AF65-F5344CB8AC3E}">
        <p14:creationId xmlns:p14="http://schemas.microsoft.com/office/powerpoint/2010/main" val="423293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2" descr="A screen shot of a computer&#10;&#10;Description automatically generated">
            <a:extLst>
              <a:ext uri="{FF2B5EF4-FFF2-40B4-BE49-F238E27FC236}">
                <a16:creationId xmlns:a16="http://schemas.microsoft.com/office/drawing/2014/main" id="{84B18C9F-D4F6-224E-63B9-8CF90C530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98" y="1032322"/>
            <a:ext cx="11794603" cy="496049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FD1D02B-4760-A801-2A43-9BBB2CD93829}"/>
              </a:ext>
            </a:extLst>
          </p:cNvPr>
          <p:cNvSpPr>
            <a:spLocks noGrp="1"/>
          </p:cNvSpPr>
          <p:nvPr>
            <p:ph type="sldNum" sz="quarter" idx="11"/>
          </p:nvPr>
        </p:nvSpPr>
        <p:spPr/>
        <p:txBody>
          <a:bodyPr/>
          <a:lstStyle/>
          <a:p>
            <a:fld id="{DBE5F007-28FD-B845-A833-24BC97E499D9}" type="slidenum">
              <a:rPr lang="uk-UA" altLang="en-US" smtClean="0"/>
              <a:pPr/>
              <a:t>11</a:t>
            </a:fld>
            <a:endParaRPr lang="uk-UA" altLang="en-US">
              <a:solidFill>
                <a:schemeClr val="tx1"/>
              </a:solidFill>
            </a:endParaRPr>
          </a:p>
        </p:txBody>
      </p:sp>
      <p:sp>
        <p:nvSpPr>
          <p:cNvPr id="5" name="Title 4">
            <a:extLst>
              <a:ext uri="{FF2B5EF4-FFF2-40B4-BE49-F238E27FC236}">
                <a16:creationId xmlns:a16="http://schemas.microsoft.com/office/drawing/2014/main" id="{A0BDE5D3-CA67-CA10-DC95-FF96429B60E8}"/>
              </a:ext>
            </a:extLst>
          </p:cNvPr>
          <p:cNvSpPr>
            <a:spLocks noGrp="1"/>
          </p:cNvSpPr>
          <p:nvPr>
            <p:ph type="title"/>
          </p:nvPr>
        </p:nvSpPr>
        <p:spPr>
          <a:xfrm>
            <a:off x="540771" y="566739"/>
            <a:ext cx="6346166" cy="563042"/>
          </a:xfrm>
        </p:spPr>
        <p:txBody>
          <a:bodyPr/>
          <a:lstStyle/>
          <a:p>
            <a:r>
              <a:rPr lang="en-US" b="0" i="0" u="none" strike="noStrike" dirty="0">
                <a:solidFill>
                  <a:srgbClr val="3A82E4"/>
                </a:solidFill>
                <a:effectLst/>
                <a:latin typeface="Hind Light" panose="02000000000000000000" pitchFamily="2" charset="77"/>
              </a:rPr>
              <a:t>Canada – Internet Resilience Index</a:t>
            </a:r>
            <a:r>
              <a:rPr lang="en-US" b="0" i="0" dirty="0">
                <a:solidFill>
                  <a:srgbClr val="3A82E4"/>
                </a:solidFill>
                <a:effectLst/>
                <a:latin typeface="Hind Light" panose="02000000000000000000" pitchFamily="2" charset="77"/>
              </a:rPr>
              <a:t>​</a:t>
            </a:r>
            <a:br>
              <a:rPr lang="en-US" b="0" i="0" dirty="0">
                <a:effectLst/>
              </a:rPr>
            </a:br>
            <a:endParaRPr lang="en-US" dirty="0"/>
          </a:p>
        </p:txBody>
      </p:sp>
      <p:sp>
        <p:nvSpPr>
          <p:cNvPr id="6" name="TextBox 5">
            <a:extLst>
              <a:ext uri="{FF2B5EF4-FFF2-40B4-BE49-F238E27FC236}">
                <a16:creationId xmlns:a16="http://schemas.microsoft.com/office/drawing/2014/main" id="{3755CB5A-24DB-A3AA-D31F-C399C8C776A0}"/>
              </a:ext>
            </a:extLst>
          </p:cNvPr>
          <p:cNvSpPr txBox="1"/>
          <p:nvPr/>
        </p:nvSpPr>
        <p:spPr>
          <a:xfrm>
            <a:off x="9009189" y="4403845"/>
            <a:ext cx="2877670" cy="369332"/>
          </a:xfrm>
          <a:prstGeom prst="rect">
            <a:avLst/>
          </a:prstGeom>
          <a:noFill/>
          <a:ln w="38100">
            <a:solidFill>
              <a:srgbClr val="C00000"/>
            </a:solidFill>
          </a:ln>
        </p:spPr>
        <p:txBody>
          <a:bodyPr wrap="square">
            <a:spAutoFit/>
          </a:bodyPr>
          <a:lstStyle/>
          <a:p>
            <a:r>
              <a:rPr lang="en-AU" dirty="0"/>
              <a:t> </a:t>
            </a:r>
            <a:endParaRPr lang="en-US" dirty="0"/>
          </a:p>
        </p:txBody>
      </p:sp>
      <p:sp>
        <p:nvSpPr>
          <p:cNvPr id="7" name="Rectangle 6">
            <a:extLst>
              <a:ext uri="{FF2B5EF4-FFF2-40B4-BE49-F238E27FC236}">
                <a16:creationId xmlns:a16="http://schemas.microsoft.com/office/drawing/2014/main" id="{597106CC-170E-3026-5D55-C43A42A25340}"/>
              </a:ext>
            </a:extLst>
          </p:cNvPr>
          <p:cNvSpPr/>
          <p:nvPr/>
        </p:nvSpPr>
        <p:spPr>
          <a:xfrm>
            <a:off x="357188" y="6057900"/>
            <a:ext cx="885825" cy="4989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3615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E12EC3-4642-8235-2DD3-50CFE1CCA9A1}"/>
              </a:ext>
            </a:extLst>
          </p:cNvPr>
          <p:cNvSpPr>
            <a:spLocks noGrp="1"/>
          </p:cNvSpPr>
          <p:nvPr>
            <p:ph type="sldNum" sz="quarter" idx="11"/>
          </p:nvPr>
        </p:nvSpPr>
        <p:spPr/>
        <p:txBody>
          <a:bodyPr/>
          <a:lstStyle/>
          <a:p>
            <a:fld id="{DBE5F007-28FD-B845-A833-24BC97E499D9}" type="slidenum">
              <a:rPr lang="uk-UA" altLang="en-US" smtClean="0"/>
              <a:pPr/>
              <a:t>12</a:t>
            </a:fld>
            <a:endParaRPr lang="uk-UA" altLang="en-US">
              <a:solidFill>
                <a:schemeClr val="tx1"/>
              </a:solidFill>
            </a:endParaRPr>
          </a:p>
        </p:txBody>
      </p:sp>
      <p:sp>
        <p:nvSpPr>
          <p:cNvPr id="4" name="Content Placeholder 3">
            <a:extLst>
              <a:ext uri="{FF2B5EF4-FFF2-40B4-BE49-F238E27FC236}">
                <a16:creationId xmlns:a16="http://schemas.microsoft.com/office/drawing/2014/main" id="{7145B7DC-7A01-D9EA-8440-529EE86BD061}"/>
              </a:ext>
            </a:extLst>
          </p:cNvPr>
          <p:cNvSpPr>
            <a:spLocks noGrp="1"/>
          </p:cNvSpPr>
          <p:nvPr>
            <p:ph sz="quarter" idx="12"/>
          </p:nvPr>
        </p:nvSpPr>
        <p:spPr/>
        <p:txBody>
          <a:bodyPr/>
          <a:lstStyle/>
          <a:p>
            <a:pPr marL="342900" indent="-342900">
              <a:spcBef>
                <a:spcPts val="1200"/>
              </a:spcBef>
              <a:buFont typeface="Arial" panose="020B0604020202020204" pitchFamily="34" charset="0"/>
              <a:buChar char="•"/>
            </a:pPr>
            <a:r>
              <a:rPr lang="en-AU" dirty="0"/>
              <a:t>Outage lasted 5 hours </a:t>
            </a:r>
          </a:p>
          <a:p>
            <a:pPr marL="342900" indent="-342900">
              <a:spcBef>
                <a:spcPts val="1200"/>
              </a:spcBef>
              <a:buFont typeface="Arial" panose="020B0604020202020204" pitchFamily="34" charset="0"/>
              <a:buChar char="•"/>
            </a:pPr>
            <a:r>
              <a:rPr lang="en-AU" dirty="0"/>
              <a:t>It affected one-third of Italy’s Internet users.</a:t>
            </a:r>
          </a:p>
          <a:p>
            <a:pPr marL="342900" indent="-342900">
              <a:spcBef>
                <a:spcPts val="1200"/>
              </a:spcBef>
              <a:buFont typeface="Arial" panose="020B0604020202020204" pitchFamily="34" charset="0"/>
              <a:buChar char="•"/>
            </a:pPr>
            <a:r>
              <a:rPr lang="en-AU" dirty="0"/>
              <a:t>Cost the economy nearly 142 million USD and Rogers 150M USD in customer credits. </a:t>
            </a:r>
          </a:p>
          <a:p>
            <a:pPr marL="342900" indent="-342900">
              <a:spcBef>
                <a:spcPts val="1200"/>
              </a:spcBef>
              <a:buFont typeface="Arial" panose="020B0604020202020204" pitchFamily="34" charset="0"/>
              <a:buChar char="•"/>
            </a:pPr>
            <a:r>
              <a:rPr lang="en-AU" dirty="0"/>
              <a:t>Rogers has also never provided a Root Cause Analysis</a:t>
            </a:r>
          </a:p>
          <a:p>
            <a:pPr marL="342900" indent="-342900">
              <a:spcBef>
                <a:spcPts val="1200"/>
              </a:spcBef>
              <a:buFont typeface="Arial" panose="020B0604020202020204" pitchFamily="34" charset="0"/>
              <a:buChar char="•"/>
            </a:pPr>
            <a:endParaRPr lang="en-US" dirty="0"/>
          </a:p>
        </p:txBody>
      </p:sp>
      <p:sp>
        <p:nvSpPr>
          <p:cNvPr id="5" name="Title 4">
            <a:extLst>
              <a:ext uri="{FF2B5EF4-FFF2-40B4-BE49-F238E27FC236}">
                <a16:creationId xmlns:a16="http://schemas.microsoft.com/office/drawing/2014/main" id="{85F1816B-2D1B-65F8-A8E5-642407870659}"/>
              </a:ext>
            </a:extLst>
          </p:cNvPr>
          <p:cNvSpPr>
            <a:spLocks noGrp="1"/>
          </p:cNvSpPr>
          <p:nvPr>
            <p:ph type="title"/>
          </p:nvPr>
        </p:nvSpPr>
        <p:spPr>
          <a:xfrm>
            <a:off x="548639" y="478574"/>
            <a:ext cx="5564373" cy="563042"/>
          </a:xfrm>
        </p:spPr>
        <p:txBody>
          <a:bodyPr/>
          <a:lstStyle/>
          <a:p>
            <a:r>
              <a:rPr lang="en-US" dirty="0"/>
              <a:t>AS3269 and AS16232 outage</a:t>
            </a:r>
          </a:p>
        </p:txBody>
      </p:sp>
      <p:pic>
        <p:nvPicPr>
          <p:cNvPr id="8" name="Picture Placeholder 7">
            <a:extLst>
              <a:ext uri="{FF2B5EF4-FFF2-40B4-BE49-F238E27FC236}">
                <a16:creationId xmlns:a16="http://schemas.microsoft.com/office/drawing/2014/main" id="{2DDCC4C4-7ECA-F03E-5AC3-11326FF832E8}"/>
              </a:ext>
            </a:extLst>
          </p:cNvPr>
          <p:cNvPicPr>
            <a:picLocks noGrp="1" noChangeAspect="1"/>
          </p:cNvPicPr>
          <p:nvPr>
            <p:ph type="pic" idx="1"/>
          </p:nvPr>
        </p:nvPicPr>
        <p:blipFill rotWithShape="1">
          <a:blip r:embed="rId3"/>
          <a:srcRect t="7399" b="7399"/>
          <a:stretch/>
        </p:blipFill>
        <p:spPr>
          <a:prstGeom prst="rect">
            <a:avLst/>
          </a:prstGeom>
        </p:spPr>
      </p:pic>
    </p:spTree>
    <p:extLst>
      <p:ext uri="{BB962C8B-B14F-4D97-AF65-F5344CB8AC3E}">
        <p14:creationId xmlns:p14="http://schemas.microsoft.com/office/powerpoint/2010/main" val="1135490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A920C-78AE-1648-572E-7132D3833EEB}"/>
              </a:ext>
            </a:extLst>
          </p:cNvPr>
          <p:cNvSpPr>
            <a:spLocks noGrp="1"/>
          </p:cNvSpPr>
          <p:nvPr>
            <p:ph type="sldNum" sz="quarter" idx="11"/>
          </p:nvPr>
        </p:nvSpPr>
        <p:spPr/>
        <p:txBody>
          <a:bodyPr/>
          <a:lstStyle/>
          <a:p>
            <a:fld id="{DBE5F007-28FD-B845-A833-24BC97E499D9}" type="slidenum">
              <a:rPr lang="uk-UA" altLang="en-US" smtClean="0"/>
              <a:pPr/>
              <a:t>13</a:t>
            </a:fld>
            <a:endParaRPr lang="uk-UA" altLang="en-US">
              <a:solidFill>
                <a:schemeClr val="tx1"/>
              </a:solidFill>
            </a:endParaRPr>
          </a:p>
        </p:txBody>
      </p:sp>
      <p:sp>
        <p:nvSpPr>
          <p:cNvPr id="3" name="Title 2">
            <a:extLst>
              <a:ext uri="{FF2B5EF4-FFF2-40B4-BE49-F238E27FC236}">
                <a16:creationId xmlns:a16="http://schemas.microsoft.com/office/drawing/2014/main" id="{FDF411CA-FF70-CA1D-4998-734DF2914397}"/>
              </a:ext>
            </a:extLst>
          </p:cNvPr>
          <p:cNvSpPr>
            <a:spLocks noGrp="1"/>
          </p:cNvSpPr>
          <p:nvPr>
            <p:ph type="title"/>
          </p:nvPr>
        </p:nvSpPr>
        <p:spPr/>
        <p:txBody>
          <a:bodyPr/>
          <a:lstStyle/>
          <a:p>
            <a:r>
              <a:rPr lang="en-US" dirty="0"/>
              <a:t>Italy – Compare the Pair</a:t>
            </a:r>
          </a:p>
        </p:txBody>
      </p:sp>
      <p:pic>
        <p:nvPicPr>
          <p:cNvPr id="6146" name="Picture 2" descr="A screenshot of a computer&#10;&#10;Description automatically generated">
            <a:extLst>
              <a:ext uri="{FF2B5EF4-FFF2-40B4-BE49-F238E27FC236}">
                <a16:creationId xmlns:a16="http://schemas.microsoft.com/office/drawing/2014/main" id="{82D16953-538E-2C31-8038-6F57ACF7F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728" y="1827613"/>
            <a:ext cx="4525930" cy="446364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A screenshot of a computer&#10;&#10;Description automatically generated">
            <a:extLst>
              <a:ext uri="{FF2B5EF4-FFF2-40B4-BE49-F238E27FC236}">
                <a16:creationId xmlns:a16="http://schemas.microsoft.com/office/drawing/2014/main" id="{2C63F968-7D7F-F211-0543-14879430D4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4245" y="1827613"/>
            <a:ext cx="4411865" cy="44636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4A39C02-C37B-5CC5-D4CF-D46F1FA98F4B}"/>
              </a:ext>
            </a:extLst>
          </p:cNvPr>
          <p:cNvSpPr txBox="1"/>
          <p:nvPr/>
        </p:nvSpPr>
        <p:spPr>
          <a:xfrm>
            <a:off x="911728" y="1377313"/>
            <a:ext cx="4525930" cy="369332"/>
          </a:xfrm>
          <a:prstGeom prst="rect">
            <a:avLst/>
          </a:prstGeom>
          <a:noFill/>
        </p:spPr>
        <p:txBody>
          <a:bodyPr wrap="square">
            <a:spAutoFit/>
          </a:bodyPr>
          <a:lstStyle/>
          <a:p>
            <a:r>
              <a:rPr lang="en-AU" dirty="0"/>
              <a:t> AS3269 TIM</a:t>
            </a:r>
            <a:endParaRPr lang="en-US" dirty="0"/>
          </a:p>
        </p:txBody>
      </p:sp>
      <p:sp>
        <p:nvSpPr>
          <p:cNvPr id="6" name="TextBox 5">
            <a:extLst>
              <a:ext uri="{FF2B5EF4-FFF2-40B4-BE49-F238E27FC236}">
                <a16:creationId xmlns:a16="http://schemas.microsoft.com/office/drawing/2014/main" id="{E5573E6E-FC60-8897-C116-233FCB34DAC3}"/>
              </a:ext>
            </a:extLst>
          </p:cNvPr>
          <p:cNvSpPr txBox="1"/>
          <p:nvPr/>
        </p:nvSpPr>
        <p:spPr>
          <a:xfrm>
            <a:off x="6530180" y="1425412"/>
            <a:ext cx="4525930" cy="369332"/>
          </a:xfrm>
          <a:prstGeom prst="rect">
            <a:avLst/>
          </a:prstGeom>
          <a:noFill/>
        </p:spPr>
        <p:txBody>
          <a:bodyPr wrap="square">
            <a:spAutoFit/>
          </a:bodyPr>
          <a:lstStyle/>
          <a:p>
            <a:r>
              <a:rPr lang="en-AU" dirty="0"/>
              <a:t> AS30722 Vodafone Italia</a:t>
            </a:r>
            <a:endParaRPr lang="en-US" dirty="0"/>
          </a:p>
        </p:txBody>
      </p:sp>
    </p:spTree>
    <p:extLst>
      <p:ext uri="{BB962C8B-B14F-4D97-AF65-F5344CB8AC3E}">
        <p14:creationId xmlns:p14="http://schemas.microsoft.com/office/powerpoint/2010/main" val="1628070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5" descr="A screen shot of a computer&#10;&#10;Description automatically generated">
            <a:extLst>
              <a:ext uri="{FF2B5EF4-FFF2-40B4-BE49-F238E27FC236}">
                <a16:creationId xmlns:a16="http://schemas.microsoft.com/office/drawing/2014/main" id="{E51EE992-2205-E471-0CC6-DDE06ABEFE66}"/>
              </a:ext>
            </a:extLst>
          </p:cNvPr>
          <p:cNvPicPr>
            <a:picLocks noGrp="1" noChangeAspect="1"/>
          </p:cNvPicPr>
          <p:nvPr>
            <p:ph sz="quarter" idx="12"/>
          </p:nvPr>
        </p:nvPicPr>
        <p:blipFill>
          <a:blip r:embed="rId3"/>
          <a:stretch>
            <a:fillRect/>
          </a:stretch>
        </p:blipFill>
        <p:spPr>
          <a:xfrm>
            <a:off x="291594" y="1226917"/>
            <a:ext cx="11619121" cy="4880031"/>
          </a:xfrm>
        </p:spPr>
      </p:pic>
      <p:sp>
        <p:nvSpPr>
          <p:cNvPr id="2" name="Slide Number Placeholder 1">
            <a:extLst>
              <a:ext uri="{FF2B5EF4-FFF2-40B4-BE49-F238E27FC236}">
                <a16:creationId xmlns:a16="http://schemas.microsoft.com/office/drawing/2014/main" id="{DFD1D02B-4760-A801-2A43-9BBB2CD93829}"/>
              </a:ext>
            </a:extLst>
          </p:cNvPr>
          <p:cNvSpPr>
            <a:spLocks noGrp="1"/>
          </p:cNvSpPr>
          <p:nvPr>
            <p:ph type="sldNum" sz="quarter" idx="11"/>
          </p:nvPr>
        </p:nvSpPr>
        <p:spPr/>
        <p:txBody>
          <a:bodyPr/>
          <a:lstStyle/>
          <a:p>
            <a:fld id="{DBE5F007-28FD-B845-A833-24BC97E499D9}" type="slidenum">
              <a:rPr lang="uk-UA" altLang="en-US" smtClean="0"/>
              <a:pPr/>
              <a:t>14</a:t>
            </a:fld>
            <a:endParaRPr lang="uk-UA" altLang="en-US">
              <a:solidFill>
                <a:schemeClr val="tx1"/>
              </a:solidFill>
            </a:endParaRPr>
          </a:p>
        </p:txBody>
      </p:sp>
      <p:sp>
        <p:nvSpPr>
          <p:cNvPr id="5" name="Title 4">
            <a:extLst>
              <a:ext uri="{FF2B5EF4-FFF2-40B4-BE49-F238E27FC236}">
                <a16:creationId xmlns:a16="http://schemas.microsoft.com/office/drawing/2014/main" id="{A0BDE5D3-CA67-CA10-DC95-FF96429B60E8}"/>
              </a:ext>
            </a:extLst>
          </p:cNvPr>
          <p:cNvSpPr>
            <a:spLocks noGrp="1"/>
          </p:cNvSpPr>
          <p:nvPr>
            <p:ph type="title"/>
          </p:nvPr>
        </p:nvSpPr>
        <p:spPr>
          <a:xfrm>
            <a:off x="540771" y="566739"/>
            <a:ext cx="6346166" cy="563042"/>
          </a:xfrm>
        </p:spPr>
        <p:txBody>
          <a:bodyPr/>
          <a:lstStyle/>
          <a:p>
            <a:r>
              <a:rPr lang="en-US" b="0" i="0" u="none" strike="noStrike" dirty="0">
                <a:solidFill>
                  <a:srgbClr val="3A82E4"/>
                </a:solidFill>
                <a:effectLst/>
                <a:latin typeface="Hind Light" panose="02000000000000000000" pitchFamily="2" charset="77"/>
              </a:rPr>
              <a:t>Italy – Internet Resilience Index</a:t>
            </a:r>
            <a:r>
              <a:rPr lang="en-US" b="0" i="0" dirty="0">
                <a:solidFill>
                  <a:srgbClr val="3A82E4"/>
                </a:solidFill>
                <a:effectLst/>
                <a:latin typeface="Hind Light" panose="02000000000000000000" pitchFamily="2" charset="77"/>
              </a:rPr>
              <a:t>​</a:t>
            </a:r>
            <a:br>
              <a:rPr lang="en-US" b="0" i="0" dirty="0">
                <a:effectLst/>
              </a:rPr>
            </a:br>
            <a:endParaRPr lang="en-US" dirty="0"/>
          </a:p>
        </p:txBody>
      </p:sp>
      <p:sp>
        <p:nvSpPr>
          <p:cNvPr id="6" name="TextBox 5">
            <a:extLst>
              <a:ext uri="{FF2B5EF4-FFF2-40B4-BE49-F238E27FC236}">
                <a16:creationId xmlns:a16="http://schemas.microsoft.com/office/drawing/2014/main" id="{3755CB5A-24DB-A3AA-D31F-C399C8C776A0}"/>
              </a:ext>
            </a:extLst>
          </p:cNvPr>
          <p:cNvSpPr txBox="1"/>
          <p:nvPr/>
        </p:nvSpPr>
        <p:spPr>
          <a:xfrm>
            <a:off x="9009189" y="4565890"/>
            <a:ext cx="2877670" cy="369332"/>
          </a:xfrm>
          <a:prstGeom prst="rect">
            <a:avLst/>
          </a:prstGeom>
          <a:noFill/>
          <a:ln w="38100">
            <a:solidFill>
              <a:srgbClr val="C00000"/>
            </a:solidFill>
          </a:ln>
        </p:spPr>
        <p:txBody>
          <a:bodyPr wrap="square">
            <a:spAutoFit/>
          </a:bodyPr>
          <a:lstStyle/>
          <a:p>
            <a:r>
              <a:rPr lang="en-AU" dirty="0"/>
              <a:t> </a:t>
            </a:r>
            <a:endParaRPr lang="en-US" dirty="0"/>
          </a:p>
        </p:txBody>
      </p:sp>
      <p:sp>
        <p:nvSpPr>
          <p:cNvPr id="4" name="Rectangle 3">
            <a:extLst>
              <a:ext uri="{FF2B5EF4-FFF2-40B4-BE49-F238E27FC236}">
                <a16:creationId xmlns:a16="http://schemas.microsoft.com/office/drawing/2014/main" id="{1938FEBF-1BEE-622F-C3EA-5FAB214C0EC0}"/>
              </a:ext>
            </a:extLst>
          </p:cNvPr>
          <p:cNvSpPr/>
          <p:nvPr/>
        </p:nvSpPr>
        <p:spPr>
          <a:xfrm>
            <a:off x="357188" y="6057900"/>
            <a:ext cx="885825" cy="4989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32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4E65CB-FE50-9833-4FF8-15CE83C23511}"/>
              </a:ext>
            </a:extLst>
          </p:cNvPr>
          <p:cNvSpPr>
            <a:spLocks noGrp="1"/>
          </p:cNvSpPr>
          <p:nvPr>
            <p:ph type="sldNum" sz="quarter" idx="11"/>
          </p:nvPr>
        </p:nvSpPr>
        <p:spPr/>
        <p:txBody>
          <a:bodyPr/>
          <a:lstStyle/>
          <a:p>
            <a:fld id="{DBE5F007-28FD-B845-A833-24BC97E499D9}" type="slidenum">
              <a:rPr lang="uk-UA" altLang="en-US" smtClean="0"/>
              <a:pPr/>
              <a:t>15</a:t>
            </a:fld>
            <a:endParaRPr lang="uk-UA" altLang="en-US">
              <a:solidFill>
                <a:schemeClr val="tx1"/>
              </a:solidFill>
            </a:endParaRPr>
          </a:p>
        </p:txBody>
      </p:sp>
      <p:sp>
        <p:nvSpPr>
          <p:cNvPr id="3" name="Content Placeholder 2">
            <a:extLst>
              <a:ext uri="{FF2B5EF4-FFF2-40B4-BE49-F238E27FC236}">
                <a16:creationId xmlns:a16="http://schemas.microsoft.com/office/drawing/2014/main" id="{C3F686A9-132A-EC85-6FEE-E1EA2C5644E2}"/>
              </a:ext>
            </a:extLst>
          </p:cNvPr>
          <p:cNvSpPr>
            <a:spLocks noGrp="1"/>
          </p:cNvSpPr>
          <p:nvPr>
            <p:ph sz="quarter" idx="12"/>
          </p:nvPr>
        </p:nvSpPr>
        <p:spPr/>
        <p:txBody>
          <a:bodyPr/>
          <a:lstStyle/>
          <a:p>
            <a:r>
              <a:rPr lang="en-US" dirty="0">
                <a:cs typeface="Hind Medium"/>
              </a:rPr>
              <a:t>Internet Resilience in Europe: Strengths and Weaknesses</a:t>
            </a:r>
            <a:endParaRPr lang="en-US" dirty="0"/>
          </a:p>
        </p:txBody>
      </p:sp>
    </p:spTree>
    <p:extLst>
      <p:ext uri="{BB962C8B-B14F-4D97-AF65-F5344CB8AC3E}">
        <p14:creationId xmlns:p14="http://schemas.microsoft.com/office/powerpoint/2010/main" val="3261805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E074B1-ADE5-3895-0A1F-B4B511681F83}"/>
              </a:ext>
            </a:extLst>
          </p:cNvPr>
          <p:cNvSpPr>
            <a:spLocks noGrp="1"/>
          </p:cNvSpPr>
          <p:nvPr>
            <p:ph type="sldNum" sz="quarter" idx="11"/>
          </p:nvPr>
        </p:nvSpPr>
        <p:spPr/>
        <p:txBody>
          <a:bodyPr/>
          <a:lstStyle/>
          <a:p>
            <a:fld id="{DBE5F007-28FD-B845-A833-24BC97E499D9}" type="slidenum">
              <a:rPr lang="uk-UA" altLang="en-US" smtClean="0"/>
              <a:pPr/>
              <a:t>16</a:t>
            </a:fld>
            <a:endParaRPr lang="uk-UA" altLang="en-US">
              <a:solidFill>
                <a:schemeClr val="tx1"/>
              </a:solidFill>
            </a:endParaRPr>
          </a:p>
        </p:txBody>
      </p:sp>
      <p:sp>
        <p:nvSpPr>
          <p:cNvPr id="4" name="Title 3">
            <a:extLst>
              <a:ext uri="{FF2B5EF4-FFF2-40B4-BE49-F238E27FC236}">
                <a16:creationId xmlns:a16="http://schemas.microsoft.com/office/drawing/2014/main" id="{F3BE9333-092D-3924-6DA7-E345EC54813B}"/>
              </a:ext>
            </a:extLst>
          </p:cNvPr>
          <p:cNvSpPr>
            <a:spLocks noGrp="1"/>
          </p:cNvSpPr>
          <p:nvPr>
            <p:ph type="title"/>
          </p:nvPr>
        </p:nvSpPr>
        <p:spPr/>
        <p:txBody>
          <a:bodyPr/>
          <a:lstStyle/>
          <a:p>
            <a:r>
              <a:rPr lang="en-US" dirty="0">
                <a:ea typeface="ＭＳ Ｐゴシック"/>
                <a:cs typeface="Hind Light"/>
              </a:rPr>
              <a:t>Overall Internet Resilience — By Region</a:t>
            </a:r>
          </a:p>
          <a:p>
            <a:endParaRPr lang="en-US">
              <a:cs typeface="Hind Light"/>
            </a:endParaRPr>
          </a:p>
        </p:txBody>
      </p:sp>
      <p:pic>
        <p:nvPicPr>
          <p:cNvPr id="10" name="Content Placeholder 9">
            <a:extLst>
              <a:ext uri="{FF2B5EF4-FFF2-40B4-BE49-F238E27FC236}">
                <a16:creationId xmlns:a16="http://schemas.microsoft.com/office/drawing/2014/main" id="{5AA6EDBF-0931-9593-85D6-29C2EA448AE9}"/>
              </a:ext>
            </a:extLst>
          </p:cNvPr>
          <p:cNvPicPr>
            <a:picLocks noGrp="1" noChangeAspect="1"/>
          </p:cNvPicPr>
          <p:nvPr>
            <p:ph sz="quarter" idx="12"/>
          </p:nvPr>
        </p:nvPicPr>
        <p:blipFill>
          <a:blip r:embed="rId3"/>
          <a:stretch>
            <a:fillRect/>
          </a:stretch>
        </p:blipFill>
        <p:spPr>
          <a:xfrm>
            <a:off x="544132" y="2045261"/>
            <a:ext cx="11115675" cy="3139587"/>
          </a:xfrm>
        </p:spPr>
      </p:pic>
    </p:spTree>
    <p:extLst>
      <p:ext uri="{BB962C8B-B14F-4D97-AF65-F5344CB8AC3E}">
        <p14:creationId xmlns:p14="http://schemas.microsoft.com/office/powerpoint/2010/main" val="2600746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E074B1-ADE5-3895-0A1F-B4B511681F83}"/>
              </a:ext>
            </a:extLst>
          </p:cNvPr>
          <p:cNvSpPr>
            <a:spLocks noGrp="1"/>
          </p:cNvSpPr>
          <p:nvPr>
            <p:ph type="sldNum" sz="quarter" idx="11"/>
          </p:nvPr>
        </p:nvSpPr>
        <p:spPr/>
        <p:txBody>
          <a:bodyPr/>
          <a:lstStyle/>
          <a:p>
            <a:fld id="{DBE5F007-28FD-B845-A833-24BC97E499D9}" type="slidenum">
              <a:rPr lang="uk-UA" altLang="en-US" smtClean="0"/>
              <a:pPr/>
              <a:t>17</a:t>
            </a:fld>
            <a:endParaRPr lang="uk-UA" altLang="en-US">
              <a:solidFill>
                <a:schemeClr val="tx1"/>
              </a:solidFill>
            </a:endParaRPr>
          </a:p>
        </p:txBody>
      </p:sp>
      <p:pic>
        <p:nvPicPr>
          <p:cNvPr id="11" name="Content Placeholder 10" descr="A chart of different colored circles with numbers and text&#10;&#10;Description automatically generated">
            <a:extLst>
              <a:ext uri="{FF2B5EF4-FFF2-40B4-BE49-F238E27FC236}">
                <a16:creationId xmlns:a16="http://schemas.microsoft.com/office/drawing/2014/main" id="{135127E3-2732-10CC-5C78-3AA5F175786B}"/>
              </a:ext>
            </a:extLst>
          </p:cNvPr>
          <p:cNvPicPr>
            <a:picLocks noGrp="1" noChangeAspect="1"/>
          </p:cNvPicPr>
          <p:nvPr>
            <p:ph sz="quarter" idx="12"/>
          </p:nvPr>
        </p:nvPicPr>
        <p:blipFill>
          <a:blip r:embed="rId3"/>
          <a:stretch>
            <a:fillRect/>
          </a:stretch>
        </p:blipFill>
        <p:spPr>
          <a:xfrm>
            <a:off x="2228850" y="51189"/>
            <a:ext cx="8015287" cy="6505706"/>
          </a:xfrm>
        </p:spPr>
      </p:pic>
    </p:spTree>
    <p:extLst>
      <p:ext uri="{BB962C8B-B14F-4D97-AF65-F5344CB8AC3E}">
        <p14:creationId xmlns:p14="http://schemas.microsoft.com/office/powerpoint/2010/main" val="689441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E074B1-ADE5-3895-0A1F-B4B511681F83}"/>
              </a:ext>
            </a:extLst>
          </p:cNvPr>
          <p:cNvSpPr>
            <a:spLocks noGrp="1"/>
          </p:cNvSpPr>
          <p:nvPr>
            <p:ph type="sldNum" sz="quarter" idx="11"/>
          </p:nvPr>
        </p:nvSpPr>
        <p:spPr/>
        <p:txBody>
          <a:bodyPr/>
          <a:lstStyle/>
          <a:p>
            <a:fld id="{DBE5F007-28FD-B845-A833-24BC97E499D9}" type="slidenum">
              <a:rPr lang="uk-UA" altLang="en-US" smtClean="0"/>
              <a:pPr/>
              <a:t>18</a:t>
            </a:fld>
            <a:endParaRPr lang="uk-UA" altLang="en-US">
              <a:solidFill>
                <a:schemeClr val="tx1"/>
              </a:solidFill>
            </a:endParaRPr>
          </a:p>
        </p:txBody>
      </p:sp>
      <p:sp>
        <p:nvSpPr>
          <p:cNvPr id="4" name="Title 3">
            <a:extLst>
              <a:ext uri="{FF2B5EF4-FFF2-40B4-BE49-F238E27FC236}">
                <a16:creationId xmlns:a16="http://schemas.microsoft.com/office/drawing/2014/main" id="{F3BE9333-092D-3924-6DA7-E345EC54813B}"/>
              </a:ext>
            </a:extLst>
          </p:cNvPr>
          <p:cNvSpPr>
            <a:spLocks noGrp="1"/>
          </p:cNvSpPr>
          <p:nvPr>
            <p:ph type="title"/>
          </p:nvPr>
        </p:nvSpPr>
        <p:spPr/>
        <p:txBody>
          <a:bodyPr/>
          <a:lstStyle/>
          <a:p>
            <a:r>
              <a:rPr lang="en-US" dirty="0">
                <a:ea typeface="ＭＳ Ｐゴシック"/>
                <a:cs typeface="Hind Light"/>
              </a:rPr>
              <a:t>Switzerland– Internet Resilience Index</a:t>
            </a:r>
          </a:p>
          <a:p>
            <a:endParaRPr lang="en-US">
              <a:cs typeface="Hind Light"/>
            </a:endParaRPr>
          </a:p>
        </p:txBody>
      </p:sp>
      <p:pic>
        <p:nvPicPr>
          <p:cNvPr id="6" name="Content Placeholder 5" descr="A screenshot of a computer&#10;&#10;Description automatically generated">
            <a:extLst>
              <a:ext uri="{FF2B5EF4-FFF2-40B4-BE49-F238E27FC236}">
                <a16:creationId xmlns:a16="http://schemas.microsoft.com/office/drawing/2014/main" id="{0FB77FD6-F07E-9877-D50E-8F21756A91FE}"/>
              </a:ext>
            </a:extLst>
          </p:cNvPr>
          <p:cNvPicPr>
            <a:picLocks noGrp="1" noChangeAspect="1"/>
          </p:cNvPicPr>
          <p:nvPr>
            <p:ph sz="quarter" idx="12"/>
          </p:nvPr>
        </p:nvPicPr>
        <p:blipFill>
          <a:blip r:embed="rId3"/>
          <a:stretch>
            <a:fillRect/>
          </a:stretch>
        </p:blipFill>
        <p:spPr>
          <a:xfrm>
            <a:off x="357112" y="1389379"/>
            <a:ext cx="11314448" cy="4752069"/>
          </a:xfrm>
        </p:spPr>
      </p:pic>
      <p:sp>
        <p:nvSpPr>
          <p:cNvPr id="3" name="Rectangle 2">
            <a:extLst>
              <a:ext uri="{FF2B5EF4-FFF2-40B4-BE49-F238E27FC236}">
                <a16:creationId xmlns:a16="http://schemas.microsoft.com/office/drawing/2014/main" id="{BD5DD30B-3B2E-1E49-C268-071807F4F761}"/>
              </a:ext>
            </a:extLst>
          </p:cNvPr>
          <p:cNvSpPr/>
          <p:nvPr/>
        </p:nvSpPr>
        <p:spPr>
          <a:xfrm>
            <a:off x="357188" y="6057900"/>
            <a:ext cx="885825" cy="4989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5B70D4-6230-83F3-1D31-F63CA68F98A1}"/>
              </a:ext>
            </a:extLst>
          </p:cNvPr>
          <p:cNvSpPr/>
          <p:nvPr/>
        </p:nvSpPr>
        <p:spPr>
          <a:xfrm>
            <a:off x="8957218" y="3429000"/>
            <a:ext cx="2642902" cy="24017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370041A-5CFE-57D3-6430-16A2B8A657E3}"/>
              </a:ext>
            </a:extLst>
          </p:cNvPr>
          <p:cNvSpPr/>
          <p:nvPr/>
        </p:nvSpPr>
        <p:spPr>
          <a:xfrm>
            <a:off x="9008036" y="4833453"/>
            <a:ext cx="2642902" cy="24017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1839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E074B1-ADE5-3895-0A1F-B4B511681F83}"/>
              </a:ext>
            </a:extLst>
          </p:cNvPr>
          <p:cNvSpPr>
            <a:spLocks noGrp="1"/>
          </p:cNvSpPr>
          <p:nvPr>
            <p:ph type="sldNum" sz="quarter" idx="11"/>
          </p:nvPr>
        </p:nvSpPr>
        <p:spPr/>
        <p:txBody>
          <a:bodyPr/>
          <a:lstStyle/>
          <a:p>
            <a:fld id="{DBE5F007-28FD-B845-A833-24BC97E499D9}" type="slidenum">
              <a:rPr lang="uk-UA" altLang="en-US" smtClean="0"/>
              <a:pPr/>
              <a:t>19</a:t>
            </a:fld>
            <a:endParaRPr lang="uk-UA" altLang="en-US">
              <a:solidFill>
                <a:schemeClr val="tx1"/>
              </a:solidFill>
            </a:endParaRPr>
          </a:p>
        </p:txBody>
      </p:sp>
      <p:sp>
        <p:nvSpPr>
          <p:cNvPr id="4" name="Title 3">
            <a:extLst>
              <a:ext uri="{FF2B5EF4-FFF2-40B4-BE49-F238E27FC236}">
                <a16:creationId xmlns:a16="http://schemas.microsoft.com/office/drawing/2014/main" id="{F3BE9333-092D-3924-6DA7-E345EC54813B}"/>
              </a:ext>
            </a:extLst>
          </p:cNvPr>
          <p:cNvSpPr>
            <a:spLocks noGrp="1"/>
          </p:cNvSpPr>
          <p:nvPr>
            <p:ph type="title"/>
          </p:nvPr>
        </p:nvSpPr>
        <p:spPr/>
        <p:txBody>
          <a:bodyPr/>
          <a:lstStyle/>
          <a:p>
            <a:r>
              <a:rPr lang="en-US" dirty="0">
                <a:ea typeface="ＭＳ Ｐゴシック"/>
                <a:cs typeface="Hind Light"/>
              </a:rPr>
              <a:t>Iceland– Internet Resilience Index</a:t>
            </a:r>
          </a:p>
          <a:p>
            <a:endParaRPr lang="en-US">
              <a:cs typeface="Hind Light"/>
            </a:endParaRPr>
          </a:p>
        </p:txBody>
      </p:sp>
      <p:pic>
        <p:nvPicPr>
          <p:cNvPr id="7" name="Content Placeholder 6" descr="A screen shot of a computer&#10;&#10;Description automatically generated">
            <a:extLst>
              <a:ext uri="{FF2B5EF4-FFF2-40B4-BE49-F238E27FC236}">
                <a16:creationId xmlns:a16="http://schemas.microsoft.com/office/drawing/2014/main" id="{439A8A6A-BAAD-6711-DAB7-377CB262A86D}"/>
              </a:ext>
            </a:extLst>
          </p:cNvPr>
          <p:cNvPicPr>
            <a:picLocks noGrp="1" noChangeAspect="1"/>
          </p:cNvPicPr>
          <p:nvPr>
            <p:ph sz="quarter" idx="12"/>
          </p:nvPr>
        </p:nvPicPr>
        <p:blipFill>
          <a:blip r:embed="rId3"/>
          <a:stretch>
            <a:fillRect/>
          </a:stretch>
        </p:blipFill>
        <p:spPr>
          <a:xfrm>
            <a:off x="357188" y="1317410"/>
            <a:ext cx="11477624" cy="4820602"/>
          </a:xfrm>
        </p:spPr>
      </p:pic>
      <p:sp>
        <p:nvSpPr>
          <p:cNvPr id="3" name="Rectangle 2">
            <a:extLst>
              <a:ext uri="{FF2B5EF4-FFF2-40B4-BE49-F238E27FC236}">
                <a16:creationId xmlns:a16="http://schemas.microsoft.com/office/drawing/2014/main" id="{3C763513-3819-06C3-44F9-47A0AC0EA68D}"/>
              </a:ext>
            </a:extLst>
          </p:cNvPr>
          <p:cNvSpPr/>
          <p:nvPr/>
        </p:nvSpPr>
        <p:spPr>
          <a:xfrm>
            <a:off x="357188" y="6057900"/>
            <a:ext cx="885825" cy="4989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064BC8B-628A-FB8A-993F-CD287DEB861B}"/>
              </a:ext>
            </a:extLst>
          </p:cNvPr>
          <p:cNvSpPr/>
          <p:nvPr/>
        </p:nvSpPr>
        <p:spPr>
          <a:xfrm>
            <a:off x="9065911" y="4833453"/>
            <a:ext cx="2642902" cy="24017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23F3B17-45E0-905E-139F-6B9DD4A26FF0}"/>
              </a:ext>
            </a:extLst>
          </p:cNvPr>
          <p:cNvSpPr/>
          <p:nvPr/>
        </p:nvSpPr>
        <p:spPr>
          <a:xfrm>
            <a:off x="9065911" y="2248382"/>
            <a:ext cx="2642902" cy="24017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019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8D79F3-C7F2-0D09-3F94-8A164AAAC667}"/>
              </a:ext>
            </a:extLst>
          </p:cNvPr>
          <p:cNvSpPr>
            <a:spLocks noGrp="1"/>
          </p:cNvSpPr>
          <p:nvPr>
            <p:ph type="sldNum" sz="quarter" idx="11"/>
          </p:nvPr>
        </p:nvSpPr>
        <p:spPr/>
        <p:txBody>
          <a:bodyPr/>
          <a:lstStyle/>
          <a:p>
            <a:fld id="{DBE5F007-28FD-B845-A833-24BC97E499D9}" type="slidenum">
              <a:rPr lang="uk-UA" altLang="en-US" smtClean="0"/>
              <a:pPr/>
              <a:t>2</a:t>
            </a:fld>
            <a:endParaRPr lang="uk-UA" altLang="en-US">
              <a:solidFill>
                <a:schemeClr val="tx1"/>
              </a:solidFill>
            </a:endParaRPr>
          </a:p>
        </p:txBody>
      </p:sp>
      <p:sp>
        <p:nvSpPr>
          <p:cNvPr id="3" name="Content Placeholder 2">
            <a:extLst>
              <a:ext uri="{FF2B5EF4-FFF2-40B4-BE49-F238E27FC236}">
                <a16:creationId xmlns:a16="http://schemas.microsoft.com/office/drawing/2014/main" id="{CA95F7DD-1B8C-0002-97C4-1F3BA5161DB9}"/>
              </a:ext>
            </a:extLst>
          </p:cNvPr>
          <p:cNvSpPr>
            <a:spLocks noGrp="1"/>
          </p:cNvSpPr>
          <p:nvPr>
            <p:ph sz="quarter" idx="12"/>
          </p:nvPr>
        </p:nvSpPr>
        <p:spPr>
          <a:xfrm>
            <a:off x="829881" y="1389380"/>
            <a:ext cx="9577024" cy="4451350"/>
          </a:xfrm>
        </p:spPr>
        <p:txBody>
          <a:bodyPr vert="horz" lIns="91440" tIns="45720" rIns="91440" bIns="45720" rtlCol="0" anchor="t">
            <a:normAutofit/>
          </a:bodyPr>
          <a:lstStyle/>
          <a:p>
            <a:pPr marL="342900" indent="-342900">
              <a:lnSpc>
                <a:spcPct val="200000"/>
              </a:lnSpc>
              <a:buChar char="•"/>
            </a:pPr>
            <a:r>
              <a:rPr lang="en-US" sz="2800" dirty="0">
                <a:solidFill>
                  <a:srgbClr val="1D1C1D"/>
                </a:solidFill>
                <a:latin typeface="Calibri"/>
                <a:cs typeface="Calibri"/>
              </a:rPr>
              <a:t>Why we are seeking to better inform decision-makers.</a:t>
            </a:r>
          </a:p>
          <a:p>
            <a:pPr marL="342900" indent="-342900">
              <a:lnSpc>
                <a:spcPct val="200000"/>
              </a:lnSpc>
              <a:buChar char="•"/>
            </a:pPr>
            <a:r>
              <a:rPr lang="en-US" sz="2800" dirty="0">
                <a:solidFill>
                  <a:srgbClr val="1D1C1D"/>
                </a:solidFill>
                <a:latin typeface="Calibri"/>
                <a:cs typeface="Calibri"/>
              </a:rPr>
              <a:t>What can we learn from recent incidents?</a:t>
            </a:r>
          </a:p>
          <a:p>
            <a:pPr marL="342900" indent="-342900">
              <a:lnSpc>
                <a:spcPct val="200000"/>
              </a:lnSpc>
              <a:buChar char="•"/>
            </a:pPr>
            <a:r>
              <a:rPr lang="en-US" sz="2800" dirty="0">
                <a:solidFill>
                  <a:srgbClr val="1D1C1D"/>
                </a:solidFill>
                <a:latin typeface="Calibri"/>
                <a:cs typeface="Calibri"/>
              </a:rPr>
              <a:t>Strengths and weaknesses within Europe</a:t>
            </a:r>
          </a:p>
          <a:p>
            <a:pPr marL="342900" indent="-342900">
              <a:lnSpc>
                <a:spcPct val="100000"/>
              </a:lnSpc>
              <a:spcBef>
                <a:spcPts val="1800"/>
              </a:spcBef>
              <a:buChar char="•"/>
            </a:pPr>
            <a:r>
              <a:rPr lang="en-US" sz="2800" dirty="0">
                <a:solidFill>
                  <a:srgbClr val="1D1C1D"/>
                </a:solidFill>
                <a:latin typeface="Calibri"/>
                <a:cs typeface="Calibri"/>
              </a:rPr>
              <a:t>The industry and Internet community have a role to play in improving the Internet’s resilience.</a:t>
            </a:r>
          </a:p>
        </p:txBody>
      </p:sp>
      <p:sp>
        <p:nvSpPr>
          <p:cNvPr id="4" name="Title 3">
            <a:extLst>
              <a:ext uri="{FF2B5EF4-FFF2-40B4-BE49-F238E27FC236}">
                <a16:creationId xmlns:a16="http://schemas.microsoft.com/office/drawing/2014/main" id="{EA8BA2F3-4EC2-A8E0-0722-4A2E15C4F39E}"/>
              </a:ext>
            </a:extLst>
          </p:cNvPr>
          <p:cNvSpPr>
            <a:spLocks noGrp="1"/>
          </p:cNvSpPr>
          <p:nvPr>
            <p:ph type="title"/>
          </p:nvPr>
        </p:nvSpPr>
        <p:spPr/>
        <p:txBody>
          <a:bodyPr/>
          <a:lstStyle/>
          <a:p>
            <a:r>
              <a:rPr lang="en-US">
                <a:ea typeface="ＭＳ Ｐゴシック"/>
                <a:cs typeface="Hind Light"/>
              </a:rPr>
              <a:t>What we'll cover</a:t>
            </a:r>
            <a:endParaRPr lang="en-US"/>
          </a:p>
        </p:txBody>
      </p:sp>
    </p:spTree>
    <p:extLst>
      <p:ext uri="{BB962C8B-B14F-4D97-AF65-F5344CB8AC3E}">
        <p14:creationId xmlns:p14="http://schemas.microsoft.com/office/powerpoint/2010/main" val="572532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E074B1-ADE5-3895-0A1F-B4B511681F83}"/>
              </a:ext>
            </a:extLst>
          </p:cNvPr>
          <p:cNvSpPr>
            <a:spLocks noGrp="1"/>
          </p:cNvSpPr>
          <p:nvPr>
            <p:ph type="sldNum" sz="quarter" idx="11"/>
          </p:nvPr>
        </p:nvSpPr>
        <p:spPr/>
        <p:txBody>
          <a:bodyPr/>
          <a:lstStyle/>
          <a:p>
            <a:fld id="{DBE5F007-28FD-B845-A833-24BC97E499D9}" type="slidenum">
              <a:rPr lang="uk-UA" altLang="en-US" smtClean="0"/>
              <a:pPr/>
              <a:t>20</a:t>
            </a:fld>
            <a:endParaRPr lang="uk-UA" altLang="en-US">
              <a:solidFill>
                <a:schemeClr val="tx1"/>
              </a:solidFill>
            </a:endParaRPr>
          </a:p>
        </p:txBody>
      </p:sp>
      <p:pic>
        <p:nvPicPr>
          <p:cNvPr id="11" name="Content Placeholder 10" descr="A chart of different colored circles with numbers and text&#10;&#10;Description automatically generated">
            <a:extLst>
              <a:ext uri="{FF2B5EF4-FFF2-40B4-BE49-F238E27FC236}">
                <a16:creationId xmlns:a16="http://schemas.microsoft.com/office/drawing/2014/main" id="{135127E3-2732-10CC-5C78-3AA5F175786B}"/>
              </a:ext>
            </a:extLst>
          </p:cNvPr>
          <p:cNvPicPr>
            <a:picLocks noGrp="1" noChangeAspect="1"/>
          </p:cNvPicPr>
          <p:nvPr>
            <p:ph sz="quarter" idx="12"/>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228850" y="51189"/>
            <a:ext cx="8015287" cy="6505706"/>
          </a:xfrm>
        </p:spPr>
      </p:pic>
      <p:pic>
        <p:nvPicPr>
          <p:cNvPr id="3" name="Content Placeholder 9" descr="A screenshot of a graph&#10;&#10;Description automatically generated">
            <a:extLst>
              <a:ext uri="{FF2B5EF4-FFF2-40B4-BE49-F238E27FC236}">
                <a16:creationId xmlns:a16="http://schemas.microsoft.com/office/drawing/2014/main" id="{E1BD47EC-2FAF-E0C7-ED82-FD0F4AC16A8B}"/>
              </a:ext>
            </a:extLst>
          </p:cNvPr>
          <p:cNvPicPr>
            <a:picLocks noChangeAspect="1"/>
          </p:cNvPicPr>
          <p:nvPr/>
        </p:nvPicPr>
        <p:blipFill rotWithShape="1">
          <a:blip r:embed="rId5"/>
          <a:srcRect l="66845" t="12939" r="16577" b="64912"/>
          <a:stretch/>
        </p:blipFill>
        <p:spPr>
          <a:xfrm>
            <a:off x="7588964" y="868533"/>
            <a:ext cx="1336706" cy="1451705"/>
          </a:xfrm>
          <a:prstGeom prst="rect">
            <a:avLst/>
          </a:prstGeom>
        </p:spPr>
      </p:pic>
    </p:spTree>
    <p:extLst>
      <p:ext uri="{BB962C8B-B14F-4D97-AF65-F5344CB8AC3E}">
        <p14:creationId xmlns:p14="http://schemas.microsoft.com/office/powerpoint/2010/main" val="3810081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27B298-5DAD-4560-7C22-C0669806969C}"/>
              </a:ext>
            </a:extLst>
          </p:cNvPr>
          <p:cNvSpPr>
            <a:spLocks noGrp="1"/>
          </p:cNvSpPr>
          <p:nvPr>
            <p:ph type="sldNum" sz="quarter" idx="11"/>
          </p:nvPr>
        </p:nvSpPr>
        <p:spPr/>
        <p:txBody>
          <a:bodyPr/>
          <a:lstStyle/>
          <a:p>
            <a:fld id="{DBE5F007-28FD-B845-A833-24BC97E499D9}" type="slidenum">
              <a:rPr lang="uk-UA" altLang="en-US" smtClean="0"/>
              <a:pPr/>
              <a:t>21</a:t>
            </a:fld>
            <a:endParaRPr lang="uk-UA" altLang="en-US">
              <a:solidFill>
                <a:schemeClr val="tx1"/>
              </a:solidFill>
            </a:endParaRPr>
          </a:p>
        </p:txBody>
      </p:sp>
      <p:sp>
        <p:nvSpPr>
          <p:cNvPr id="3" name="Title 2">
            <a:extLst>
              <a:ext uri="{FF2B5EF4-FFF2-40B4-BE49-F238E27FC236}">
                <a16:creationId xmlns:a16="http://schemas.microsoft.com/office/drawing/2014/main" id="{91C9C88E-B23F-F554-9605-4B57FBB28C31}"/>
              </a:ext>
            </a:extLst>
          </p:cNvPr>
          <p:cNvSpPr>
            <a:spLocks noGrp="1"/>
          </p:cNvSpPr>
          <p:nvPr>
            <p:ph type="title"/>
          </p:nvPr>
        </p:nvSpPr>
        <p:spPr/>
        <p:txBody>
          <a:bodyPr/>
          <a:lstStyle/>
          <a:p>
            <a:endParaRPr lang="en-US"/>
          </a:p>
        </p:txBody>
      </p:sp>
      <p:pic>
        <p:nvPicPr>
          <p:cNvPr id="9218" name="Picture 2">
            <a:extLst>
              <a:ext uri="{FF2B5EF4-FFF2-40B4-BE49-F238E27FC236}">
                <a16:creationId xmlns:a16="http://schemas.microsoft.com/office/drawing/2014/main" id="{85D75A8D-C116-C983-190D-4DFDB9A786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282" y="300861"/>
            <a:ext cx="11121838" cy="62560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9DAC426-919F-011E-1F2A-5F3F63F07249}"/>
              </a:ext>
            </a:extLst>
          </p:cNvPr>
          <p:cNvSpPr txBox="1"/>
          <p:nvPr/>
        </p:nvSpPr>
        <p:spPr>
          <a:xfrm>
            <a:off x="739649" y="6403006"/>
            <a:ext cx="10599103" cy="307777"/>
          </a:xfrm>
          <a:prstGeom prst="rect">
            <a:avLst/>
          </a:prstGeom>
          <a:noFill/>
        </p:spPr>
        <p:txBody>
          <a:bodyPr wrap="square">
            <a:spAutoFit/>
          </a:bodyPr>
          <a:lstStyle/>
          <a:p>
            <a:r>
              <a:rPr lang="en-US" sz="1400" dirty="0"/>
              <a:t>https://</a:t>
            </a:r>
            <a:r>
              <a:rPr lang="en-US" sz="1400" dirty="0" err="1"/>
              <a:t>www.brookings.edu</a:t>
            </a:r>
            <a:r>
              <a:rPr lang="en-US" sz="1400" dirty="0"/>
              <a:t>/articles/can-bulgaria-catch-the-digital-wave-defining-the-policy-priorities/</a:t>
            </a:r>
          </a:p>
        </p:txBody>
      </p:sp>
    </p:spTree>
    <p:extLst>
      <p:ext uri="{BB962C8B-B14F-4D97-AF65-F5344CB8AC3E}">
        <p14:creationId xmlns:p14="http://schemas.microsoft.com/office/powerpoint/2010/main" val="3152041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E074B1-ADE5-3895-0A1F-B4B511681F83}"/>
              </a:ext>
            </a:extLst>
          </p:cNvPr>
          <p:cNvSpPr>
            <a:spLocks noGrp="1"/>
          </p:cNvSpPr>
          <p:nvPr>
            <p:ph type="sldNum" sz="quarter" idx="11"/>
          </p:nvPr>
        </p:nvSpPr>
        <p:spPr/>
        <p:txBody>
          <a:bodyPr/>
          <a:lstStyle/>
          <a:p>
            <a:fld id="{DBE5F007-28FD-B845-A833-24BC97E499D9}" type="slidenum">
              <a:rPr lang="uk-UA" altLang="en-US" smtClean="0"/>
              <a:pPr/>
              <a:t>22</a:t>
            </a:fld>
            <a:endParaRPr lang="uk-UA" altLang="en-US">
              <a:solidFill>
                <a:schemeClr val="tx1"/>
              </a:solidFill>
            </a:endParaRPr>
          </a:p>
        </p:txBody>
      </p:sp>
      <p:sp>
        <p:nvSpPr>
          <p:cNvPr id="4" name="Title 3">
            <a:extLst>
              <a:ext uri="{FF2B5EF4-FFF2-40B4-BE49-F238E27FC236}">
                <a16:creationId xmlns:a16="http://schemas.microsoft.com/office/drawing/2014/main" id="{F3BE9333-092D-3924-6DA7-E345EC54813B}"/>
              </a:ext>
            </a:extLst>
          </p:cNvPr>
          <p:cNvSpPr>
            <a:spLocks noGrp="1"/>
          </p:cNvSpPr>
          <p:nvPr>
            <p:ph type="title"/>
          </p:nvPr>
        </p:nvSpPr>
        <p:spPr/>
        <p:txBody>
          <a:bodyPr/>
          <a:lstStyle/>
          <a:p>
            <a:r>
              <a:rPr lang="en-US" dirty="0">
                <a:ea typeface="ＭＳ Ｐゴシック"/>
                <a:cs typeface="Hind Light"/>
              </a:rPr>
              <a:t>Bulgaria– Internet Resilience Index</a:t>
            </a:r>
          </a:p>
          <a:p>
            <a:endParaRPr lang="en-US">
              <a:cs typeface="Hind Light"/>
            </a:endParaRPr>
          </a:p>
        </p:txBody>
      </p:sp>
      <p:pic>
        <p:nvPicPr>
          <p:cNvPr id="8" name="Content Placeholder 7" descr="A screen shot of a computer&#10;&#10;Description automatically generated">
            <a:extLst>
              <a:ext uri="{FF2B5EF4-FFF2-40B4-BE49-F238E27FC236}">
                <a16:creationId xmlns:a16="http://schemas.microsoft.com/office/drawing/2014/main" id="{BFF0034A-96C1-9FB8-9191-0D99C0766B2E}"/>
              </a:ext>
            </a:extLst>
          </p:cNvPr>
          <p:cNvPicPr>
            <a:picLocks noGrp="1" noChangeAspect="1"/>
          </p:cNvPicPr>
          <p:nvPr>
            <p:ph sz="quarter" idx="12"/>
          </p:nvPr>
        </p:nvPicPr>
        <p:blipFill>
          <a:blip r:embed="rId3"/>
          <a:stretch>
            <a:fillRect/>
          </a:stretch>
        </p:blipFill>
        <p:spPr>
          <a:xfrm>
            <a:off x="370145" y="1305831"/>
            <a:ext cx="11314448" cy="4752069"/>
          </a:xfrm>
        </p:spPr>
      </p:pic>
      <p:sp>
        <p:nvSpPr>
          <p:cNvPr id="3" name="Rectangle 2">
            <a:extLst>
              <a:ext uri="{FF2B5EF4-FFF2-40B4-BE49-F238E27FC236}">
                <a16:creationId xmlns:a16="http://schemas.microsoft.com/office/drawing/2014/main" id="{E0F7E681-0DA1-8D27-B093-9B25DB718A5B}"/>
              </a:ext>
            </a:extLst>
          </p:cNvPr>
          <p:cNvSpPr/>
          <p:nvPr/>
        </p:nvSpPr>
        <p:spPr>
          <a:xfrm>
            <a:off x="357188" y="6057900"/>
            <a:ext cx="885825" cy="4989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5E538F0-D6D3-5372-6C27-8593A1B2FE73}"/>
              </a:ext>
            </a:extLst>
          </p:cNvPr>
          <p:cNvSpPr/>
          <p:nvPr/>
        </p:nvSpPr>
        <p:spPr>
          <a:xfrm>
            <a:off x="3314700" y="3559130"/>
            <a:ext cx="2778681" cy="2984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BF0E831-8B03-743E-2E0F-D3C1CC43F265}"/>
              </a:ext>
            </a:extLst>
          </p:cNvPr>
          <p:cNvSpPr/>
          <p:nvPr/>
        </p:nvSpPr>
        <p:spPr>
          <a:xfrm>
            <a:off x="8936285" y="3413037"/>
            <a:ext cx="2748308" cy="1889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FFAEE8C-C385-8716-3499-038127EBD5B3}"/>
              </a:ext>
            </a:extLst>
          </p:cNvPr>
          <p:cNvSpPr/>
          <p:nvPr/>
        </p:nvSpPr>
        <p:spPr>
          <a:xfrm>
            <a:off x="8936285" y="5449788"/>
            <a:ext cx="2714653" cy="1889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AB28EFE-97ED-9CCD-3ACC-27DDFE3DBF40}"/>
              </a:ext>
            </a:extLst>
          </p:cNvPr>
          <p:cNvSpPr/>
          <p:nvPr/>
        </p:nvSpPr>
        <p:spPr>
          <a:xfrm>
            <a:off x="8936285" y="5078326"/>
            <a:ext cx="2714653" cy="1889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03757F3-0F6B-12C7-1A6A-808EBEFAD4DD}"/>
              </a:ext>
            </a:extLst>
          </p:cNvPr>
          <p:cNvSpPr/>
          <p:nvPr/>
        </p:nvSpPr>
        <p:spPr>
          <a:xfrm>
            <a:off x="8953112" y="2226650"/>
            <a:ext cx="2714653" cy="1889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096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E074B1-ADE5-3895-0A1F-B4B511681F83}"/>
              </a:ext>
            </a:extLst>
          </p:cNvPr>
          <p:cNvSpPr>
            <a:spLocks noGrp="1"/>
          </p:cNvSpPr>
          <p:nvPr>
            <p:ph type="sldNum" sz="quarter" idx="11"/>
          </p:nvPr>
        </p:nvSpPr>
        <p:spPr/>
        <p:txBody>
          <a:bodyPr/>
          <a:lstStyle/>
          <a:p>
            <a:fld id="{DBE5F007-28FD-B845-A833-24BC97E499D9}" type="slidenum">
              <a:rPr lang="uk-UA" altLang="en-US" smtClean="0"/>
              <a:pPr/>
              <a:t>23</a:t>
            </a:fld>
            <a:endParaRPr lang="uk-UA" altLang="en-US">
              <a:solidFill>
                <a:schemeClr val="tx1"/>
              </a:solidFill>
            </a:endParaRPr>
          </a:p>
        </p:txBody>
      </p:sp>
      <p:pic>
        <p:nvPicPr>
          <p:cNvPr id="7" name="Picture 6" descr="A screenshot of a graph&#10;&#10;Description automatically generated">
            <a:extLst>
              <a:ext uri="{FF2B5EF4-FFF2-40B4-BE49-F238E27FC236}">
                <a16:creationId xmlns:a16="http://schemas.microsoft.com/office/drawing/2014/main" id="{85F69961-FB84-7715-0C75-C125A0EFA37E}"/>
              </a:ext>
            </a:extLst>
          </p:cNvPr>
          <p:cNvPicPr>
            <a:picLocks noChangeAspect="1"/>
          </p:cNvPicPr>
          <p:nvPr/>
        </p:nvPicPr>
        <p:blipFill>
          <a:blip r:embed="rId3"/>
          <a:stretch>
            <a:fillRect/>
          </a:stretch>
        </p:blipFill>
        <p:spPr>
          <a:xfrm>
            <a:off x="2099937" y="248332"/>
            <a:ext cx="7772400" cy="6308563"/>
          </a:xfrm>
          <a:prstGeom prst="rect">
            <a:avLst/>
          </a:prstGeom>
        </p:spPr>
      </p:pic>
    </p:spTree>
    <p:extLst>
      <p:ext uri="{BB962C8B-B14F-4D97-AF65-F5344CB8AC3E}">
        <p14:creationId xmlns:p14="http://schemas.microsoft.com/office/powerpoint/2010/main" val="30721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E074B1-ADE5-3895-0A1F-B4B511681F83}"/>
              </a:ext>
            </a:extLst>
          </p:cNvPr>
          <p:cNvSpPr>
            <a:spLocks noGrp="1"/>
          </p:cNvSpPr>
          <p:nvPr>
            <p:ph type="sldNum" sz="quarter" idx="11"/>
          </p:nvPr>
        </p:nvSpPr>
        <p:spPr/>
        <p:txBody>
          <a:bodyPr/>
          <a:lstStyle/>
          <a:p>
            <a:fld id="{DBE5F007-28FD-B845-A833-24BC97E499D9}" type="slidenum">
              <a:rPr lang="uk-UA" altLang="en-US" smtClean="0"/>
              <a:pPr/>
              <a:t>24</a:t>
            </a:fld>
            <a:endParaRPr lang="uk-UA" altLang="en-US">
              <a:solidFill>
                <a:schemeClr val="tx1"/>
              </a:solidFill>
            </a:endParaRPr>
          </a:p>
        </p:txBody>
      </p:sp>
      <p:pic>
        <p:nvPicPr>
          <p:cNvPr id="7" name="Picture 6" descr="A screenshot of a graph&#10;&#10;Description automatically generated">
            <a:extLst>
              <a:ext uri="{FF2B5EF4-FFF2-40B4-BE49-F238E27FC236}">
                <a16:creationId xmlns:a16="http://schemas.microsoft.com/office/drawing/2014/main" id="{85F69961-FB84-7715-0C75-C125A0EFA37E}"/>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099937" y="248332"/>
            <a:ext cx="7772400" cy="6308563"/>
          </a:xfrm>
          <a:prstGeom prst="rect">
            <a:avLst/>
          </a:prstGeom>
        </p:spPr>
      </p:pic>
      <p:pic>
        <p:nvPicPr>
          <p:cNvPr id="3" name="Picture 2" descr="A screenshot of a graph&#10;&#10;Description automatically generated">
            <a:extLst>
              <a:ext uri="{FF2B5EF4-FFF2-40B4-BE49-F238E27FC236}">
                <a16:creationId xmlns:a16="http://schemas.microsoft.com/office/drawing/2014/main" id="{A460A443-62D9-26D4-A948-51D576483A2D}"/>
              </a:ext>
            </a:extLst>
          </p:cNvPr>
          <p:cNvPicPr>
            <a:picLocks noChangeAspect="1"/>
          </p:cNvPicPr>
          <p:nvPr/>
        </p:nvPicPr>
        <p:blipFill rotWithShape="1">
          <a:blip r:embed="rId5"/>
          <a:srcRect l="80519" t="55174" b="22178"/>
          <a:stretch/>
        </p:blipFill>
        <p:spPr>
          <a:xfrm>
            <a:off x="8358187" y="3729039"/>
            <a:ext cx="1514149" cy="1428750"/>
          </a:xfrm>
          <a:prstGeom prst="rect">
            <a:avLst/>
          </a:prstGeom>
        </p:spPr>
      </p:pic>
    </p:spTree>
    <p:extLst>
      <p:ext uri="{BB962C8B-B14F-4D97-AF65-F5344CB8AC3E}">
        <p14:creationId xmlns:p14="http://schemas.microsoft.com/office/powerpoint/2010/main" val="110626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3BC029-A2DA-4579-488B-8468DC447183}"/>
              </a:ext>
            </a:extLst>
          </p:cNvPr>
          <p:cNvSpPr/>
          <p:nvPr/>
        </p:nvSpPr>
        <p:spPr>
          <a:xfrm>
            <a:off x="357188" y="6057900"/>
            <a:ext cx="885825" cy="4989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EE074B1-ADE5-3895-0A1F-B4B511681F83}"/>
              </a:ext>
            </a:extLst>
          </p:cNvPr>
          <p:cNvSpPr>
            <a:spLocks noGrp="1"/>
          </p:cNvSpPr>
          <p:nvPr>
            <p:ph type="sldNum" sz="quarter" idx="11"/>
          </p:nvPr>
        </p:nvSpPr>
        <p:spPr/>
        <p:txBody>
          <a:bodyPr/>
          <a:lstStyle/>
          <a:p>
            <a:fld id="{DBE5F007-28FD-B845-A833-24BC97E499D9}" type="slidenum">
              <a:rPr lang="uk-UA" altLang="en-US" smtClean="0"/>
              <a:pPr/>
              <a:t>25</a:t>
            </a:fld>
            <a:endParaRPr lang="uk-UA" altLang="en-US" dirty="0">
              <a:solidFill>
                <a:schemeClr val="tx1"/>
              </a:solidFill>
            </a:endParaRPr>
          </a:p>
        </p:txBody>
      </p:sp>
      <p:sp>
        <p:nvSpPr>
          <p:cNvPr id="4" name="Title 3">
            <a:extLst>
              <a:ext uri="{FF2B5EF4-FFF2-40B4-BE49-F238E27FC236}">
                <a16:creationId xmlns:a16="http://schemas.microsoft.com/office/drawing/2014/main" id="{F3BE9333-092D-3924-6DA7-E345EC54813B}"/>
              </a:ext>
            </a:extLst>
          </p:cNvPr>
          <p:cNvSpPr>
            <a:spLocks noGrp="1"/>
          </p:cNvSpPr>
          <p:nvPr>
            <p:ph type="title"/>
          </p:nvPr>
        </p:nvSpPr>
        <p:spPr/>
        <p:txBody>
          <a:bodyPr/>
          <a:lstStyle/>
          <a:p>
            <a:r>
              <a:rPr lang="en-US">
                <a:ea typeface="ＭＳ Ｐゴシック"/>
                <a:cs typeface="Hind Light"/>
              </a:rPr>
              <a:t>Ukraine– Internet Resilience Index</a:t>
            </a:r>
          </a:p>
          <a:p>
            <a:endParaRPr lang="en-US">
              <a:cs typeface="Hind Light"/>
            </a:endParaRPr>
          </a:p>
        </p:txBody>
      </p:sp>
      <p:sp>
        <p:nvSpPr>
          <p:cNvPr id="6" name="Rectangle 5">
            <a:extLst>
              <a:ext uri="{FF2B5EF4-FFF2-40B4-BE49-F238E27FC236}">
                <a16:creationId xmlns:a16="http://schemas.microsoft.com/office/drawing/2014/main" id="{ADC5F5BC-33F7-B746-7DC5-CB2A4157D325}"/>
              </a:ext>
            </a:extLst>
          </p:cNvPr>
          <p:cNvSpPr/>
          <p:nvPr/>
        </p:nvSpPr>
        <p:spPr>
          <a:xfrm>
            <a:off x="9055392" y="4760745"/>
            <a:ext cx="2584470" cy="194535"/>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5D59AC6-A520-CC83-A74F-8641A4672F15}"/>
              </a:ext>
            </a:extLst>
          </p:cNvPr>
          <p:cNvSpPr/>
          <p:nvPr/>
        </p:nvSpPr>
        <p:spPr>
          <a:xfrm>
            <a:off x="3360099" y="2960848"/>
            <a:ext cx="2584470" cy="194535"/>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BA4A40-4EC6-C618-0217-8757ACEDB672}"/>
              </a:ext>
            </a:extLst>
          </p:cNvPr>
          <p:cNvSpPr/>
          <p:nvPr/>
        </p:nvSpPr>
        <p:spPr>
          <a:xfrm>
            <a:off x="9075098" y="2960848"/>
            <a:ext cx="2584470" cy="194535"/>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5C7908-C84B-6A8A-845F-F55F6BBB5C96}"/>
              </a:ext>
            </a:extLst>
          </p:cNvPr>
          <p:cNvSpPr/>
          <p:nvPr/>
        </p:nvSpPr>
        <p:spPr>
          <a:xfrm>
            <a:off x="9075098" y="3151348"/>
            <a:ext cx="2584470" cy="194535"/>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screenshot of a computer screen&#10;&#10;Description automatically generated">
            <a:extLst>
              <a:ext uri="{FF2B5EF4-FFF2-40B4-BE49-F238E27FC236}">
                <a16:creationId xmlns:a16="http://schemas.microsoft.com/office/drawing/2014/main" id="{D59516EB-6D1E-7D65-2BD6-2E52AB9514B9}"/>
              </a:ext>
            </a:extLst>
          </p:cNvPr>
          <p:cNvPicPr>
            <a:picLocks noGrp="1" noChangeAspect="1"/>
          </p:cNvPicPr>
          <p:nvPr>
            <p:ph sz="quarter" idx="12"/>
          </p:nvPr>
        </p:nvPicPr>
        <p:blipFill>
          <a:blip r:embed="rId3"/>
          <a:stretch>
            <a:fillRect/>
          </a:stretch>
        </p:blipFill>
        <p:spPr>
          <a:xfrm>
            <a:off x="209161" y="1146290"/>
            <a:ext cx="11773677" cy="4944945"/>
          </a:xfrm>
        </p:spPr>
      </p:pic>
    </p:spTree>
    <p:extLst>
      <p:ext uri="{BB962C8B-B14F-4D97-AF65-F5344CB8AC3E}">
        <p14:creationId xmlns:p14="http://schemas.microsoft.com/office/powerpoint/2010/main" val="2011150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E074B1-ADE5-3895-0A1F-B4B511681F83}"/>
              </a:ext>
            </a:extLst>
          </p:cNvPr>
          <p:cNvSpPr>
            <a:spLocks noGrp="1"/>
          </p:cNvSpPr>
          <p:nvPr>
            <p:ph type="sldNum" sz="quarter" idx="11"/>
          </p:nvPr>
        </p:nvSpPr>
        <p:spPr/>
        <p:txBody>
          <a:bodyPr/>
          <a:lstStyle/>
          <a:p>
            <a:fld id="{DBE5F007-28FD-B845-A833-24BC97E499D9}" type="slidenum">
              <a:rPr lang="uk-UA" altLang="en-US" smtClean="0"/>
              <a:pPr/>
              <a:t>26</a:t>
            </a:fld>
            <a:endParaRPr lang="uk-UA" altLang="en-US">
              <a:solidFill>
                <a:schemeClr val="tx1"/>
              </a:solidFill>
            </a:endParaRPr>
          </a:p>
        </p:txBody>
      </p:sp>
      <p:pic>
        <p:nvPicPr>
          <p:cNvPr id="5" name="Picture 5" descr="A screenshot of a computer screen&#10;&#10;Description automatically generated">
            <a:extLst>
              <a:ext uri="{FF2B5EF4-FFF2-40B4-BE49-F238E27FC236}">
                <a16:creationId xmlns:a16="http://schemas.microsoft.com/office/drawing/2014/main" id="{D59516EB-6D1E-7D65-2BD6-2E52AB9514B9}"/>
              </a:ext>
            </a:extLst>
          </p:cNvPr>
          <p:cNvPicPr>
            <a:picLocks noGrp="1" noChangeAspect="1"/>
          </p:cNvPicPr>
          <p:nvPr>
            <p:ph sz="quarter" idx="12"/>
          </p:nvPr>
        </p:nvPicPr>
        <p:blipFill>
          <a:blip r:embed="rId3"/>
          <a:stretch>
            <a:fillRect/>
          </a:stretch>
        </p:blipFill>
        <p:spPr>
          <a:xfrm>
            <a:off x="454680" y="1346316"/>
            <a:ext cx="11282639" cy="4738709"/>
          </a:xfrm>
        </p:spPr>
      </p:pic>
      <p:sp>
        <p:nvSpPr>
          <p:cNvPr id="4" name="Title 3">
            <a:extLst>
              <a:ext uri="{FF2B5EF4-FFF2-40B4-BE49-F238E27FC236}">
                <a16:creationId xmlns:a16="http://schemas.microsoft.com/office/drawing/2014/main" id="{F3BE9333-092D-3924-6DA7-E345EC54813B}"/>
              </a:ext>
            </a:extLst>
          </p:cNvPr>
          <p:cNvSpPr>
            <a:spLocks noGrp="1"/>
          </p:cNvSpPr>
          <p:nvPr>
            <p:ph type="title"/>
          </p:nvPr>
        </p:nvSpPr>
        <p:spPr/>
        <p:txBody>
          <a:bodyPr/>
          <a:lstStyle/>
          <a:p>
            <a:r>
              <a:rPr lang="en-US">
                <a:ea typeface="ＭＳ Ｐゴシック"/>
                <a:cs typeface="Hind Light"/>
              </a:rPr>
              <a:t>Ukraine– Internet Resilience Index</a:t>
            </a:r>
          </a:p>
          <a:p>
            <a:endParaRPr lang="en-US">
              <a:cs typeface="Hind Light"/>
            </a:endParaRPr>
          </a:p>
        </p:txBody>
      </p:sp>
      <p:sp>
        <p:nvSpPr>
          <p:cNvPr id="6" name="Rectangle 5">
            <a:extLst>
              <a:ext uri="{FF2B5EF4-FFF2-40B4-BE49-F238E27FC236}">
                <a16:creationId xmlns:a16="http://schemas.microsoft.com/office/drawing/2014/main" id="{ADC5F5BC-33F7-B746-7DC5-CB2A4157D325}"/>
              </a:ext>
            </a:extLst>
          </p:cNvPr>
          <p:cNvSpPr/>
          <p:nvPr/>
        </p:nvSpPr>
        <p:spPr>
          <a:xfrm>
            <a:off x="9055392" y="4760745"/>
            <a:ext cx="2584470" cy="194535"/>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5D59AC6-A520-CC83-A74F-8641A4672F15}"/>
              </a:ext>
            </a:extLst>
          </p:cNvPr>
          <p:cNvSpPr/>
          <p:nvPr/>
        </p:nvSpPr>
        <p:spPr>
          <a:xfrm>
            <a:off x="3360099" y="2960848"/>
            <a:ext cx="2584470" cy="194535"/>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BA4A40-4EC6-C618-0217-8757ACEDB672}"/>
              </a:ext>
            </a:extLst>
          </p:cNvPr>
          <p:cNvSpPr/>
          <p:nvPr/>
        </p:nvSpPr>
        <p:spPr>
          <a:xfrm>
            <a:off x="9075098" y="2960848"/>
            <a:ext cx="2584470" cy="194535"/>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5C7908-C84B-6A8A-845F-F55F6BBB5C96}"/>
              </a:ext>
            </a:extLst>
          </p:cNvPr>
          <p:cNvSpPr/>
          <p:nvPr/>
        </p:nvSpPr>
        <p:spPr>
          <a:xfrm>
            <a:off x="9075098" y="3151348"/>
            <a:ext cx="2584470" cy="194535"/>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F02C9D4-36C1-CC49-BF26-BA85E7A78F42}"/>
              </a:ext>
            </a:extLst>
          </p:cNvPr>
          <p:cNvSpPr/>
          <p:nvPr/>
        </p:nvSpPr>
        <p:spPr>
          <a:xfrm>
            <a:off x="357188" y="6057900"/>
            <a:ext cx="885825" cy="4989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1296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265642-F2E3-D65B-658A-35C4CB113C98}"/>
              </a:ext>
            </a:extLst>
          </p:cNvPr>
          <p:cNvSpPr>
            <a:spLocks noGrp="1"/>
          </p:cNvSpPr>
          <p:nvPr>
            <p:ph type="sldNum" sz="quarter" idx="11"/>
          </p:nvPr>
        </p:nvSpPr>
        <p:spPr>
          <a:xfrm>
            <a:off x="8856920" y="6191770"/>
            <a:ext cx="2743200" cy="365125"/>
          </a:xfrm>
        </p:spPr>
        <p:txBody>
          <a:bodyPr wrap="square" anchor="t">
            <a:normAutofit/>
          </a:bodyPr>
          <a:lstStyle/>
          <a:p>
            <a:pPr>
              <a:spcAft>
                <a:spcPts val="600"/>
              </a:spcAft>
            </a:pPr>
            <a:fld id="{DBE5F007-28FD-B845-A833-24BC97E499D9}" type="slidenum">
              <a:rPr lang="uk-UA" altLang="en-US" smtClean="0"/>
              <a:pPr>
                <a:spcAft>
                  <a:spcPts val="600"/>
                </a:spcAft>
              </a:pPr>
              <a:t>27</a:t>
            </a:fld>
            <a:endParaRPr lang="uk-UA" altLang="en-US"/>
          </a:p>
        </p:txBody>
      </p:sp>
      <p:pic>
        <p:nvPicPr>
          <p:cNvPr id="7" name="Picture Placeholder 6" descr="A screenshot of a computer screen&#10;&#10;Description automatically generated">
            <a:extLst>
              <a:ext uri="{FF2B5EF4-FFF2-40B4-BE49-F238E27FC236}">
                <a16:creationId xmlns:a16="http://schemas.microsoft.com/office/drawing/2014/main" id="{954D6670-A886-43B0-F96B-0A9BD15156D7}"/>
              </a:ext>
            </a:extLst>
          </p:cNvPr>
          <p:cNvPicPr>
            <a:picLocks noGrp="1" noChangeAspect="1"/>
          </p:cNvPicPr>
          <p:nvPr>
            <p:ph sz="quarter" idx="12"/>
          </p:nvPr>
        </p:nvPicPr>
        <p:blipFill rotWithShape="1">
          <a:blip r:embed="rId3"/>
          <a:stretch/>
        </p:blipFill>
        <p:spPr>
          <a:xfrm>
            <a:off x="1313677" y="1253086"/>
            <a:ext cx="9564645" cy="4901882"/>
          </a:xfrm>
          <a:noFill/>
        </p:spPr>
      </p:pic>
      <p:sp>
        <p:nvSpPr>
          <p:cNvPr id="17" name="Title 3">
            <a:extLst>
              <a:ext uri="{FF2B5EF4-FFF2-40B4-BE49-F238E27FC236}">
                <a16:creationId xmlns:a16="http://schemas.microsoft.com/office/drawing/2014/main" id="{2B08DD95-8392-7D65-9C6A-3DE5CC6668EF}"/>
              </a:ext>
            </a:extLst>
          </p:cNvPr>
          <p:cNvSpPr>
            <a:spLocks noGrp="1"/>
          </p:cNvSpPr>
          <p:nvPr>
            <p:ph type="title"/>
          </p:nvPr>
        </p:nvSpPr>
        <p:spPr>
          <a:xfrm>
            <a:off x="541338" y="566739"/>
            <a:ext cx="11109600" cy="563042"/>
          </a:xfrm>
        </p:spPr>
        <p:txBody>
          <a:bodyPr/>
          <a:lstStyle/>
          <a:p>
            <a:r>
              <a:rPr lang="en-US" dirty="0">
                <a:ea typeface="ＭＳ Ｐゴシック"/>
              </a:rPr>
              <a:t>Ukraine – IPv4 and v6 Interconnection (APNIC </a:t>
            </a:r>
            <a:r>
              <a:rPr lang="en-US" dirty="0" err="1">
                <a:ea typeface="ＭＳ Ｐゴシック"/>
              </a:rPr>
              <a:t>REx</a:t>
            </a:r>
            <a:r>
              <a:rPr lang="en-US" dirty="0">
                <a:ea typeface="ＭＳ Ｐゴシック"/>
              </a:rPr>
              <a:t>)</a:t>
            </a:r>
          </a:p>
        </p:txBody>
      </p:sp>
      <p:sp>
        <p:nvSpPr>
          <p:cNvPr id="9" name="TextBox 8">
            <a:extLst>
              <a:ext uri="{FF2B5EF4-FFF2-40B4-BE49-F238E27FC236}">
                <a16:creationId xmlns:a16="http://schemas.microsoft.com/office/drawing/2014/main" id="{B43EAD5B-C02C-56B6-6651-2D9644F9B21A}"/>
              </a:ext>
            </a:extLst>
          </p:cNvPr>
          <p:cNvSpPr txBox="1"/>
          <p:nvPr/>
        </p:nvSpPr>
        <p:spPr>
          <a:xfrm>
            <a:off x="3636816" y="6292395"/>
            <a:ext cx="7232897" cy="338554"/>
          </a:xfrm>
          <a:prstGeom prst="rect">
            <a:avLst/>
          </a:prstGeom>
          <a:noFill/>
        </p:spPr>
        <p:txBody>
          <a:bodyPr wrap="square" lIns="91440" tIns="45720" rIns="91440" bIns="45720" anchor="t">
            <a:spAutoFit/>
          </a:bodyPr>
          <a:lstStyle/>
          <a:p>
            <a:r>
              <a:rPr lang="en-US" sz="1600">
                <a:latin typeface="Hind Light"/>
                <a:ea typeface="ＭＳ Ｐゴシック"/>
                <a:cs typeface="Hind Light"/>
              </a:rPr>
              <a:t>https://rex.apnic.net/as-interconnections?allocationType=ipv4,ipv6&amp;economy=UA</a:t>
            </a:r>
          </a:p>
        </p:txBody>
      </p:sp>
    </p:spTree>
    <p:extLst>
      <p:ext uri="{BB962C8B-B14F-4D97-AF65-F5344CB8AC3E}">
        <p14:creationId xmlns:p14="http://schemas.microsoft.com/office/powerpoint/2010/main" val="3665330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497BC3-253F-9E9F-AAE5-FC01414680D5}"/>
              </a:ext>
            </a:extLst>
          </p:cNvPr>
          <p:cNvSpPr>
            <a:spLocks noGrp="1"/>
          </p:cNvSpPr>
          <p:nvPr>
            <p:ph type="sldNum" sz="quarter" idx="11"/>
          </p:nvPr>
        </p:nvSpPr>
        <p:spPr>
          <a:xfrm>
            <a:off x="11431954" y="6191770"/>
            <a:ext cx="168166" cy="378262"/>
          </a:xfrm>
        </p:spPr>
        <p:txBody>
          <a:bodyPr/>
          <a:lstStyle/>
          <a:p>
            <a:fld id="{DBE5F007-28FD-B845-A833-24BC97E499D9}" type="slidenum">
              <a:rPr lang="uk-UA" altLang="en-US" smtClean="0"/>
              <a:pPr/>
              <a:t>28</a:t>
            </a:fld>
            <a:endParaRPr lang="uk-UA" altLang="en-US">
              <a:solidFill>
                <a:schemeClr val="tx1"/>
              </a:solidFill>
            </a:endParaRPr>
          </a:p>
        </p:txBody>
      </p:sp>
      <p:sp>
        <p:nvSpPr>
          <p:cNvPr id="4" name="Title 3">
            <a:extLst>
              <a:ext uri="{FF2B5EF4-FFF2-40B4-BE49-F238E27FC236}">
                <a16:creationId xmlns:a16="http://schemas.microsoft.com/office/drawing/2014/main" id="{F6614E46-7E97-3FDC-9057-189F36DADE65}"/>
              </a:ext>
            </a:extLst>
          </p:cNvPr>
          <p:cNvSpPr>
            <a:spLocks noGrp="1"/>
          </p:cNvSpPr>
          <p:nvPr>
            <p:ph type="title"/>
          </p:nvPr>
        </p:nvSpPr>
        <p:spPr/>
        <p:txBody>
          <a:bodyPr/>
          <a:lstStyle/>
          <a:p>
            <a:r>
              <a:rPr lang="en-US"/>
              <a:t>Ukraine – ASN Dependency (IIJ Internet Health Report)</a:t>
            </a:r>
          </a:p>
        </p:txBody>
      </p:sp>
      <p:sp>
        <p:nvSpPr>
          <p:cNvPr id="8" name="TextBox 7">
            <a:extLst>
              <a:ext uri="{FF2B5EF4-FFF2-40B4-BE49-F238E27FC236}">
                <a16:creationId xmlns:a16="http://schemas.microsoft.com/office/drawing/2014/main" id="{CAFDB430-E842-4A8A-5258-C3F2D2EB1779}"/>
              </a:ext>
            </a:extLst>
          </p:cNvPr>
          <p:cNvSpPr txBox="1"/>
          <p:nvPr/>
        </p:nvSpPr>
        <p:spPr>
          <a:xfrm>
            <a:off x="3275886" y="5856753"/>
            <a:ext cx="7992095" cy="338554"/>
          </a:xfrm>
          <a:prstGeom prst="rect">
            <a:avLst/>
          </a:prstGeom>
          <a:noFill/>
        </p:spPr>
        <p:txBody>
          <a:bodyPr wrap="square" lIns="91440" tIns="45720" rIns="91440" bIns="45720" anchor="t">
            <a:spAutoFit/>
          </a:bodyPr>
          <a:lstStyle/>
          <a:p>
            <a:r>
              <a:rPr lang="en-US" sz="1600">
                <a:latin typeface="Hind Light"/>
                <a:ea typeface="ＭＳ Ｐゴシック"/>
                <a:cs typeface="Hind Light"/>
              </a:rPr>
              <a:t>https://ihr.iijlab.net/ihr/en-us/countries/UA?af=4&amp;last=3&amp;date=2023-08-24&amp;rov_tb=routes</a:t>
            </a:r>
          </a:p>
        </p:txBody>
      </p:sp>
      <p:pic>
        <p:nvPicPr>
          <p:cNvPr id="5" name="Picture 4" descr="A screenshot of a computer&#10;&#10;Description automatically generated">
            <a:extLst>
              <a:ext uri="{FF2B5EF4-FFF2-40B4-BE49-F238E27FC236}">
                <a16:creationId xmlns:a16="http://schemas.microsoft.com/office/drawing/2014/main" id="{8FFA8F7B-CC1E-48BD-409E-5200F406A7C7}"/>
              </a:ext>
            </a:extLst>
          </p:cNvPr>
          <p:cNvPicPr>
            <a:picLocks noChangeAspect="1"/>
          </p:cNvPicPr>
          <p:nvPr/>
        </p:nvPicPr>
        <p:blipFill>
          <a:blip r:embed="rId3"/>
          <a:stretch>
            <a:fillRect/>
          </a:stretch>
        </p:blipFill>
        <p:spPr>
          <a:xfrm>
            <a:off x="736600" y="1633114"/>
            <a:ext cx="10617200" cy="4064153"/>
          </a:xfrm>
          <a:prstGeom prst="rect">
            <a:avLst/>
          </a:prstGeom>
        </p:spPr>
      </p:pic>
    </p:spTree>
    <p:extLst>
      <p:ext uri="{BB962C8B-B14F-4D97-AF65-F5344CB8AC3E}">
        <p14:creationId xmlns:p14="http://schemas.microsoft.com/office/powerpoint/2010/main" val="1984827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D2A9C5-01D3-16C9-95A7-676054C8103D}"/>
              </a:ext>
            </a:extLst>
          </p:cNvPr>
          <p:cNvSpPr>
            <a:spLocks noGrp="1"/>
          </p:cNvSpPr>
          <p:nvPr>
            <p:ph type="ctrTitle" idx="4294967295"/>
          </p:nvPr>
        </p:nvSpPr>
        <p:spPr>
          <a:xfrm>
            <a:off x="540771" y="566739"/>
            <a:ext cx="5564373" cy="563042"/>
          </a:xfrm>
        </p:spPr>
        <p:txBody>
          <a:bodyPr wrap="square" anchor="t">
            <a:normAutofit/>
          </a:bodyPr>
          <a:lstStyle/>
          <a:p>
            <a:pPr>
              <a:lnSpc>
                <a:spcPct val="96000"/>
              </a:lnSpc>
            </a:pPr>
            <a:r>
              <a:rPr lang="en-US" sz="2600" dirty="0">
                <a:ea typeface="ＭＳ Ｐゴシック"/>
              </a:rPr>
              <a:t>Ukraine – Exit Points</a:t>
            </a:r>
            <a:endParaRPr lang="en-US" sz="2600" dirty="0"/>
          </a:p>
        </p:txBody>
      </p:sp>
      <p:sp>
        <p:nvSpPr>
          <p:cNvPr id="2" name="Slide Number Placeholder 1" hidden="1">
            <a:extLst>
              <a:ext uri="{FF2B5EF4-FFF2-40B4-BE49-F238E27FC236}">
                <a16:creationId xmlns:a16="http://schemas.microsoft.com/office/drawing/2014/main" id="{C1657DAA-911A-14D6-02CE-E67F6D0D538F}"/>
              </a:ext>
            </a:extLst>
          </p:cNvPr>
          <p:cNvSpPr>
            <a:spLocks noGrp="1"/>
          </p:cNvSpPr>
          <p:nvPr>
            <p:ph type="sldNum" sz="quarter" idx="4294967295"/>
          </p:nvPr>
        </p:nvSpPr>
        <p:spPr>
          <a:xfrm>
            <a:off x="8856920" y="6191770"/>
            <a:ext cx="2743200" cy="365125"/>
          </a:xfrm>
        </p:spPr>
        <p:txBody>
          <a:bodyPr wrap="square" anchor="t">
            <a:normAutofit/>
          </a:bodyPr>
          <a:lstStyle/>
          <a:p>
            <a:pPr>
              <a:spcAft>
                <a:spcPts val="600"/>
              </a:spcAft>
            </a:pPr>
            <a:fld id="{DBE5F007-28FD-B845-A833-24BC97E499D9}" type="slidenum">
              <a:rPr lang="uk-UA" altLang="en-US" smtClean="0"/>
              <a:pPr>
                <a:spcAft>
                  <a:spcPts val="600"/>
                </a:spcAft>
              </a:pPr>
              <a:t>29</a:t>
            </a:fld>
            <a:endParaRPr lang="uk-UA" altLang="en-US"/>
          </a:p>
        </p:txBody>
      </p:sp>
      <p:pic>
        <p:nvPicPr>
          <p:cNvPr id="6" name="Picture 5" descr="A map of europe with blue lines&#10;&#10;Description automatically generated">
            <a:extLst>
              <a:ext uri="{FF2B5EF4-FFF2-40B4-BE49-F238E27FC236}">
                <a16:creationId xmlns:a16="http://schemas.microsoft.com/office/drawing/2014/main" id="{8D015576-0140-9EB4-1E84-4EA704EC0F4F}"/>
              </a:ext>
            </a:extLst>
          </p:cNvPr>
          <p:cNvPicPr>
            <a:picLocks noChangeAspect="1"/>
          </p:cNvPicPr>
          <p:nvPr/>
        </p:nvPicPr>
        <p:blipFill>
          <a:blip r:embed="rId3"/>
          <a:stretch>
            <a:fillRect/>
          </a:stretch>
        </p:blipFill>
        <p:spPr>
          <a:xfrm>
            <a:off x="1851731" y="893298"/>
            <a:ext cx="8251336" cy="5547545"/>
          </a:xfrm>
          <a:prstGeom prst="rect">
            <a:avLst/>
          </a:prstGeom>
          <a:noFill/>
        </p:spPr>
      </p:pic>
      <p:sp>
        <p:nvSpPr>
          <p:cNvPr id="8" name="TextBox 7">
            <a:extLst>
              <a:ext uri="{FF2B5EF4-FFF2-40B4-BE49-F238E27FC236}">
                <a16:creationId xmlns:a16="http://schemas.microsoft.com/office/drawing/2014/main" id="{FFC87446-403A-6770-3AD7-DE40F10CCEBC}"/>
              </a:ext>
            </a:extLst>
          </p:cNvPr>
          <p:cNvSpPr txBox="1"/>
          <p:nvPr/>
        </p:nvSpPr>
        <p:spPr>
          <a:xfrm>
            <a:off x="7102816" y="6437883"/>
            <a:ext cx="3211615" cy="350099"/>
          </a:xfrm>
          <a:prstGeom prst="rect">
            <a:avLst/>
          </a:prstGeom>
          <a:noFill/>
        </p:spPr>
        <p:txBody>
          <a:bodyPr wrap="square" lIns="91440" tIns="45720" rIns="91440" bIns="45720" anchor="t">
            <a:spAutoFit/>
          </a:bodyPr>
          <a:lstStyle/>
          <a:p>
            <a:r>
              <a:rPr lang="en-US" sz="1600">
                <a:latin typeface="Hind Light"/>
                <a:ea typeface="ＭＳ Ｐゴシック"/>
                <a:cs typeface="Hind Light"/>
              </a:rPr>
              <a:t>https://bbmaps.itu.int/bbmaps/</a:t>
            </a:r>
          </a:p>
        </p:txBody>
      </p:sp>
      <p:sp>
        <p:nvSpPr>
          <p:cNvPr id="7" name="Oval 6">
            <a:extLst>
              <a:ext uri="{FF2B5EF4-FFF2-40B4-BE49-F238E27FC236}">
                <a16:creationId xmlns:a16="http://schemas.microsoft.com/office/drawing/2014/main" id="{1E1816AB-35F1-790C-DC10-65EA7D60B596}"/>
              </a:ext>
            </a:extLst>
          </p:cNvPr>
          <p:cNvSpPr/>
          <p:nvPr/>
        </p:nvSpPr>
        <p:spPr>
          <a:xfrm>
            <a:off x="7701456" y="2314903"/>
            <a:ext cx="480848" cy="4808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25CCAAF-24E4-3E90-D711-3A035696E8FF}"/>
              </a:ext>
            </a:extLst>
          </p:cNvPr>
          <p:cNvSpPr/>
          <p:nvPr/>
        </p:nvSpPr>
        <p:spPr>
          <a:xfrm>
            <a:off x="5546835" y="1231023"/>
            <a:ext cx="480848" cy="4808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477D698-2A6D-B3E7-A41D-4B413D9E4C81}"/>
              </a:ext>
            </a:extLst>
          </p:cNvPr>
          <p:cNvSpPr txBox="1"/>
          <p:nvPr/>
        </p:nvSpPr>
        <p:spPr>
          <a:xfrm>
            <a:off x="4650827" y="1129862"/>
            <a:ext cx="10904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chemeClr val="bg1"/>
                </a:solidFill>
                <a:highlight>
                  <a:srgbClr val="FF0000"/>
                </a:highlight>
                <a:latin typeface="Hind Light"/>
                <a:ea typeface="ＭＳ Ｐゴシック"/>
                <a:cs typeface="Hind Light"/>
              </a:rPr>
              <a:t>Belarus</a:t>
            </a:r>
            <a:endParaRPr lang="en-US" b="1" dirty="0">
              <a:solidFill>
                <a:schemeClr val="bg1"/>
              </a:solidFill>
              <a:highlight>
                <a:srgbClr val="FF0000"/>
              </a:highlight>
            </a:endParaRPr>
          </a:p>
        </p:txBody>
      </p:sp>
      <p:sp>
        <p:nvSpPr>
          <p:cNvPr id="12" name="TextBox 11">
            <a:extLst>
              <a:ext uri="{FF2B5EF4-FFF2-40B4-BE49-F238E27FC236}">
                <a16:creationId xmlns:a16="http://schemas.microsoft.com/office/drawing/2014/main" id="{DB8054A7-C334-341A-1FD3-4ED45B0762C4}"/>
              </a:ext>
            </a:extLst>
          </p:cNvPr>
          <p:cNvSpPr txBox="1"/>
          <p:nvPr/>
        </p:nvSpPr>
        <p:spPr>
          <a:xfrm>
            <a:off x="8309741" y="2246586"/>
            <a:ext cx="10904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chemeClr val="bg1"/>
                </a:solidFill>
                <a:highlight>
                  <a:srgbClr val="FF0000"/>
                </a:highlight>
                <a:latin typeface="Hind Light"/>
                <a:ea typeface="ＭＳ Ｐゴシック"/>
                <a:cs typeface="Hind Light"/>
              </a:rPr>
              <a:t>Russia</a:t>
            </a:r>
            <a:endParaRPr lang="en-US" b="1" dirty="0">
              <a:solidFill>
                <a:schemeClr val="bg1"/>
              </a:solidFill>
              <a:highlight>
                <a:srgbClr val="FF0000"/>
              </a:highlight>
            </a:endParaRPr>
          </a:p>
        </p:txBody>
      </p:sp>
      <p:sp>
        <p:nvSpPr>
          <p:cNvPr id="13" name="TextBox 12">
            <a:extLst>
              <a:ext uri="{FF2B5EF4-FFF2-40B4-BE49-F238E27FC236}">
                <a16:creationId xmlns:a16="http://schemas.microsoft.com/office/drawing/2014/main" id="{8C60C188-A524-5E85-79C6-33131A2BA1B1}"/>
              </a:ext>
            </a:extLst>
          </p:cNvPr>
          <p:cNvSpPr txBox="1"/>
          <p:nvPr/>
        </p:nvSpPr>
        <p:spPr>
          <a:xfrm>
            <a:off x="1734206" y="2128344"/>
            <a:ext cx="10904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highlight>
                  <a:srgbClr val="FFFF00"/>
                </a:highlight>
                <a:latin typeface="Hind Light"/>
                <a:ea typeface="ＭＳ Ｐゴシック"/>
                <a:cs typeface="Hind Light"/>
              </a:rPr>
              <a:t>Poland</a:t>
            </a:r>
            <a:endParaRPr lang="en-US" b="1" dirty="0">
              <a:cs typeface="Hind Light" charset="0"/>
            </a:endParaRPr>
          </a:p>
        </p:txBody>
      </p:sp>
      <p:sp>
        <p:nvSpPr>
          <p:cNvPr id="14" name="TextBox 13">
            <a:extLst>
              <a:ext uri="{FF2B5EF4-FFF2-40B4-BE49-F238E27FC236}">
                <a16:creationId xmlns:a16="http://schemas.microsoft.com/office/drawing/2014/main" id="{ADF801E0-1AF1-CB0D-B672-DFDF840C3C08}"/>
              </a:ext>
            </a:extLst>
          </p:cNvPr>
          <p:cNvSpPr txBox="1"/>
          <p:nvPr/>
        </p:nvSpPr>
        <p:spPr>
          <a:xfrm>
            <a:off x="4105602" y="4138448"/>
            <a:ext cx="10904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highlight>
                  <a:srgbClr val="FFFF00"/>
                </a:highlight>
                <a:latin typeface="Hind Light"/>
                <a:ea typeface="ＭＳ Ｐゴシック"/>
                <a:cs typeface="Hind Light"/>
              </a:rPr>
              <a:t>Moldova</a:t>
            </a:r>
            <a:endParaRPr lang="en-US" b="1">
              <a:highlight>
                <a:srgbClr val="FFFF00"/>
              </a:highlight>
              <a:cs typeface="Hind Light"/>
            </a:endParaRPr>
          </a:p>
        </p:txBody>
      </p:sp>
      <p:sp>
        <p:nvSpPr>
          <p:cNvPr id="15" name="TextBox 14">
            <a:extLst>
              <a:ext uri="{FF2B5EF4-FFF2-40B4-BE49-F238E27FC236}">
                <a16:creationId xmlns:a16="http://schemas.microsoft.com/office/drawing/2014/main" id="{5EF3FBE3-1398-8B81-C1E7-CAD4D087FCEB}"/>
              </a:ext>
            </a:extLst>
          </p:cNvPr>
          <p:cNvSpPr txBox="1"/>
          <p:nvPr/>
        </p:nvSpPr>
        <p:spPr>
          <a:xfrm>
            <a:off x="2647292" y="5373413"/>
            <a:ext cx="10904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highlight>
                  <a:srgbClr val="FFFF00"/>
                </a:highlight>
                <a:latin typeface="Hind Light"/>
                <a:ea typeface="ＭＳ Ｐゴシック"/>
                <a:cs typeface="Hind Light"/>
              </a:rPr>
              <a:t>Romania</a:t>
            </a:r>
            <a:endParaRPr lang="en-US" b="1" dirty="0">
              <a:highlight>
                <a:srgbClr val="FFFF00"/>
              </a:highlight>
            </a:endParaRPr>
          </a:p>
        </p:txBody>
      </p:sp>
      <p:sp>
        <p:nvSpPr>
          <p:cNvPr id="16" name="TextBox 15">
            <a:extLst>
              <a:ext uri="{FF2B5EF4-FFF2-40B4-BE49-F238E27FC236}">
                <a16:creationId xmlns:a16="http://schemas.microsoft.com/office/drawing/2014/main" id="{8D652F9B-319C-1710-41EE-0141B7F5D39D}"/>
              </a:ext>
            </a:extLst>
          </p:cNvPr>
          <p:cNvSpPr txBox="1"/>
          <p:nvPr/>
        </p:nvSpPr>
        <p:spPr>
          <a:xfrm>
            <a:off x="1405758" y="3954517"/>
            <a:ext cx="10904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highlight>
                  <a:srgbClr val="FFFF00"/>
                </a:highlight>
                <a:latin typeface="Hind Light"/>
                <a:ea typeface="ＭＳ Ｐゴシック"/>
                <a:cs typeface="Hind Light"/>
              </a:rPr>
              <a:t>Hungary</a:t>
            </a:r>
            <a:endParaRPr lang="en-US" b="1" dirty="0">
              <a:highlight>
                <a:srgbClr val="FFFF00"/>
              </a:highlight>
            </a:endParaRPr>
          </a:p>
        </p:txBody>
      </p:sp>
      <p:sp>
        <p:nvSpPr>
          <p:cNvPr id="17" name="TextBox 16">
            <a:extLst>
              <a:ext uri="{FF2B5EF4-FFF2-40B4-BE49-F238E27FC236}">
                <a16:creationId xmlns:a16="http://schemas.microsoft.com/office/drawing/2014/main" id="{E7C4E7C9-62E7-21E4-3076-8CA32D291B7B}"/>
              </a:ext>
            </a:extLst>
          </p:cNvPr>
          <p:cNvSpPr txBox="1"/>
          <p:nvPr/>
        </p:nvSpPr>
        <p:spPr>
          <a:xfrm>
            <a:off x="1077309" y="3245068"/>
            <a:ext cx="10904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highlight>
                  <a:srgbClr val="FFFF00"/>
                </a:highlight>
                <a:latin typeface="Hind Light"/>
                <a:ea typeface="ＭＳ Ｐゴシック"/>
                <a:cs typeface="Hind Light"/>
              </a:rPr>
              <a:t>Slovakia</a:t>
            </a:r>
            <a:endParaRPr lang="en-US" b="1" dirty="0">
              <a:highlight>
                <a:srgbClr val="FFFF00"/>
              </a:highlight>
            </a:endParaRPr>
          </a:p>
        </p:txBody>
      </p:sp>
      <p:sp>
        <p:nvSpPr>
          <p:cNvPr id="18" name="Oval 17">
            <a:extLst>
              <a:ext uri="{FF2B5EF4-FFF2-40B4-BE49-F238E27FC236}">
                <a16:creationId xmlns:a16="http://schemas.microsoft.com/office/drawing/2014/main" id="{5444EE7B-F972-D986-FDBA-8F81835CD74F}"/>
              </a:ext>
            </a:extLst>
          </p:cNvPr>
          <p:cNvSpPr/>
          <p:nvPr/>
        </p:nvSpPr>
        <p:spPr>
          <a:xfrm>
            <a:off x="2676196" y="1881351"/>
            <a:ext cx="296917" cy="296917"/>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CABDABB-A33F-B30F-99AC-9E96834257C3}"/>
              </a:ext>
            </a:extLst>
          </p:cNvPr>
          <p:cNvSpPr/>
          <p:nvPr/>
        </p:nvSpPr>
        <p:spPr>
          <a:xfrm>
            <a:off x="2347747" y="2722178"/>
            <a:ext cx="296917" cy="296917"/>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1840A37-E7E7-389C-07F7-EE9747C3CE57}"/>
              </a:ext>
            </a:extLst>
          </p:cNvPr>
          <p:cNvSpPr/>
          <p:nvPr/>
        </p:nvSpPr>
        <p:spPr>
          <a:xfrm>
            <a:off x="2045575" y="3517023"/>
            <a:ext cx="349468" cy="388882"/>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6057329-D65C-B47A-3F34-13A024E9BA48}"/>
              </a:ext>
            </a:extLst>
          </p:cNvPr>
          <p:cNvSpPr/>
          <p:nvPr/>
        </p:nvSpPr>
        <p:spPr>
          <a:xfrm>
            <a:off x="3589282" y="3911161"/>
            <a:ext cx="296917" cy="296917"/>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CFFE04D-CEF9-393E-03FC-9B5A7936803C}"/>
              </a:ext>
            </a:extLst>
          </p:cNvPr>
          <p:cNvSpPr/>
          <p:nvPr/>
        </p:nvSpPr>
        <p:spPr>
          <a:xfrm>
            <a:off x="5132989" y="4719144"/>
            <a:ext cx="296917" cy="296917"/>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3CFF344-052D-9DE2-B8E9-E7C2FCE42B27}"/>
              </a:ext>
            </a:extLst>
          </p:cNvPr>
          <p:cNvSpPr/>
          <p:nvPr/>
        </p:nvSpPr>
        <p:spPr>
          <a:xfrm>
            <a:off x="4594334" y="5481144"/>
            <a:ext cx="296917" cy="296917"/>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1">
            <a:extLst>
              <a:ext uri="{FF2B5EF4-FFF2-40B4-BE49-F238E27FC236}">
                <a16:creationId xmlns:a16="http://schemas.microsoft.com/office/drawing/2014/main" id="{5BC61E2C-DF1A-F027-39EC-D7518DC61492}"/>
              </a:ext>
            </a:extLst>
          </p:cNvPr>
          <p:cNvSpPr>
            <a:spLocks noGrp="1"/>
          </p:cNvSpPr>
          <p:nvPr>
            <p:ph type="sldNum" sz="quarter" idx="11"/>
          </p:nvPr>
        </p:nvSpPr>
        <p:spPr>
          <a:xfrm>
            <a:off x="11431954" y="6191770"/>
            <a:ext cx="168166" cy="378262"/>
          </a:xfrm>
        </p:spPr>
        <p:txBody>
          <a:bodyPr/>
          <a:lstStyle/>
          <a:p>
            <a:fld id="{DBE5F007-28FD-B845-A833-24BC97E499D9}" type="slidenum">
              <a:rPr lang="uk-UA" altLang="en-US" smtClean="0"/>
              <a:pPr/>
              <a:t>29</a:t>
            </a:fld>
            <a:endParaRPr lang="uk-UA" altLang="en-US">
              <a:solidFill>
                <a:schemeClr val="tx1"/>
              </a:solidFill>
            </a:endParaRPr>
          </a:p>
        </p:txBody>
      </p:sp>
    </p:spTree>
    <p:extLst>
      <p:ext uri="{BB962C8B-B14F-4D97-AF65-F5344CB8AC3E}">
        <p14:creationId xmlns:p14="http://schemas.microsoft.com/office/powerpoint/2010/main" val="1998824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2565600-C1A4-8F4A-B6F9-084B7246D10E}"/>
              </a:ext>
            </a:extLst>
          </p:cNvPr>
          <p:cNvSpPr>
            <a:spLocks noGrp="1"/>
          </p:cNvSpPr>
          <p:nvPr>
            <p:ph type="subTitle" idx="1"/>
          </p:nvPr>
        </p:nvSpPr>
        <p:spPr>
          <a:xfrm>
            <a:off x="459404" y="2484023"/>
            <a:ext cx="3920638" cy="1315809"/>
          </a:xfrm>
        </p:spPr>
        <p:txBody>
          <a:bodyPr vert="horz" wrap="square" lIns="91440" tIns="45720" rIns="91440" bIns="45720" rtlCol="0" anchor="t">
            <a:spAutoFit/>
          </a:bodyPr>
          <a:lstStyle/>
          <a:p>
            <a:r>
              <a:rPr lang="en-US" sz="2600" b="1">
                <a:latin typeface="Hind Light"/>
                <a:cs typeface="Hind Light"/>
              </a:rPr>
              <a:t>pulse.internetsociety.org</a:t>
            </a:r>
            <a:endParaRPr lang="en-US" sz="2600"/>
          </a:p>
          <a:p>
            <a:br>
              <a:rPr lang="en-US"/>
            </a:br>
            <a:r>
              <a:rPr lang="en-US">
                <a:latin typeface="Hind Light"/>
                <a:cs typeface="Hind Light"/>
              </a:rPr>
              <a:t>Your Data Dashboard</a:t>
            </a:r>
            <a:endParaRPr lang="en-US"/>
          </a:p>
        </p:txBody>
      </p:sp>
      <p:pic>
        <p:nvPicPr>
          <p:cNvPr id="6" name="Picture 5">
            <a:extLst>
              <a:ext uri="{FF2B5EF4-FFF2-40B4-BE49-F238E27FC236}">
                <a16:creationId xmlns:a16="http://schemas.microsoft.com/office/drawing/2014/main" id="{C3EE4582-1AD2-0122-94E2-429AE75B0B9D}"/>
              </a:ext>
            </a:extLst>
          </p:cNvPr>
          <p:cNvPicPr>
            <a:picLocks noChangeAspect="1"/>
          </p:cNvPicPr>
          <p:nvPr/>
        </p:nvPicPr>
        <p:blipFill>
          <a:blip r:embed="rId4"/>
          <a:stretch>
            <a:fillRect/>
          </a:stretch>
        </p:blipFill>
        <p:spPr>
          <a:xfrm rot="872436">
            <a:off x="4465983" y="409953"/>
            <a:ext cx="7772400" cy="5857721"/>
          </a:xfrm>
          <a:prstGeom prst="rect">
            <a:avLst/>
          </a:prstGeom>
          <a:ln>
            <a:solidFill>
              <a:schemeClr val="accent1"/>
            </a:solidFill>
          </a:ln>
          <a:effectLst>
            <a:outerShdw blurRad="590510" dist="723452" dir="2700000" algn="tl" rotWithShape="0">
              <a:prstClr val="black">
                <a:alpha val="40000"/>
              </a:prstClr>
            </a:outerShdw>
          </a:effectLst>
        </p:spPr>
      </p:pic>
    </p:spTree>
    <p:extLst>
      <p:ext uri="{BB962C8B-B14F-4D97-AF65-F5344CB8AC3E}">
        <p14:creationId xmlns:p14="http://schemas.microsoft.com/office/powerpoint/2010/main" val="2651777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4E65CB-FE50-9833-4FF8-15CE83C23511}"/>
              </a:ext>
            </a:extLst>
          </p:cNvPr>
          <p:cNvSpPr>
            <a:spLocks noGrp="1"/>
          </p:cNvSpPr>
          <p:nvPr>
            <p:ph type="sldNum" sz="quarter" idx="11"/>
          </p:nvPr>
        </p:nvSpPr>
        <p:spPr/>
        <p:txBody>
          <a:bodyPr/>
          <a:lstStyle/>
          <a:p>
            <a:fld id="{DBE5F007-28FD-B845-A833-24BC97E499D9}" type="slidenum">
              <a:rPr lang="uk-UA" altLang="en-US" smtClean="0"/>
              <a:pPr/>
              <a:t>30</a:t>
            </a:fld>
            <a:endParaRPr lang="uk-UA" altLang="en-US">
              <a:solidFill>
                <a:schemeClr val="tx1"/>
              </a:solidFill>
            </a:endParaRPr>
          </a:p>
        </p:txBody>
      </p:sp>
      <p:sp>
        <p:nvSpPr>
          <p:cNvPr id="3" name="Content Placeholder 2">
            <a:extLst>
              <a:ext uri="{FF2B5EF4-FFF2-40B4-BE49-F238E27FC236}">
                <a16:creationId xmlns:a16="http://schemas.microsoft.com/office/drawing/2014/main" id="{C3F686A9-132A-EC85-6FEE-E1EA2C5644E2}"/>
              </a:ext>
            </a:extLst>
          </p:cNvPr>
          <p:cNvSpPr>
            <a:spLocks noGrp="1"/>
          </p:cNvSpPr>
          <p:nvPr>
            <p:ph sz="quarter" idx="12"/>
          </p:nvPr>
        </p:nvSpPr>
        <p:spPr/>
        <p:txBody>
          <a:bodyPr/>
          <a:lstStyle/>
          <a:p>
            <a:r>
              <a:rPr lang="en-US" dirty="0">
                <a:cs typeface="Hind Medium"/>
              </a:rPr>
              <a:t>Limitations</a:t>
            </a:r>
            <a:endParaRPr lang="en-US" dirty="0"/>
          </a:p>
        </p:txBody>
      </p:sp>
    </p:spTree>
    <p:extLst>
      <p:ext uri="{BB962C8B-B14F-4D97-AF65-F5344CB8AC3E}">
        <p14:creationId xmlns:p14="http://schemas.microsoft.com/office/powerpoint/2010/main" val="3643714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AB5B73-9FF1-845E-B063-A55262FFD0E6}"/>
              </a:ext>
            </a:extLst>
          </p:cNvPr>
          <p:cNvSpPr>
            <a:spLocks noGrp="1"/>
          </p:cNvSpPr>
          <p:nvPr>
            <p:ph type="sldNum" sz="quarter" idx="11"/>
          </p:nvPr>
        </p:nvSpPr>
        <p:spPr/>
        <p:txBody>
          <a:bodyPr/>
          <a:lstStyle/>
          <a:p>
            <a:fld id="{DBE5F007-28FD-B845-A833-24BC97E499D9}" type="slidenum">
              <a:rPr lang="uk-UA" altLang="en-US" smtClean="0"/>
              <a:pPr/>
              <a:t>31</a:t>
            </a:fld>
            <a:endParaRPr lang="uk-UA" altLang="en-US">
              <a:solidFill>
                <a:schemeClr val="tx1"/>
              </a:solidFill>
            </a:endParaRPr>
          </a:p>
        </p:txBody>
      </p:sp>
      <p:sp>
        <p:nvSpPr>
          <p:cNvPr id="3" name="Content Placeholder 2">
            <a:extLst>
              <a:ext uri="{FF2B5EF4-FFF2-40B4-BE49-F238E27FC236}">
                <a16:creationId xmlns:a16="http://schemas.microsoft.com/office/drawing/2014/main" id="{669CB319-5655-4EEE-A134-FFC8E0431EDE}"/>
              </a:ext>
            </a:extLst>
          </p:cNvPr>
          <p:cNvSpPr>
            <a:spLocks noGrp="1"/>
          </p:cNvSpPr>
          <p:nvPr>
            <p:ph sz="quarter" idx="12"/>
          </p:nvPr>
        </p:nvSpPr>
        <p:spPr>
          <a:xfrm>
            <a:off x="844535" y="1389380"/>
            <a:ext cx="10463581" cy="4451350"/>
          </a:xfrm>
        </p:spPr>
        <p:txBody>
          <a:bodyPr vert="horz" lIns="91440" tIns="45720" rIns="91440" bIns="45720" rtlCol="0" anchor="t">
            <a:normAutofit/>
          </a:bodyPr>
          <a:lstStyle/>
          <a:p>
            <a:pPr marL="285750" indent="-285750">
              <a:buFont typeface="Arial"/>
              <a:buChar char="•"/>
            </a:pPr>
            <a:r>
              <a:rPr lang="en-US" sz="2000" dirty="0">
                <a:latin typeface="Arial" panose="020B0604020202020204" pitchFamily="34" charset="0"/>
                <a:cs typeface="Arial" panose="020B0604020202020204" pitchFamily="34" charset="0"/>
              </a:rPr>
              <a:t>The data is pulled from external public sources, not always up-to-date.</a:t>
            </a:r>
          </a:p>
          <a:p>
            <a:pPr marL="975995" lvl="1" indent="-285750">
              <a:lnSpc>
                <a:spcPct val="112999"/>
              </a:lnSpc>
              <a:buFont typeface="Arial"/>
              <a:buChar char="•"/>
            </a:pPr>
            <a:r>
              <a:rPr lang="en-US" sz="1800" dirty="0">
                <a:latin typeface="Arial" panose="020B0604020202020204" pitchFamily="34" charset="0"/>
                <a:ea typeface="ＭＳ Ｐゴシック"/>
                <a:cs typeface="Arial" panose="020B0604020202020204" pitchFamily="34" charset="0"/>
              </a:rPr>
              <a:t>An indicator is not included if data is missing on more than 25% of countries in the Index. </a:t>
            </a:r>
          </a:p>
          <a:p>
            <a:pPr lvl="1">
              <a:lnSpc>
                <a:spcPct val="112999"/>
              </a:lnSpc>
            </a:pPr>
            <a:endParaRPr lang="en-US" dirty="0">
              <a:latin typeface="Arial" panose="020B0604020202020204" pitchFamily="34" charset="0"/>
              <a:cs typeface="Arial" panose="020B0604020202020204" pitchFamily="34" charset="0"/>
            </a:endParaRPr>
          </a:p>
          <a:p>
            <a:pPr marL="285750" indent="-285750">
              <a:buFont typeface="Arial"/>
              <a:buChar char="•"/>
            </a:pPr>
            <a:r>
              <a:rPr lang="en-US" sz="2000" dirty="0">
                <a:latin typeface="Arial" panose="020B0604020202020204" pitchFamily="34" charset="0"/>
                <a:cs typeface="Arial" panose="020B0604020202020204" pitchFamily="34" charset="0"/>
              </a:rPr>
              <a:t>Without in-country measurements, it’s difficult to validate the data.</a:t>
            </a:r>
          </a:p>
          <a:p>
            <a:pPr marL="976313" lvl="1" indent="-285750">
              <a:buFont typeface="Arial"/>
              <a:buChar char="•"/>
            </a:pPr>
            <a:r>
              <a:rPr lang="en-US" sz="1800" dirty="0">
                <a:latin typeface="Arial" panose="020B0604020202020204" pitchFamily="34" charset="0"/>
                <a:ea typeface="ＭＳ Ｐゴシック"/>
                <a:cs typeface="Arial" panose="020B0604020202020204" pitchFamily="34" charset="0"/>
              </a:rPr>
              <a:t>RIPE Atlas and OONI are doing great work in this area, but more is needed.</a:t>
            </a:r>
          </a:p>
          <a:p>
            <a:pPr indent="0">
              <a:buFont typeface="Arial" charset="0"/>
              <a:buNone/>
            </a:pPr>
            <a:endParaRPr lang="en-US" sz="2000" dirty="0">
              <a:latin typeface="Arial" panose="020B0604020202020204" pitchFamily="34" charset="0"/>
              <a:cs typeface="Arial" panose="020B0604020202020204" pitchFamily="34" charset="0"/>
            </a:endParaRPr>
          </a:p>
          <a:p>
            <a:pPr marL="285750" indent="-285750">
              <a:buFont typeface="Arial"/>
              <a:buChar char="•"/>
            </a:pPr>
            <a:r>
              <a:rPr lang="en-US" sz="2000" dirty="0">
                <a:latin typeface="Arial" panose="020B0604020202020204" pitchFamily="34" charset="0"/>
                <a:cs typeface="Arial" panose="020B0604020202020204" pitchFamily="34" charset="0"/>
              </a:rPr>
              <a:t>Some of the data undergoes processing, normalization, and weighing, we use a methodology that is reproducible.</a:t>
            </a:r>
          </a:p>
          <a:p>
            <a:pPr marL="976313" lvl="1" indent="-285750">
              <a:buFont typeface="Arial"/>
              <a:buChar char="•"/>
            </a:pPr>
            <a:r>
              <a:rPr lang="en-US" sz="1800" dirty="0">
                <a:latin typeface="Arial" panose="020B0604020202020204" pitchFamily="34" charset="0"/>
                <a:cs typeface="Arial" panose="020B0604020202020204" pitchFamily="34" charset="0"/>
              </a:rPr>
              <a:t>You can see raw numbers via API. Email us for access </a:t>
            </a:r>
            <a:r>
              <a:rPr lang="en-US" sz="1800" dirty="0" err="1">
                <a:latin typeface="Arial" panose="020B0604020202020204" pitchFamily="34" charset="0"/>
                <a:cs typeface="Arial" panose="020B0604020202020204" pitchFamily="34" charset="0"/>
              </a:rPr>
              <a:t>pulse@isoc.org</a:t>
            </a:r>
            <a:endParaRPr lang="en-US" sz="18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342900" indent="-342900">
              <a:buChar char="•"/>
            </a:pPr>
            <a:r>
              <a:rPr lang="en-US" sz="2000" dirty="0">
                <a:latin typeface="Arial" panose="020B0604020202020204" pitchFamily="34" charset="0"/>
                <a:cs typeface="Arial" panose="020B0604020202020204" pitchFamily="34" charset="0"/>
              </a:rPr>
              <a:t>Ultimately, the Index benchmarks countries with one another and helps decision makers recognize gaps and weaknesses to conduct further study into validating these and work towards addressing them.</a:t>
            </a:r>
          </a:p>
          <a:p>
            <a:endParaRPr lang="en-US" sz="20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321D26E7-0F95-A8AE-54E7-F61D38AA2EBC}"/>
              </a:ext>
            </a:extLst>
          </p:cNvPr>
          <p:cNvSpPr>
            <a:spLocks noGrp="1"/>
          </p:cNvSpPr>
          <p:nvPr>
            <p:ph type="title"/>
          </p:nvPr>
        </p:nvSpPr>
        <p:spPr/>
        <p:txBody>
          <a:bodyPr/>
          <a:lstStyle/>
          <a:p>
            <a:r>
              <a:rPr lang="en-US">
                <a:ea typeface="ＭＳ Ｐゴシック"/>
                <a:cs typeface="Hind Light"/>
              </a:rPr>
              <a:t>Limitations</a:t>
            </a:r>
            <a:endParaRPr lang="en-US">
              <a:cs typeface="Hind Light"/>
            </a:endParaRPr>
          </a:p>
        </p:txBody>
      </p:sp>
    </p:spTree>
    <p:extLst>
      <p:ext uri="{BB962C8B-B14F-4D97-AF65-F5344CB8AC3E}">
        <p14:creationId xmlns:p14="http://schemas.microsoft.com/office/powerpoint/2010/main" val="263493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4E65CB-FE50-9833-4FF8-15CE83C23511}"/>
              </a:ext>
            </a:extLst>
          </p:cNvPr>
          <p:cNvSpPr>
            <a:spLocks noGrp="1"/>
          </p:cNvSpPr>
          <p:nvPr>
            <p:ph type="sldNum" sz="quarter" idx="11"/>
          </p:nvPr>
        </p:nvSpPr>
        <p:spPr/>
        <p:txBody>
          <a:bodyPr/>
          <a:lstStyle/>
          <a:p>
            <a:fld id="{DBE5F007-28FD-B845-A833-24BC97E499D9}" type="slidenum">
              <a:rPr lang="uk-UA" altLang="en-US" smtClean="0"/>
              <a:pPr/>
              <a:t>32</a:t>
            </a:fld>
            <a:endParaRPr lang="uk-UA" altLang="en-US">
              <a:solidFill>
                <a:schemeClr val="tx1"/>
              </a:solidFill>
            </a:endParaRPr>
          </a:p>
        </p:txBody>
      </p:sp>
      <p:sp>
        <p:nvSpPr>
          <p:cNvPr id="3" name="Content Placeholder 2">
            <a:extLst>
              <a:ext uri="{FF2B5EF4-FFF2-40B4-BE49-F238E27FC236}">
                <a16:creationId xmlns:a16="http://schemas.microsoft.com/office/drawing/2014/main" id="{C3F686A9-132A-EC85-6FEE-E1EA2C5644E2}"/>
              </a:ext>
            </a:extLst>
          </p:cNvPr>
          <p:cNvSpPr>
            <a:spLocks noGrp="1"/>
          </p:cNvSpPr>
          <p:nvPr>
            <p:ph sz="quarter" idx="12"/>
          </p:nvPr>
        </p:nvSpPr>
        <p:spPr/>
        <p:txBody>
          <a:bodyPr/>
          <a:lstStyle/>
          <a:p>
            <a:r>
              <a:rPr lang="en-US" dirty="0">
                <a:cs typeface="Hind Medium"/>
              </a:rPr>
              <a:t>We all have a role to play</a:t>
            </a:r>
            <a:endParaRPr lang="en-US" dirty="0"/>
          </a:p>
        </p:txBody>
      </p:sp>
    </p:spTree>
    <p:extLst>
      <p:ext uri="{BB962C8B-B14F-4D97-AF65-F5344CB8AC3E}">
        <p14:creationId xmlns:p14="http://schemas.microsoft.com/office/powerpoint/2010/main" val="2873044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6356EC-85D1-7085-754B-01EC61C1A94D}"/>
              </a:ext>
            </a:extLst>
          </p:cNvPr>
          <p:cNvSpPr>
            <a:spLocks noGrp="1"/>
          </p:cNvSpPr>
          <p:nvPr>
            <p:ph type="sldNum" sz="quarter" idx="11"/>
          </p:nvPr>
        </p:nvSpPr>
        <p:spPr/>
        <p:txBody>
          <a:bodyPr/>
          <a:lstStyle/>
          <a:p>
            <a:fld id="{DBE5F007-28FD-B845-A833-24BC97E499D9}" type="slidenum">
              <a:rPr lang="uk-UA" altLang="en-US" smtClean="0"/>
              <a:pPr/>
              <a:t>33</a:t>
            </a:fld>
            <a:endParaRPr lang="uk-UA" altLang="en-US">
              <a:solidFill>
                <a:schemeClr val="tx1"/>
              </a:solidFill>
            </a:endParaRPr>
          </a:p>
        </p:txBody>
      </p:sp>
      <p:sp>
        <p:nvSpPr>
          <p:cNvPr id="3" name="Content Placeholder 2">
            <a:extLst>
              <a:ext uri="{FF2B5EF4-FFF2-40B4-BE49-F238E27FC236}">
                <a16:creationId xmlns:a16="http://schemas.microsoft.com/office/drawing/2014/main" id="{C60B3094-F3D4-F426-987F-ED57C6B04326}"/>
              </a:ext>
            </a:extLst>
          </p:cNvPr>
          <p:cNvSpPr>
            <a:spLocks noGrp="1"/>
          </p:cNvSpPr>
          <p:nvPr>
            <p:ph sz="quarter" idx="12"/>
          </p:nvPr>
        </p:nvSpPr>
        <p:spPr/>
        <p:txBody>
          <a:bodyPr vert="horz" lIns="91440" tIns="45720" rIns="91440" bIns="45720" rtlCol="0" anchor="t">
            <a:normAutofit/>
          </a:bodyPr>
          <a:lstStyle/>
          <a:p>
            <a:pPr marL="171450" indent="-171450">
              <a:buChar char="•"/>
            </a:pPr>
            <a:r>
              <a:rPr lang="en-US" dirty="0">
                <a:latin typeface="Calibri"/>
                <a:cs typeface="Calibri"/>
              </a:rPr>
              <a:t>Understanding what’s happening upstream and beyond your shores is equally important as knowing your network’s health.</a:t>
            </a:r>
            <a:endParaRPr lang="en-US" dirty="0">
              <a:latin typeface="Hind Light"/>
            </a:endParaRPr>
          </a:p>
          <a:p>
            <a:pPr marL="171450" indent="-171450">
              <a:buChar char="•"/>
            </a:pPr>
            <a:endParaRPr lang="en-US" dirty="0">
              <a:latin typeface="Calibri"/>
              <a:cs typeface="Calibri"/>
            </a:endParaRPr>
          </a:p>
          <a:p>
            <a:pPr marL="171450" indent="-171450">
              <a:buChar char="•"/>
            </a:pPr>
            <a:r>
              <a:rPr lang="en-US" dirty="0">
                <a:latin typeface="Calibri"/>
                <a:cs typeface="Calibri"/>
              </a:rPr>
              <a:t>Having an insightful national measurement system in place improves the resolution of the health of the edge.</a:t>
            </a:r>
          </a:p>
          <a:p>
            <a:pPr marL="171450" indent="-171450">
              <a:buChar char="•"/>
            </a:pPr>
            <a:endParaRPr lang="en-US" dirty="0">
              <a:latin typeface="Calibri"/>
              <a:cs typeface="Calibri"/>
            </a:endParaRPr>
          </a:p>
          <a:p>
            <a:pPr marL="171450" indent="-171450">
              <a:buChar char="•"/>
            </a:pPr>
            <a:r>
              <a:rPr lang="en-US" dirty="0">
                <a:latin typeface="Calibri"/>
                <a:cs typeface="Calibri"/>
              </a:rPr>
              <a:t>Your network's health and the health of the whole of Europe’s Internet are interconnected. We all have a role to play to make sure it is robust and secure.</a:t>
            </a:r>
          </a:p>
        </p:txBody>
      </p:sp>
      <p:sp>
        <p:nvSpPr>
          <p:cNvPr id="4" name="Title 3">
            <a:extLst>
              <a:ext uri="{FF2B5EF4-FFF2-40B4-BE49-F238E27FC236}">
                <a16:creationId xmlns:a16="http://schemas.microsoft.com/office/drawing/2014/main" id="{0489BA34-C859-A236-01C7-29BAEA840B74}"/>
              </a:ext>
            </a:extLst>
          </p:cNvPr>
          <p:cNvSpPr>
            <a:spLocks noGrp="1"/>
          </p:cNvSpPr>
          <p:nvPr>
            <p:ph type="title"/>
          </p:nvPr>
        </p:nvSpPr>
        <p:spPr/>
        <p:txBody>
          <a:bodyPr/>
          <a:lstStyle/>
          <a:p>
            <a:r>
              <a:rPr lang="en-US">
                <a:ea typeface="ＭＳ Ｐゴシック"/>
                <a:cs typeface="Hind Light"/>
              </a:rPr>
              <a:t>Take aways</a:t>
            </a:r>
            <a:endParaRPr lang="en-US"/>
          </a:p>
        </p:txBody>
      </p:sp>
    </p:spTree>
    <p:extLst>
      <p:ext uri="{BB962C8B-B14F-4D97-AF65-F5344CB8AC3E}">
        <p14:creationId xmlns:p14="http://schemas.microsoft.com/office/powerpoint/2010/main" val="1701799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370DB9-922D-A1CE-2887-E3D896A460A6}"/>
              </a:ext>
            </a:extLst>
          </p:cNvPr>
          <p:cNvSpPr>
            <a:spLocks noGrp="1"/>
          </p:cNvSpPr>
          <p:nvPr>
            <p:ph type="sldNum" sz="quarter" idx="11"/>
          </p:nvPr>
        </p:nvSpPr>
        <p:spPr/>
        <p:txBody>
          <a:bodyPr/>
          <a:lstStyle/>
          <a:p>
            <a:fld id="{DBE5F007-28FD-B845-A833-24BC97E499D9}" type="slidenum">
              <a:rPr lang="uk-UA" altLang="en-US" smtClean="0"/>
              <a:pPr/>
              <a:t>34</a:t>
            </a:fld>
            <a:endParaRPr lang="uk-UA" altLang="en-US" dirty="0">
              <a:solidFill>
                <a:schemeClr val="tx1"/>
              </a:solidFill>
            </a:endParaRPr>
          </a:p>
        </p:txBody>
      </p:sp>
      <p:sp>
        <p:nvSpPr>
          <p:cNvPr id="4" name="Title 3">
            <a:extLst>
              <a:ext uri="{FF2B5EF4-FFF2-40B4-BE49-F238E27FC236}">
                <a16:creationId xmlns:a16="http://schemas.microsoft.com/office/drawing/2014/main" id="{E1F1AEC0-78E8-A32C-A1CA-76EB0D51F88A}"/>
              </a:ext>
            </a:extLst>
          </p:cNvPr>
          <p:cNvSpPr>
            <a:spLocks noGrp="1"/>
          </p:cNvSpPr>
          <p:nvPr>
            <p:ph type="title"/>
          </p:nvPr>
        </p:nvSpPr>
        <p:spPr/>
        <p:txBody>
          <a:bodyPr/>
          <a:lstStyle/>
          <a:p>
            <a:r>
              <a:rPr lang="en-US" dirty="0"/>
              <a:t>Not if, but when</a:t>
            </a:r>
          </a:p>
        </p:txBody>
      </p:sp>
      <p:pic>
        <p:nvPicPr>
          <p:cNvPr id="6" name="Picture 5">
            <a:extLst>
              <a:ext uri="{FF2B5EF4-FFF2-40B4-BE49-F238E27FC236}">
                <a16:creationId xmlns:a16="http://schemas.microsoft.com/office/drawing/2014/main" id="{C325FA1B-B963-D22D-7437-34515A30D1D3}"/>
              </a:ext>
            </a:extLst>
          </p:cNvPr>
          <p:cNvPicPr>
            <a:picLocks noChangeAspect="1"/>
          </p:cNvPicPr>
          <p:nvPr/>
        </p:nvPicPr>
        <p:blipFill rotWithShape="1">
          <a:blip r:embed="rId3"/>
          <a:srcRect t="1554" b="1714"/>
          <a:stretch/>
        </p:blipFill>
        <p:spPr>
          <a:xfrm>
            <a:off x="6032984" y="1958142"/>
            <a:ext cx="2813342" cy="3477362"/>
          </a:xfrm>
          <a:prstGeom prst="rect">
            <a:avLst/>
          </a:prstGeom>
        </p:spPr>
      </p:pic>
      <p:pic>
        <p:nvPicPr>
          <p:cNvPr id="7" name="Picture 6">
            <a:extLst>
              <a:ext uri="{FF2B5EF4-FFF2-40B4-BE49-F238E27FC236}">
                <a16:creationId xmlns:a16="http://schemas.microsoft.com/office/drawing/2014/main" id="{BA06BF2F-A741-B6F4-7218-4CCD36DA50E4}"/>
              </a:ext>
            </a:extLst>
          </p:cNvPr>
          <p:cNvPicPr>
            <a:picLocks noChangeAspect="1"/>
          </p:cNvPicPr>
          <p:nvPr/>
        </p:nvPicPr>
        <p:blipFill rotWithShape="1">
          <a:blip r:embed="rId4"/>
          <a:srcRect b="1905"/>
          <a:stretch/>
        </p:blipFill>
        <p:spPr>
          <a:xfrm>
            <a:off x="3299328" y="1958142"/>
            <a:ext cx="2592433" cy="3477362"/>
          </a:xfrm>
          <a:prstGeom prst="rect">
            <a:avLst/>
          </a:prstGeom>
        </p:spPr>
      </p:pic>
      <p:pic>
        <p:nvPicPr>
          <p:cNvPr id="8" name="Picture 7">
            <a:extLst>
              <a:ext uri="{FF2B5EF4-FFF2-40B4-BE49-F238E27FC236}">
                <a16:creationId xmlns:a16="http://schemas.microsoft.com/office/drawing/2014/main" id="{CF076FC5-1A22-B138-8142-D6D1D66C4C53}"/>
              </a:ext>
            </a:extLst>
          </p:cNvPr>
          <p:cNvPicPr>
            <a:picLocks noChangeAspect="1"/>
          </p:cNvPicPr>
          <p:nvPr/>
        </p:nvPicPr>
        <p:blipFill rotWithShape="1">
          <a:blip r:embed="rId5"/>
          <a:srcRect t="-1" b="-416"/>
          <a:stretch/>
        </p:blipFill>
        <p:spPr>
          <a:xfrm>
            <a:off x="682853" y="1958142"/>
            <a:ext cx="2475252" cy="3477362"/>
          </a:xfrm>
          <a:prstGeom prst="rect">
            <a:avLst/>
          </a:prstGeom>
        </p:spPr>
      </p:pic>
      <p:sp>
        <p:nvSpPr>
          <p:cNvPr id="9" name="Rectangle 8">
            <a:extLst>
              <a:ext uri="{FF2B5EF4-FFF2-40B4-BE49-F238E27FC236}">
                <a16:creationId xmlns:a16="http://schemas.microsoft.com/office/drawing/2014/main" id="{F3391E65-56A1-F87C-BE4F-EC15E6738BB1}"/>
              </a:ext>
            </a:extLst>
          </p:cNvPr>
          <p:cNvSpPr/>
          <p:nvPr/>
        </p:nvSpPr>
        <p:spPr>
          <a:xfrm>
            <a:off x="8987548" y="1958142"/>
            <a:ext cx="2485994" cy="3477362"/>
          </a:xfrm>
          <a:prstGeom prst="rect">
            <a:avLst/>
          </a:prstGeom>
          <a:solidFill>
            <a:srgbClr val="FFFFFF"/>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10" name="TextBox 9">
            <a:extLst>
              <a:ext uri="{FF2B5EF4-FFF2-40B4-BE49-F238E27FC236}">
                <a16:creationId xmlns:a16="http://schemas.microsoft.com/office/drawing/2014/main" id="{B765EB7E-3EB2-ECD3-879F-09893DB40805}"/>
              </a:ext>
            </a:extLst>
          </p:cNvPr>
          <p:cNvSpPr txBox="1"/>
          <p:nvPr/>
        </p:nvSpPr>
        <p:spPr>
          <a:xfrm>
            <a:off x="9533927" y="3429000"/>
            <a:ext cx="1573343" cy="369332"/>
          </a:xfrm>
          <a:prstGeom prst="rect">
            <a:avLst/>
          </a:prstGeom>
          <a:noFill/>
        </p:spPr>
        <p:txBody>
          <a:bodyPr wrap="square" rtlCol="0">
            <a:spAutoFit/>
          </a:bodyPr>
          <a:lstStyle/>
          <a:p>
            <a:r>
              <a:rPr lang="en-US" dirty="0">
                <a:solidFill>
                  <a:srgbClr val="2F4881"/>
                </a:solidFill>
                <a:latin typeface="Hind Medium" panose="02000000000000000000" pitchFamily="2" charset="77"/>
                <a:cs typeface="Hind Medium" panose="02000000000000000000" pitchFamily="2" charset="77"/>
              </a:rPr>
              <a:t>Who’s next?</a:t>
            </a:r>
          </a:p>
        </p:txBody>
      </p:sp>
      <p:sp>
        <p:nvSpPr>
          <p:cNvPr id="11" name="TextBox 10">
            <a:extLst>
              <a:ext uri="{FF2B5EF4-FFF2-40B4-BE49-F238E27FC236}">
                <a16:creationId xmlns:a16="http://schemas.microsoft.com/office/drawing/2014/main" id="{504514CF-1990-0FE9-6F6B-C13C3E8FC581}"/>
              </a:ext>
            </a:extLst>
          </p:cNvPr>
          <p:cNvSpPr txBox="1"/>
          <p:nvPr/>
        </p:nvSpPr>
        <p:spPr>
          <a:xfrm>
            <a:off x="966714" y="5634318"/>
            <a:ext cx="1907529" cy="369332"/>
          </a:xfrm>
          <a:prstGeom prst="rect">
            <a:avLst/>
          </a:prstGeom>
          <a:noFill/>
        </p:spPr>
        <p:txBody>
          <a:bodyPr wrap="square" rtlCol="0">
            <a:spAutoFit/>
          </a:bodyPr>
          <a:lstStyle/>
          <a:p>
            <a:r>
              <a:rPr lang="en-US" dirty="0"/>
              <a:t>Canada, July 2022</a:t>
            </a:r>
          </a:p>
        </p:txBody>
      </p:sp>
      <p:sp>
        <p:nvSpPr>
          <p:cNvPr id="12" name="TextBox 11">
            <a:extLst>
              <a:ext uri="{FF2B5EF4-FFF2-40B4-BE49-F238E27FC236}">
                <a16:creationId xmlns:a16="http://schemas.microsoft.com/office/drawing/2014/main" id="{701633E0-6F03-C081-040B-0CB4EAED128B}"/>
              </a:ext>
            </a:extLst>
          </p:cNvPr>
          <p:cNvSpPr txBox="1"/>
          <p:nvPr/>
        </p:nvSpPr>
        <p:spPr>
          <a:xfrm>
            <a:off x="3561097" y="5634318"/>
            <a:ext cx="2127009" cy="369332"/>
          </a:xfrm>
          <a:prstGeom prst="rect">
            <a:avLst/>
          </a:prstGeom>
          <a:noFill/>
        </p:spPr>
        <p:txBody>
          <a:bodyPr wrap="square" rtlCol="0">
            <a:spAutoFit/>
          </a:bodyPr>
          <a:lstStyle/>
          <a:p>
            <a:r>
              <a:rPr lang="en-US" dirty="0"/>
              <a:t>Italy, February 2023</a:t>
            </a:r>
          </a:p>
        </p:txBody>
      </p:sp>
      <p:sp>
        <p:nvSpPr>
          <p:cNvPr id="13" name="TextBox 12">
            <a:extLst>
              <a:ext uri="{FF2B5EF4-FFF2-40B4-BE49-F238E27FC236}">
                <a16:creationId xmlns:a16="http://schemas.microsoft.com/office/drawing/2014/main" id="{C4210F3E-E585-8C79-EC0D-3C835269C25F}"/>
              </a:ext>
            </a:extLst>
          </p:cNvPr>
          <p:cNvSpPr txBox="1"/>
          <p:nvPr/>
        </p:nvSpPr>
        <p:spPr>
          <a:xfrm>
            <a:off x="6113720" y="5634318"/>
            <a:ext cx="2743200" cy="369332"/>
          </a:xfrm>
          <a:prstGeom prst="rect">
            <a:avLst/>
          </a:prstGeom>
          <a:noFill/>
        </p:spPr>
        <p:txBody>
          <a:bodyPr wrap="square" rtlCol="0">
            <a:spAutoFit/>
          </a:bodyPr>
          <a:lstStyle/>
          <a:p>
            <a:r>
              <a:rPr lang="en-US" dirty="0"/>
              <a:t>Australia, November 2023</a:t>
            </a:r>
          </a:p>
        </p:txBody>
      </p:sp>
    </p:spTree>
    <p:extLst>
      <p:ext uri="{BB962C8B-B14F-4D97-AF65-F5344CB8AC3E}">
        <p14:creationId xmlns:p14="http://schemas.microsoft.com/office/powerpoint/2010/main" val="3269677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222795-0B92-882B-009D-B76C0C5036AC}"/>
              </a:ext>
            </a:extLst>
          </p:cNvPr>
          <p:cNvSpPr>
            <a:spLocks noGrp="1"/>
          </p:cNvSpPr>
          <p:nvPr>
            <p:ph type="sldNum" sz="quarter" idx="11"/>
          </p:nvPr>
        </p:nvSpPr>
        <p:spPr/>
        <p:txBody>
          <a:bodyPr/>
          <a:lstStyle/>
          <a:p>
            <a:fld id="{DBE5F007-28FD-B845-A833-24BC97E499D9}" type="slidenum">
              <a:rPr lang="uk-UA" altLang="en-US" smtClean="0"/>
              <a:pPr/>
              <a:t>35</a:t>
            </a:fld>
            <a:endParaRPr lang="uk-UA" altLang="en-US">
              <a:solidFill>
                <a:schemeClr val="tx1"/>
              </a:solidFill>
            </a:endParaRPr>
          </a:p>
        </p:txBody>
      </p:sp>
      <p:sp>
        <p:nvSpPr>
          <p:cNvPr id="4" name="Title 3">
            <a:extLst>
              <a:ext uri="{FF2B5EF4-FFF2-40B4-BE49-F238E27FC236}">
                <a16:creationId xmlns:a16="http://schemas.microsoft.com/office/drawing/2014/main" id="{B471A38D-EC7E-5BE2-A171-A243CE6EB8F6}"/>
              </a:ext>
            </a:extLst>
          </p:cNvPr>
          <p:cNvSpPr>
            <a:spLocks noGrp="1"/>
          </p:cNvSpPr>
          <p:nvPr>
            <p:ph type="title"/>
          </p:nvPr>
        </p:nvSpPr>
        <p:spPr/>
        <p:txBody>
          <a:bodyPr/>
          <a:lstStyle/>
          <a:p>
            <a:r>
              <a:rPr lang="en-US" dirty="0">
                <a:ea typeface="ＭＳ Ｐゴシック"/>
                <a:cs typeface="Hind Light"/>
              </a:rPr>
              <a:t>Subscribe, Review, Contribute</a:t>
            </a:r>
            <a:endParaRPr lang="en-US" dirty="0"/>
          </a:p>
        </p:txBody>
      </p:sp>
      <p:sp>
        <p:nvSpPr>
          <p:cNvPr id="7" name="TextBox 6">
            <a:extLst>
              <a:ext uri="{FF2B5EF4-FFF2-40B4-BE49-F238E27FC236}">
                <a16:creationId xmlns:a16="http://schemas.microsoft.com/office/drawing/2014/main" id="{8B66A345-A87F-CC4F-F882-85375B837D75}"/>
              </a:ext>
            </a:extLst>
          </p:cNvPr>
          <p:cNvSpPr txBox="1"/>
          <p:nvPr/>
        </p:nvSpPr>
        <p:spPr>
          <a:xfrm>
            <a:off x="729241" y="1293962"/>
            <a:ext cx="34649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Hind Light"/>
                <a:ea typeface="ＭＳ Ｐゴシック"/>
                <a:cs typeface="Hind Light"/>
              </a:rPr>
              <a:t>Subscribe </a:t>
            </a:r>
            <a:r>
              <a:rPr lang="en-US" sz="2400" dirty="0">
                <a:latin typeface="Hind Light"/>
                <a:ea typeface="ＭＳ Ｐゴシック"/>
                <a:cs typeface="Hind Light"/>
              </a:rPr>
              <a:t>to the Pulse newsletter</a:t>
            </a:r>
            <a:endParaRPr lang="en-US" sz="2400" dirty="0">
              <a:cs typeface="Hind Light"/>
            </a:endParaRPr>
          </a:p>
        </p:txBody>
      </p:sp>
      <p:sp>
        <p:nvSpPr>
          <p:cNvPr id="8" name="TextBox 7">
            <a:extLst>
              <a:ext uri="{FF2B5EF4-FFF2-40B4-BE49-F238E27FC236}">
                <a16:creationId xmlns:a16="http://schemas.microsoft.com/office/drawing/2014/main" id="{22B3F794-59B9-53BD-593E-9B3BCEF69775}"/>
              </a:ext>
            </a:extLst>
          </p:cNvPr>
          <p:cNvSpPr txBox="1"/>
          <p:nvPr/>
        </p:nvSpPr>
        <p:spPr>
          <a:xfrm>
            <a:off x="7667863" y="1278132"/>
            <a:ext cx="34649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Hind Light"/>
                <a:ea typeface="ＭＳ Ｐゴシック"/>
                <a:cs typeface="Hind Light"/>
              </a:rPr>
              <a:t>Review </a:t>
            </a:r>
            <a:r>
              <a:rPr lang="en-US" sz="2400" dirty="0">
                <a:latin typeface="Hind Light"/>
                <a:ea typeface="ＭＳ Ｐゴシック"/>
                <a:cs typeface="Hind Light"/>
              </a:rPr>
              <a:t>the Pulse IRI methodology</a:t>
            </a:r>
            <a:endParaRPr lang="en-US" dirty="0"/>
          </a:p>
        </p:txBody>
      </p:sp>
      <p:pic>
        <p:nvPicPr>
          <p:cNvPr id="9" name="Picture 8" descr="A qr code with a hand holding a gear&#10;&#10;Description automatically generated">
            <a:extLst>
              <a:ext uri="{FF2B5EF4-FFF2-40B4-BE49-F238E27FC236}">
                <a16:creationId xmlns:a16="http://schemas.microsoft.com/office/drawing/2014/main" id="{1326D849-8934-0A06-5B6A-8F99BB0D77A2}"/>
              </a:ext>
            </a:extLst>
          </p:cNvPr>
          <p:cNvPicPr>
            <a:picLocks noChangeAspect="1"/>
          </p:cNvPicPr>
          <p:nvPr/>
        </p:nvPicPr>
        <p:blipFill>
          <a:blip r:embed="rId3"/>
          <a:stretch>
            <a:fillRect/>
          </a:stretch>
        </p:blipFill>
        <p:spPr>
          <a:xfrm>
            <a:off x="7738313" y="2124959"/>
            <a:ext cx="3467819" cy="3453442"/>
          </a:xfrm>
          <a:prstGeom prst="rect">
            <a:avLst/>
          </a:prstGeom>
        </p:spPr>
      </p:pic>
      <p:pic>
        <p:nvPicPr>
          <p:cNvPr id="5" name="Picture 4" descr="A qr code with a piece of paper&#10;&#10;Description automatically generated">
            <a:extLst>
              <a:ext uri="{FF2B5EF4-FFF2-40B4-BE49-F238E27FC236}">
                <a16:creationId xmlns:a16="http://schemas.microsoft.com/office/drawing/2014/main" id="{3FB6F262-C11F-8953-5D5B-D7817BDF0ADF}"/>
              </a:ext>
            </a:extLst>
          </p:cNvPr>
          <p:cNvPicPr>
            <a:picLocks noChangeAspect="1"/>
          </p:cNvPicPr>
          <p:nvPr/>
        </p:nvPicPr>
        <p:blipFill>
          <a:blip r:embed="rId4"/>
          <a:stretch>
            <a:fillRect/>
          </a:stretch>
        </p:blipFill>
        <p:spPr>
          <a:xfrm>
            <a:off x="776207" y="2124959"/>
            <a:ext cx="3464944" cy="3464944"/>
          </a:xfrm>
          <a:prstGeom prst="rect">
            <a:avLst/>
          </a:prstGeom>
        </p:spPr>
      </p:pic>
      <p:sp>
        <p:nvSpPr>
          <p:cNvPr id="10" name="TextBox 9">
            <a:extLst>
              <a:ext uri="{FF2B5EF4-FFF2-40B4-BE49-F238E27FC236}">
                <a16:creationId xmlns:a16="http://schemas.microsoft.com/office/drawing/2014/main" id="{1787F1E6-1C9E-4679-4920-4938489AE6EC}"/>
              </a:ext>
            </a:extLst>
          </p:cNvPr>
          <p:cNvSpPr txBox="1"/>
          <p:nvPr/>
        </p:nvSpPr>
        <p:spPr>
          <a:xfrm>
            <a:off x="4626703" y="3374626"/>
            <a:ext cx="293859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Hind Light"/>
                <a:ea typeface="ＭＳ Ｐゴシック"/>
                <a:cs typeface="Hind Light"/>
              </a:rPr>
              <a:t>Contribute </a:t>
            </a:r>
            <a:r>
              <a:rPr lang="en-US" sz="2400" dirty="0">
                <a:latin typeface="Hind Light"/>
                <a:ea typeface="ＭＳ Ｐゴシック"/>
                <a:cs typeface="Hind Light"/>
              </a:rPr>
              <a:t>to Pulse</a:t>
            </a:r>
          </a:p>
          <a:p>
            <a:r>
              <a:rPr lang="en-US" sz="3200" dirty="0" err="1">
                <a:solidFill>
                  <a:schemeClr val="tx2"/>
                </a:solidFill>
                <a:latin typeface="Hind Light"/>
                <a:ea typeface="ＭＳ Ｐゴシック"/>
                <a:cs typeface="Hind Light"/>
              </a:rPr>
              <a:t>pulse@isoc.org</a:t>
            </a:r>
            <a:endParaRPr lang="en-US" sz="3200" dirty="0">
              <a:solidFill>
                <a:schemeClr val="tx2"/>
              </a:solidFill>
              <a:cs typeface="Hind Light"/>
            </a:endParaRPr>
          </a:p>
        </p:txBody>
      </p:sp>
    </p:spTree>
    <p:extLst>
      <p:ext uri="{BB962C8B-B14F-4D97-AF65-F5344CB8AC3E}">
        <p14:creationId xmlns:p14="http://schemas.microsoft.com/office/powerpoint/2010/main" val="2483605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6FA09DE-F739-C741-9EBF-02D46588FE92}"/>
              </a:ext>
            </a:extLst>
          </p:cNvPr>
          <p:cNvSpPr>
            <a:spLocks noGrp="1"/>
          </p:cNvSpPr>
          <p:nvPr>
            <p:ph sz="quarter" idx="13"/>
          </p:nvPr>
        </p:nvSpPr>
        <p:spPr/>
        <p:txBody>
          <a:bodyPr/>
          <a:lstStyle/>
          <a:p>
            <a:r>
              <a:rPr lang="en-US">
                <a:cs typeface="Hind Medium"/>
              </a:rPr>
              <a:t>Robbie Mitchell</a:t>
            </a:r>
            <a:endParaRPr lang="en-US"/>
          </a:p>
          <a:p>
            <a:r>
              <a:rPr lang="en-US">
                <a:cs typeface="Hind Medium"/>
              </a:rPr>
              <a:t>mitchell@isoc.org</a:t>
            </a:r>
          </a:p>
        </p:txBody>
      </p:sp>
      <p:sp>
        <p:nvSpPr>
          <p:cNvPr id="2" name="Title 1">
            <a:extLst>
              <a:ext uri="{FF2B5EF4-FFF2-40B4-BE49-F238E27FC236}">
                <a16:creationId xmlns:a16="http://schemas.microsoft.com/office/drawing/2014/main" id="{A978A0BD-ECE4-1245-8F57-85F2A97729E0}"/>
              </a:ext>
            </a:extLst>
          </p:cNvPr>
          <p:cNvSpPr>
            <a:spLocks noGrp="1"/>
          </p:cNvSpPr>
          <p:nvPr>
            <p:ph type="ctrTitle"/>
          </p:nvPr>
        </p:nvSpPr>
        <p:spPr>
          <a:xfrm>
            <a:off x="683774" y="2912965"/>
            <a:ext cx="6067727" cy="587191"/>
          </a:xfrm>
        </p:spPr>
        <p:txBody>
          <a:bodyPr>
            <a:normAutofit fontScale="90000"/>
          </a:bodyPr>
          <a:lstStyle/>
          <a:p>
            <a:pPr>
              <a:lnSpc>
                <a:spcPct val="100000"/>
              </a:lnSpc>
            </a:pPr>
            <a:r>
              <a:rPr lang="en-US" sz="6000" dirty="0">
                <a:ea typeface="+mj-lt"/>
                <a:cs typeface="+mj-lt"/>
              </a:rPr>
              <a:t>Thank you</a:t>
            </a:r>
          </a:p>
          <a:p>
            <a:endParaRPr lang="en-US" b="1" dirty="0">
              <a:cs typeface="Hind Light"/>
            </a:endParaRPr>
          </a:p>
        </p:txBody>
      </p:sp>
    </p:spTree>
    <p:extLst>
      <p:ext uri="{BB962C8B-B14F-4D97-AF65-F5344CB8AC3E}">
        <p14:creationId xmlns:p14="http://schemas.microsoft.com/office/powerpoint/2010/main" val="2732587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AEBC3D-4508-5049-A1E3-56729B5CFD00}"/>
              </a:ext>
            </a:extLst>
          </p:cNvPr>
          <p:cNvSpPr>
            <a:spLocks noGrp="1"/>
          </p:cNvSpPr>
          <p:nvPr>
            <p:ph type="sldNum" sz="quarter" idx="11"/>
          </p:nvPr>
        </p:nvSpPr>
        <p:spPr/>
        <p:txBody>
          <a:bodyPr/>
          <a:lstStyle/>
          <a:p>
            <a:fld id="{DBE5F007-28FD-B845-A833-24BC97E499D9}" type="slidenum">
              <a:rPr lang="uk-UA" altLang="en-US" smtClean="0"/>
              <a:pPr/>
              <a:t>4</a:t>
            </a:fld>
            <a:endParaRPr lang="uk-UA" altLang="en-US"/>
          </a:p>
        </p:txBody>
      </p:sp>
      <p:sp>
        <p:nvSpPr>
          <p:cNvPr id="3" name="Content Placeholder 2">
            <a:extLst>
              <a:ext uri="{FF2B5EF4-FFF2-40B4-BE49-F238E27FC236}">
                <a16:creationId xmlns:a16="http://schemas.microsoft.com/office/drawing/2014/main" id="{FCBE3295-DC1A-DD42-B39A-BEE4D8893968}"/>
              </a:ext>
            </a:extLst>
          </p:cNvPr>
          <p:cNvSpPr>
            <a:spLocks noGrp="1"/>
          </p:cNvSpPr>
          <p:nvPr>
            <p:ph sz="quarter" idx="12"/>
          </p:nvPr>
        </p:nvSpPr>
        <p:spPr>
          <a:xfrm>
            <a:off x="829881" y="1389380"/>
            <a:ext cx="10822600" cy="4451350"/>
          </a:xfrm>
        </p:spPr>
        <p:txBody>
          <a:bodyPr vert="horz" lIns="91440" tIns="45720" rIns="91440" bIns="45720" rtlCol="0" anchor="t">
            <a:normAutofit/>
          </a:bodyPr>
          <a:lstStyle/>
          <a:p>
            <a:r>
              <a:rPr lang="en-US" b="1" dirty="0">
                <a:cs typeface="Hind Medium"/>
              </a:rPr>
              <a:t>Shutdowns</a:t>
            </a:r>
            <a:r>
              <a:rPr lang="en-US" dirty="0">
                <a:cs typeface="Hind Medium"/>
              </a:rPr>
              <a:t>: Where do Internet Shutdowns take place?</a:t>
            </a:r>
          </a:p>
          <a:p>
            <a:endParaRPr lang="en-US" b="1" dirty="0">
              <a:cs typeface="Hind Medium"/>
            </a:endParaRPr>
          </a:p>
          <a:p>
            <a:r>
              <a:rPr lang="en-US" b="1" dirty="0">
                <a:cs typeface="Hind Medium"/>
              </a:rPr>
              <a:t>Technologies</a:t>
            </a:r>
            <a:r>
              <a:rPr lang="en-US" dirty="0">
                <a:cs typeface="Hind Medium"/>
              </a:rPr>
              <a:t>: What is the state of deployment of technologies critical for the evolution of the Internet?</a:t>
            </a:r>
            <a:endParaRPr lang="en-US" dirty="0"/>
          </a:p>
          <a:p>
            <a:endParaRPr lang="en-US" b="1" dirty="0"/>
          </a:p>
          <a:p>
            <a:r>
              <a:rPr lang="en-US" b="1" dirty="0">
                <a:cs typeface="Hind Medium"/>
              </a:rPr>
              <a:t>Concentration</a:t>
            </a:r>
            <a:r>
              <a:rPr lang="en-US" dirty="0">
                <a:cs typeface="Hind Medium"/>
              </a:rPr>
              <a:t>: How much are services concentrated in the hands of a few?</a:t>
            </a:r>
            <a:endParaRPr lang="en-US" dirty="0"/>
          </a:p>
          <a:p>
            <a:endParaRPr lang="en-US" dirty="0"/>
          </a:p>
          <a:p>
            <a:r>
              <a:rPr lang="en-US" sz="2800" dirty="0">
                <a:latin typeface="Hind Medium" panose="02000000000000000000" pitchFamily="2" charset="77"/>
                <a:cs typeface="Hind Medium" panose="02000000000000000000" pitchFamily="2" charset="77"/>
              </a:rPr>
              <a:t>Resilience: How robust is the Internet ecosystem?</a:t>
            </a:r>
          </a:p>
        </p:txBody>
      </p:sp>
      <p:sp>
        <p:nvSpPr>
          <p:cNvPr id="4" name="Title 3">
            <a:extLst>
              <a:ext uri="{FF2B5EF4-FFF2-40B4-BE49-F238E27FC236}">
                <a16:creationId xmlns:a16="http://schemas.microsoft.com/office/drawing/2014/main" id="{53CF7EE7-C928-474D-80DB-4B6726FBF668}"/>
              </a:ext>
            </a:extLst>
          </p:cNvPr>
          <p:cNvSpPr>
            <a:spLocks noGrp="1"/>
          </p:cNvSpPr>
          <p:nvPr>
            <p:ph type="title"/>
          </p:nvPr>
        </p:nvSpPr>
        <p:spPr/>
        <p:txBody>
          <a:bodyPr/>
          <a:lstStyle/>
          <a:p>
            <a:r>
              <a:rPr lang="en-US"/>
              <a:t>Pulse tracks</a:t>
            </a:r>
          </a:p>
        </p:txBody>
      </p:sp>
    </p:spTree>
    <p:extLst>
      <p:ext uri="{BB962C8B-B14F-4D97-AF65-F5344CB8AC3E}">
        <p14:creationId xmlns:p14="http://schemas.microsoft.com/office/powerpoint/2010/main" val="2682801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48E6D1-DA2E-6EDF-805F-D57076F4EC4C}"/>
              </a:ext>
            </a:extLst>
          </p:cNvPr>
          <p:cNvSpPr>
            <a:spLocks noGrp="1"/>
          </p:cNvSpPr>
          <p:nvPr>
            <p:ph type="sldNum" sz="quarter" idx="11"/>
          </p:nvPr>
        </p:nvSpPr>
        <p:spPr/>
        <p:txBody>
          <a:bodyPr/>
          <a:lstStyle/>
          <a:p>
            <a:fld id="{DBE5F007-28FD-B845-A833-24BC97E499D9}" type="slidenum">
              <a:rPr lang="uk-UA" altLang="en-US" smtClean="0"/>
              <a:pPr/>
              <a:t>5</a:t>
            </a:fld>
            <a:endParaRPr lang="uk-UA" altLang="en-US">
              <a:solidFill>
                <a:schemeClr val="tx1"/>
              </a:solidFill>
            </a:endParaRPr>
          </a:p>
        </p:txBody>
      </p:sp>
      <p:sp>
        <p:nvSpPr>
          <p:cNvPr id="4" name="Content Placeholder 3">
            <a:extLst>
              <a:ext uri="{FF2B5EF4-FFF2-40B4-BE49-F238E27FC236}">
                <a16:creationId xmlns:a16="http://schemas.microsoft.com/office/drawing/2014/main" id="{E32EB020-D8E4-8ABF-BCBE-C20F9AEBBD19}"/>
              </a:ext>
            </a:extLst>
          </p:cNvPr>
          <p:cNvSpPr>
            <a:spLocks noGrp="1"/>
          </p:cNvSpPr>
          <p:nvPr>
            <p:ph sz="quarter" idx="12"/>
          </p:nvPr>
        </p:nvSpPr>
        <p:spPr/>
        <p:txBody>
          <a:bodyPr/>
          <a:lstStyle/>
          <a:p>
            <a:r>
              <a:rPr lang="en-US" dirty="0">
                <a:cs typeface="Hind Medium"/>
              </a:rPr>
              <a:t>Internet Society Pulse Internet Resilience Index (IRI)</a:t>
            </a:r>
            <a:endParaRPr lang="en-US" dirty="0"/>
          </a:p>
        </p:txBody>
      </p:sp>
    </p:spTree>
    <p:extLst>
      <p:ext uri="{BB962C8B-B14F-4D97-AF65-F5344CB8AC3E}">
        <p14:creationId xmlns:p14="http://schemas.microsoft.com/office/powerpoint/2010/main" val="3388225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38ED6-9846-0C3E-8230-17DC89B308E3}"/>
              </a:ext>
            </a:extLst>
          </p:cNvPr>
          <p:cNvSpPr>
            <a:spLocks noGrp="1"/>
          </p:cNvSpPr>
          <p:nvPr>
            <p:ph type="sldNum" sz="quarter" idx="11"/>
          </p:nvPr>
        </p:nvSpPr>
        <p:spPr/>
        <p:txBody>
          <a:bodyPr/>
          <a:lstStyle/>
          <a:p>
            <a:fld id="{DBE5F007-28FD-B845-A833-24BC97E499D9}" type="slidenum">
              <a:rPr lang="uk-UA" altLang="en-US" smtClean="0"/>
              <a:pPr/>
              <a:t>6</a:t>
            </a:fld>
            <a:endParaRPr lang="uk-UA" altLang="en-US">
              <a:solidFill>
                <a:schemeClr val="tx1"/>
              </a:solidFill>
            </a:endParaRPr>
          </a:p>
        </p:txBody>
      </p:sp>
      <p:sp>
        <p:nvSpPr>
          <p:cNvPr id="5" name="Content Placeholder 4">
            <a:extLst>
              <a:ext uri="{FF2B5EF4-FFF2-40B4-BE49-F238E27FC236}">
                <a16:creationId xmlns:a16="http://schemas.microsoft.com/office/drawing/2014/main" id="{20B95D55-2DB6-A151-3E4D-66FBCBD62B29}"/>
              </a:ext>
            </a:extLst>
          </p:cNvPr>
          <p:cNvSpPr>
            <a:spLocks noGrp="1"/>
          </p:cNvSpPr>
          <p:nvPr>
            <p:ph sz="quarter" idx="12"/>
          </p:nvPr>
        </p:nvSpPr>
        <p:spPr>
          <a:xfrm>
            <a:off x="544132" y="1250168"/>
            <a:ext cx="11108349" cy="677985"/>
          </a:xfrm>
        </p:spPr>
        <p:txBody>
          <a:bodyPr vert="horz" lIns="91440" tIns="45720" rIns="91440" bIns="45720" rtlCol="0" anchor="t">
            <a:noAutofit/>
          </a:bodyPr>
          <a:lstStyle/>
          <a:p>
            <a:r>
              <a:rPr lang="en-US" sz="2000">
                <a:latin typeface="Arial"/>
                <a:cs typeface="Arial"/>
              </a:rPr>
              <a:t>The framework collates around 30 sets of public metric data that relate to </a:t>
            </a:r>
            <a:r>
              <a:rPr lang="en-US" sz="2000" b="1">
                <a:latin typeface="Arial"/>
                <a:cs typeface="Arial"/>
              </a:rPr>
              <a:t>four pillars</a:t>
            </a:r>
            <a:r>
              <a:rPr lang="en-US" sz="2000">
                <a:latin typeface="Arial"/>
                <a:cs typeface="Arial"/>
              </a:rPr>
              <a:t> of a resilient Internet:</a:t>
            </a:r>
            <a:br>
              <a:rPr lang="en-US" sz="2000">
                <a:latin typeface="Arial"/>
                <a:cs typeface="Arial"/>
              </a:rPr>
            </a:br>
            <a:br>
              <a:rPr lang="en-US" sz="2000">
                <a:latin typeface="Arial"/>
                <a:cs typeface="Arial"/>
              </a:rPr>
            </a:br>
            <a:br>
              <a:rPr lang="en-US" sz="2000">
                <a:latin typeface="Arial"/>
                <a:cs typeface="Arial"/>
              </a:rPr>
            </a:br>
            <a:br>
              <a:rPr lang="en-US" sz="2000">
                <a:latin typeface="Arial"/>
                <a:cs typeface="Arial"/>
              </a:rPr>
            </a:br>
            <a:endParaRPr lang="en-US" sz="2000">
              <a:latin typeface="Arial"/>
              <a:cs typeface="Arial"/>
            </a:endParaRPr>
          </a:p>
          <a:p>
            <a:endParaRPr lang="en-US" sz="2000" b="1"/>
          </a:p>
          <a:p>
            <a:endParaRPr lang="en-US" sz="2000" b="1"/>
          </a:p>
          <a:p>
            <a:r>
              <a:rPr lang="en-US" sz="2000">
                <a:cs typeface="Hind Medium"/>
              </a:rPr>
              <a:t>. </a:t>
            </a:r>
            <a:endParaRPr lang="en-US" sz="2000"/>
          </a:p>
        </p:txBody>
      </p:sp>
      <p:sp>
        <p:nvSpPr>
          <p:cNvPr id="4" name="Title 3">
            <a:extLst>
              <a:ext uri="{FF2B5EF4-FFF2-40B4-BE49-F238E27FC236}">
                <a16:creationId xmlns:a16="http://schemas.microsoft.com/office/drawing/2014/main" id="{D68B1DE5-C71E-78D3-C63B-49F4ACF1550C}"/>
              </a:ext>
            </a:extLst>
          </p:cNvPr>
          <p:cNvSpPr>
            <a:spLocks noGrp="1"/>
          </p:cNvSpPr>
          <p:nvPr>
            <p:ph type="title"/>
          </p:nvPr>
        </p:nvSpPr>
        <p:spPr/>
        <p:txBody>
          <a:bodyPr/>
          <a:lstStyle/>
          <a:p>
            <a:r>
              <a:rPr lang="en-US"/>
              <a:t>The Internet Resiliency Index (IRI)</a:t>
            </a:r>
          </a:p>
        </p:txBody>
      </p:sp>
      <p:sp>
        <p:nvSpPr>
          <p:cNvPr id="9" name="TextBox 8">
            <a:extLst>
              <a:ext uri="{FF2B5EF4-FFF2-40B4-BE49-F238E27FC236}">
                <a16:creationId xmlns:a16="http://schemas.microsoft.com/office/drawing/2014/main" id="{E158A97C-0179-0937-FB2A-C2A783EB67F6}"/>
              </a:ext>
            </a:extLst>
          </p:cNvPr>
          <p:cNvSpPr txBox="1"/>
          <p:nvPr/>
        </p:nvSpPr>
        <p:spPr>
          <a:xfrm>
            <a:off x="1267327" y="5956730"/>
            <a:ext cx="8412231" cy="800219"/>
          </a:xfrm>
          <a:prstGeom prst="rect">
            <a:avLst/>
          </a:prstGeom>
          <a:noFill/>
        </p:spPr>
        <p:txBody>
          <a:bodyPr wrap="square" lIns="91440" tIns="45720" rIns="91440" bIns="45720" anchor="t">
            <a:spAutoFit/>
          </a:bodyPr>
          <a:lstStyle/>
          <a:p>
            <a:r>
              <a:rPr lang="en-US" sz="1400" b="1" u="sng">
                <a:latin typeface="Hind Light"/>
                <a:ea typeface="ＭＳ Ｐゴシック"/>
                <a:cs typeface="Hind Light"/>
                <a:hlinkClick r:id="rId3"/>
              </a:rPr>
              <a:t>Methodology:</a:t>
            </a:r>
            <a:r>
              <a:rPr lang="en-US" sz="1400">
                <a:latin typeface="Hind Light"/>
                <a:ea typeface="ＭＳ Ｐゴシック"/>
                <a:cs typeface="Hind Light"/>
                <a:hlinkClick r:id="rId3"/>
              </a:rPr>
              <a:t> </a:t>
            </a:r>
            <a:r>
              <a:rPr lang="en-US" sz="1400">
                <a:latin typeface="Hind Light"/>
                <a:ea typeface="ＭＳ Ｐゴシック"/>
                <a:cs typeface="Hind Light"/>
              </a:rPr>
              <a:t>https://pulse.internetsociety.org/wp-content/uploads/2023/07/Internet-Society-Pulse-IRI-Methodology-July-2023-v2.0-Final-EN.pdf</a:t>
            </a:r>
          </a:p>
          <a:p>
            <a:endParaRPr lang="en-US"/>
          </a:p>
        </p:txBody>
      </p:sp>
      <p:sp>
        <p:nvSpPr>
          <p:cNvPr id="6" name="Rectangle 5">
            <a:extLst>
              <a:ext uri="{FF2B5EF4-FFF2-40B4-BE49-F238E27FC236}">
                <a16:creationId xmlns:a16="http://schemas.microsoft.com/office/drawing/2014/main" id="{65407720-6747-F8F5-F3A1-0EA519BE8184}"/>
              </a:ext>
            </a:extLst>
          </p:cNvPr>
          <p:cNvSpPr/>
          <p:nvPr/>
        </p:nvSpPr>
        <p:spPr>
          <a:xfrm>
            <a:off x="1096108" y="2063262"/>
            <a:ext cx="2028091" cy="3654667"/>
          </a:xfrm>
          <a:prstGeom prst="rect">
            <a:avLst/>
          </a:prstGeom>
          <a:solidFill>
            <a:srgbClr val="3A8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Hind Light"/>
            </a:endParaRPr>
          </a:p>
          <a:p>
            <a:pPr algn="ctr"/>
            <a:r>
              <a:rPr lang="en-US" b="1">
                <a:cs typeface="Hind Light"/>
              </a:rPr>
              <a:t>Infrastructure</a:t>
            </a:r>
            <a:endParaRPr lang="en-US"/>
          </a:p>
          <a:p>
            <a:pPr algn="ctr"/>
            <a:endParaRPr lang="en-US" b="1">
              <a:cs typeface="Hind Light"/>
            </a:endParaRPr>
          </a:p>
          <a:p>
            <a:pPr algn="ctr"/>
            <a:endParaRPr lang="en-US" b="1">
              <a:latin typeface="Hind Light"/>
              <a:cs typeface="Hind Light"/>
            </a:endParaRPr>
          </a:p>
          <a:p>
            <a:pPr algn="ctr"/>
            <a:endParaRPr lang="en-US" b="1">
              <a:latin typeface="Hind Light"/>
              <a:cs typeface="Hind Light"/>
            </a:endParaRPr>
          </a:p>
          <a:p>
            <a:pPr algn="ctr"/>
            <a:endParaRPr lang="en-US">
              <a:latin typeface="Hind Light"/>
              <a:cs typeface="Hind Light"/>
            </a:endParaRPr>
          </a:p>
          <a:p>
            <a:pPr algn="ctr"/>
            <a:r>
              <a:rPr lang="en-US" sz="1600">
                <a:latin typeface="Arial"/>
                <a:cs typeface="Arial"/>
              </a:rPr>
              <a:t>The existence and availability of physical infrastructure that provides Internet</a:t>
            </a:r>
            <a:br>
              <a:rPr lang="en-US" sz="1600">
                <a:latin typeface="Arial"/>
                <a:cs typeface="Arial"/>
              </a:rPr>
            </a:br>
            <a:r>
              <a:rPr lang="en-US" sz="1600">
                <a:latin typeface="Arial"/>
                <a:cs typeface="Arial"/>
              </a:rPr>
              <a:t>connectivity.</a:t>
            </a:r>
            <a:endParaRPr lang="en-US" sz="1600">
              <a:cs typeface="Hind Light"/>
            </a:endParaRPr>
          </a:p>
          <a:p>
            <a:pPr algn="ctr"/>
            <a:endParaRPr lang="en-US">
              <a:cs typeface="Hind Light"/>
            </a:endParaRPr>
          </a:p>
        </p:txBody>
      </p:sp>
      <p:sp>
        <p:nvSpPr>
          <p:cNvPr id="8" name="Rectangle 7">
            <a:extLst>
              <a:ext uri="{FF2B5EF4-FFF2-40B4-BE49-F238E27FC236}">
                <a16:creationId xmlns:a16="http://schemas.microsoft.com/office/drawing/2014/main" id="{6F1F5487-8E75-6F36-16D9-8B74C977C077}"/>
              </a:ext>
            </a:extLst>
          </p:cNvPr>
          <p:cNvSpPr/>
          <p:nvPr/>
        </p:nvSpPr>
        <p:spPr>
          <a:xfrm>
            <a:off x="3719146" y="2063262"/>
            <a:ext cx="2028091" cy="3654667"/>
          </a:xfrm>
          <a:prstGeom prst="rect">
            <a:avLst/>
          </a:prstGeom>
          <a:solidFill>
            <a:srgbClr val="3EB3A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b="1">
              <a:cs typeface="Hind Light"/>
            </a:endParaRPr>
          </a:p>
          <a:p>
            <a:pPr algn="ctr"/>
            <a:r>
              <a:rPr lang="en-US" b="1">
                <a:cs typeface="Hind Light"/>
              </a:rPr>
              <a:t>Performance</a:t>
            </a:r>
            <a:endParaRPr lang="en-US"/>
          </a:p>
          <a:p>
            <a:pPr algn="ctr"/>
            <a:endParaRPr lang="en-US" b="1">
              <a:cs typeface="Hind Light"/>
            </a:endParaRPr>
          </a:p>
          <a:p>
            <a:pPr algn="ctr"/>
            <a:endParaRPr lang="en-US" b="1">
              <a:latin typeface="Hind Light"/>
              <a:cs typeface="Hind Light"/>
            </a:endParaRPr>
          </a:p>
          <a:p>
            <a:pPr algn="ctr"/>
            <a:endParaRPr lang="en-US" b="1">
              <a:latin typeface="Hind Light"/>
              <a:cs typeface="Hind Light"/>
            </a:endParaRPr>
          </a:p>
          <a:p>
            <a:pPr algn="ctr"/>
            <a:endParaRPr lang="en-US">
              <a:latin typeface="Hind Light"/>
              <a:cs typeface="Hind Light"/>
            </a:endParaRPr>
          </a:p>
          <a:p>
            <a:pPr algn="ctr"/>
            <a:r>
              <a:rPr lang="en-US" sz="1600">
                <a:latin typeface="Arial"/>
                <a:cs typeface="Arial"/>
              </a:rPr>
              <a:t>The ability of the network to provide end-users with seamless and reliable access to Internet services.</a:t>
            </a:r>
            <a:endParaRPr lang="en-US" sz="1600">
              <a:cs typeface="Hind Light"/>
            </a:endParaRPr>
          </a:p>
          <a:p>
            <a:pPr algn="ctr"/>
            <a:endParaRPr lang="en-US">
              <a:cs typeface="Hind Light"/>
            </a:endParaRPr>
          </a:p>
        </p:txBody>
      </p:sp>
      <p:sp>
        <p:nvSpPr>
          <p:cNvPr id="10" name="Rectangle 9">
            <a:extLst>
              <a:ext uri="{FF2B5EF4-FFF2-40B4-BE49-F238E27FC236}">
                <a16:creationId xmlns:a16="http://schemas.microsoft.com/office/drawing/2014/main" id="{2B77F800-DD15-22A9-DA2B-A5C3546FF019}"/>
              </a:ext>
            </a:extLst>
          </p:cNvPr>
          <p:cNvSpPr/>
          <p:nvPr/>
        </p:nvSpPr>
        <p:spPr>
          <a:xfrm>
            <a:off x="6408127" y="2063262"/>
            <a:ext cx="2028091" cy="3654667"/>
          </a:xfrm>
          <a:prstGeom prst="rect">
            <a:avLst/>
          </a:prstGeom>
          <a:solidFill>
            <a:srgbClr val="EECA4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b="1">
              <a:cs typeface="Hind Light"/>
            </a:endParaRPr>
          </a:p>
          <a:p>
            <a:pPr algn="ctr"/>
            <a:r>
              <a:rPr lang="en-US" b="1">
                <a:solidFill>
                  <a:schemeClr val="tx1"/>
                </a:solidFill>
                <a:cs typeface="Hind Light"/>
              </a:rPr>
              <a:t>Security</a:t>
            </a:r>
            <a:endParaRPr lang="en-US">
              <a:solidFill>
                <a:schemeClr val="tx1"/>
              </a:solidFill>
              <a:cs typeface="Hind Light"/>
            </a:endParaRPr>
          </a:p>
          <a:p>
            <a:pPr algn="ctr"/>
            <a:endParaRPr lang="en-US">
              <a:solidFill>
                <a:schemeClr val="tx1"/>
              </a:solidFill>
              <a:cs typeface="Hind Light"/>
            </a:endParaRPr>
          </a:p>
          <a:p>
            <a:pPr algn="ctr"/>
            <a:r>
              <a:rPr lang="en-US" sz="1600">
                <a:solidFill>
                  <a:schemeClr val="tx1"/>
                </a:solidFill>
                <a:latin typeface="Arial"/>
                <a:cs typeface="Arial"/>
              </a:rPr>
              <a:t>The ability of the network to resist intentional or unintentional disruptions through the adoption of security technologies and best practices.</a:t>
            </a:r>
            <a:endParaRPr lang="en-US" sz="1600">
              <a:solidFill>
                <a:schemeClr val="tx1"/>
              </a:solidFill>
              <a:cs typeface="Hind Light"/>
            </a:endParaRPr>
          </a:p>
          <a:p>
            <a:pPr algn="ctr"/>
            <a:endParaRPr lang="en-US">
              <a:solidFill>
                <a:schemeClr val="tx1"/>
              </a:solidFill>
              <a:cs typeface="Hind Light"/>
            </a:endParaRPr>
          </a:p>
        </p:txBody>
      </p:sp>
      <p:sp>
        <p:nvSpPr>
          <p:cNvPr id="11" name="Rectangle 10">
            <a:extLst>
              <a:ext uri="{FF2B5EF4-FFF2-40B4-BE49-F238E27FC236}">
                <a16:creationId xmlns:a16="http://schemas.microsoft.com/office/drawing/2014/main" id="{7AFD0459-85CB-F13F-CF60-CEEE03358510}"/>
              </a:ext>
            </a:extLst>
          </p:cNvPr>
          <p:cNvSpPr/>
          <p:nvPr/>
        </p:nvSpPr>
        <p:spPr>
          <a:xfrm>
            <a:off x="9104434" y="2048608"/>
            <a:ext cx="2028091" cy="3654667"/>
          </a:xfrm>
          <a:prstGeom prst="rect">
            <a:avLst/>
          </a:prstGeom>
          <a:solidFill>
            <a:srgbClr val="7E245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b="1">
              <a:cs typeface="Hind Light"/>
            </a:endParaRPr>
          </a:p>
          <a:p>
            <a:pPr algn="ctr"/>
            <a:r>
              <a:rPr lang="en-US" b="1">
                <a:cs typeface="Hind Light"/>
              </a:rPr>
              <a:t>Market Readiness</a:t>
            </a:r>
            <a:endParaRPr lang="en-US"/>
          </a:p>
          <a:p>
            <a:pPr algn="ctr"/>
            <a:endParaRPr lang="en-US">
              <a:cs typeface="Hind Light"/>
            </a:endParaRPr>
          </a:p>
          <a:p>
            <a:pPr algn="ctr"/>
            <a:r>
              <a:rPr lang="en-US" sz="1600">
                <a:latin typeface="Arial"/>
                <a:cs typeface="Arial"/>
              </a:rPr>
              <a:t>The ability of the market to self-regulate and provide affordable prices to</a:t>
            </a:r>
            <a:br>
              <a:rPr lang="en-US" sz="1600">
                <a:latin typeface="Arial"/>
                <a:cs typeface="Arial"/>
              </a:rPr>
            </a:br>
            <a:r>
              <a:rPr lang="en-US" sz="1600">
                <a:latin typeface="Arial"/>
                <a:cs typeface="Arial"/>
              </a:rPr>
              <a:t>end-users by maintaining a diverse and competitive market.</a:t>
            </a:r>
            <a:endParaRPr lang="en-US" sz="1600">
              <a:cs typeface="Hind Light"/>
            </a:endParaRPr>
          </a:p>
          <a:p>
            <a:pPr algn="ctr"/>
            <a:endParaRPr lang="en-US">
              <a:cs typeface="Hind Light"/>
            </a:endParaRPr>
          </a:p>
        </p:txBody>
      </p:sp>
      <p:sp>
        <p:nvSpPr>
          <p:cNvPr id="3" name="TextBox 2">
            <a:extLst>
              <a:ext uri="{FF2B5EF4-FFF2-40B4-BE49-F238E27FC236}">
                <a16:creationId xmlns:a16="http://schemas.microsoft.com/office/drawing/2014/main" id="{12DEA8A7-D0AF-82D5-8E63-43E3B6C304BC}"/>
              </a:ext>
            </a:extLst>
          </p:cNvPr>
          <p:cNvSpPr txBox="1"/>
          <p:nvPr/>
        </p:nvSpPr>
        <p:spPr>
          <a:xfrm>
            <a:off x="6408127" y="566739"/>
            <a:ext cx="6104964" cy="461665"/>
          </a:xfrm>
          <a:prstGeom prst="rect">
            <a:avLst/>
          </a:prstGeom>
          <a:noFill/>
        </p:spPr>
        <p:txBody>
          <a:bodyPr wrap="square">
            <a:spAutoFit/>
          </a:bodyPr>
          <a:lstStyle/>
          <a:p>
            <a:pPr algn="l" rtl="0" fontAlgn="base">
              <a:spcBef>
                <a:spcPts val="1200"/>
              </a:spcBef>
            </a:pPr>
            <a:r>
              <a:rPr lang="en-US" sz="2400" b="0" i="0" u="none" strike="noStrike" dirty="0" err="1">
                <a:solidFill>
                  <a:srgbClr val="3A82E5"/>
                </a:solidFill>
                <a:effectLst/>
                <a:latin typeface="Arial" panose="020B0604020202020204" pitchFamily="34" charset="0"/>
                <a:cs typeface="Arial" panose="020B0604020202020204" pitchFamily="34" charset="0"/>
              </a:rPr>
              <a:t>pulse.internetsociety.org</a:t>
            </a:r>
            <a:r>
              <a:rPr lang="en-US" sz="2400" b="0" i="0" u="none" strike="noStrike" dirty="0">
                <a:solidFill>
                  <a:srgbClr val="3A82E5"/>
                </a:solidFill>
                <a:effectLst/>
                <a:latin typeface="Arial" panose="020B0604020202020204" pitchFamily="34" charset="0"/>
                <a:cs typeface="Arial" panose="020B0604020202020204" pitchFamily="34" charset="0"/>
              </a:rPr>
              <a:t>/resilience</a:t>
            </a:r>
            <a:r>
              <a:rPr lang="en-US" sz="2400" b="0" i="0" dirty="0">
                <a:solidFill>
                  <a:srgbClr val="3A82E5"/>
                </a:solidFill>
                <a:effectLst/>
                <a:latin typeface="Arial" panose="020B0604020202020204" pitchFamily="34" charset="0"/>
                <a:cs typeface="Arial" panose="020B0604020202020204" pitchFamily="34" charset="0"/>
              </a:rPr>
              <a:t>​</a:t>
            </a:r>
            <a:endParaRPr lang="en-US" sz="24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664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4E65CB-FE50-9833-4FF8-15CE83C23511}"/>
              </a:ext>
            </a:extLst>
          </p:cNvPr>
          <p:cNvSpPr>
            <a:spLocks noGrp="1"/>
          </p:cNvSpPr>
          <p:nvPr>
            <p:ph type="sldNum" sz="quarter" idx="11"/>
          </p:nvPr>
        </p:nvSpPr>
        <p:spPr/>
        <p:txBody>
          <a:bodyPr/>
          <a:lstStyle/>
          <a:p>
            <a:fld id="{DBE5F007-28FD-B845-A833-24BC97E499D9}" type="slidenum">
              <a:rPr lang="uk-UA" altLang="en-US" smtClean="0"/>
              <a:pPr/>
              <a:t>7</a:t>
            </a:fld>
            <a:endParaRPr lang="uk-UA" altLang="en-US">
              <a:solidFill>
                <a:schemeClr val="tx1"/>
              </a:solidFill>
            </a:endParaRPr>
          </a:p>
        </p:txBody>
      </p:sp>
      <p:sp>
        <p:nvSpPr>
          <p:cNvPr id="3" name="Content Placeholder 2">
            <a:extLst>
              <a:ext uri="{FF2B5EF4-FFF2-40B4-BE49-F238E27FC236}">
                <a16:creationId xmlns:a16="http://schemas.microsoft.com/office/drawing/2014/main" id="{C3F686A9-132A-EC85-6FEE-E1EA2C5644E2}"/>
              </a:ext>
            </a:extLst>
          </p:cNvPr>
          <p:cNvSpPr>
            <a:spLocks noGrp="1"/>
          </p:cNvSpPr>
          <p:nvPr>
            <p:ph sz="quarter" idx="12"/>
          </p:nvPr>
        </p:nvSpPr>
        <p:spPr/>
        <p:txBody>
          <a:bodyPr>
            <a:normAutofit/>
          </a:bodyPr>
          <a:lstStyle/>
          <a:p>
            <a:pPr>
              <a:lnSpc>
                <a:spcPct val="110000"/>
              </a:lnSpc>
            </a:pPr>
            <a:r>
              <a:rPr lang="en-US" sz="4800" dirty="0">
                <a:solidFill>
                  <a:srgbClr val="1D1C1D"/>
                </a:solidFill>
                <a:latin typeface="Calibri"/>
                <a:cs typeface="Calibri"/>
              </a:rPr>
              <a:t>What can we learn from recent incidents?</a:t>
            </a:r>
          </a:p>
        </p:txBody>
      </p:sp>
    </p:spTree>
    <p:extLst>
      <p:ext uri="{BB962C8B-B14F-4D97-AF65-F5344CB8AC3E}">
        <p14:creationId xmlns:p14="http://schemas.microsoft.com/office/powerpoint/2010/main" val="2611213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E12EC3-4642-8235-2DD3-50CFE1CCA9A1}"/>
              </a:ext>
            </a:extLst>
          </p:cNvPr>
          <p:cNvSpPr>
            <a:spLocks noGrp="1"/>
          </p:cNvSpPr>
          <p:nvPr>
            <p:ph type="sldNum" sz="quarter" idx="11"/>
          </p:nvPr>
        </p:nvSpPr>
        <p:spPr/>
        <p:txBody>
          <a:bodyPr/>
          <a:lstStyle/>
          <a:p>
            <a:fld id="{DBE5F007-28FD-B845-A833-24BC97E499D9}" type="slidenum">
              <a:rPr lang="uk-UA" altLang="en-US" smtClean="0"/>
              <a:pPr/>
              <a:t>8</a:t>
            </a:fld>
            <a:endParaRPr lang="uk-UA" altLang="en-US">
              <a:solidFill>
                <a:schemeClr val="tx1"/>
              </a:solidFill>
            </a:endParaRPr>
          </a:p>
        </p:txBody>
      </p:sp>
      <p:sp>
        <p:nvSpPr>
          <p:cNvPr id="4" name="Content Placeholder 3">
            <a:extLst>
              <a:ext uri="{FF2B5EF4-FFF2-40B4-BE49-F238E27FC236}">
                <a16:creationId xmlns:a16="http://schemas.microsoft.com/office/drawing/2014/main" id="{7145B7DC-7A01-D9EA-8440-529EE86BD061}"/>
              </a:ext>
            </a:extLst>
          </p:cNvPr>
          <p:cNvSpPr>
            <a:spLocks noGrp="1"/>
          </p:cNvSpPr>
          <p:nvPr>
            <p:ph sz="quarter" idx="12"/>
          </p:nvPr>
        </p:nvSpPr>
        <p:spPr/>
        <p:txBody>
          <a:bodyPr/>
          <a:lstStyle/>
          <a:p>
            <a:pPr marL="342900" indent="-342900">
              <a:spcBef>
                <a:spcPts val="1200"/>
              </a:spcBef>
              <a:buFont typeface="Arial" panose="020B0604020202020204" pitchFamily="34" charset="0"/>
              <a:buChar char="•"/>
            </a:pPr>
            <a:r>
              <a:rPr lang="en-AU" dirty="0"/>
              <a:t>The outage lasted 10 hours</a:t>
            </a:r>
          </a:p>
          <a:p>
            <a:pPr marL="342900" indent="-342900">
              <a:spcBef>
                <a:spcPts val="1200"/>
              </a:spcBef>
              <a:buFont typeface="Arial" panose="020B0604020202020204" pitchFamily="34" charset="0"/>
              <a:buChar char="•"/>
            </a:pPr>
            <a:r>
              <a:rPr lang="en-AU" dirty="0"/>
              <a:t>It affected the fixed broadband and mobile communications of over 10 million individuals and 400,000 businesses and services.</a:t>
            </a:r>
          </a:p>
          <a:p>
            <a:pPr marL="342900" indent="-342900">
              <a:spcBef>
                <a:spcPts val="1200"/>
              </a:spcBef>
              <a:buFont typeface="Arial" panose="020B0604020202020204" pitchFamily="34" charset="0"/>
              <a:buChar char="•"/>
            </a:pPr>
            <a:r>
              <a:rPr lang="en-AU" dirty="0"/>
              <a:t>Issue believed to be related to BGP Maximum-Prefix filter.</a:t>
            </a:r>
          </a:p>
          <a:p>
            <a:pPr marL="342900" indent="-342900">
              <a:spcBef>
                <a:spcPts val="1200"/>
              </a:spcBef>
              <a:buFont typeface="Arial" panose="020B0604020202020204" pitchFamily="34" charset="0"/>
              <a:buChar char="•"/>
            </a:pPr>
            <a:r>
              <a:rPr lang="en-AU" dirty="0"/>
              <a:t>Signs of lack of resilience were clear to see </a:t>
            </a:r>
            <a:endParaRPr lang="en-US" dirty="0"/>
          </a:p>
        </p:txBody>
      </p:sp>
      <p:sp>
        <p:nvSpPr>
          <p:cNvPr id="5" name="Title 4">
            <a:extLst>
              <a:ext uri="{FF2B5EF4-FFF2-40B4-BE49-F238E27FC236}">
                <a16:creationId xmlns:a16="http://schemas.microsoft.com/office/drawing/2014/main" id="{85F1816B-2D1B-65F8-A8E5-642407870659}"/>
              </a:ext>
            </a:extLst>
          </p:cNvPr>
          <p:cNvSpPr>
            <a:spLocks noGrp="1"/>
          </p:cNvSpPr>
          <p:nvPr>
            <p:ph type="title"/>
          </p:nvPr>
        </p:nvSpPr>
        <p:spPr>
          <a:xfrm>
            <a:off x="548639" y="478574"/>
            <a:ext cx="5564373" cy="563042"/>
          </a:xfrm>
        </p:spPr>
        <p:txBody>
          <a:bodyPr/>
          <a:lstStyle/>
          <a:p>
            <a:r>
              <a:rPr lang="en-US" dirty="0"/>
              <a:t>AS4804 outage</a:t>
            </a:r>
          </a:p>
        </p:txBody>
      </p:sp>
      <p:pic>
        <p:nvPicPr>
          <p:cNvPr id="6" name="Picture Placeholder 5">
            <a:extLst>
              <a:ext uri="{FF2B5EF4-FFF2-40B4-BE49-F238E27FC236}">
                <a16:creationId xmlns:a16="http://schemas.microsoft.com/office/drawing/2014/main" id="{ED1ECF37-8140-2B8E-5BC8-A29E16DEBE2C}"/>
              </a:ext>
            </a:extLst>
          </p:cNvPr>
          <p:cNvPicPr>
            <a:picLocks noGrp="1" noChangeAspect="1"/>
          </p:cNvPicPr>
          <p:nvPr>
            <p:ph type="pic" idx="1"/>
          </p:nvPr>
        </p:nvPicPr>
        <p:blipFill rotWithShape="1">
          <a:blip r:embed="rId3"/>
          <a:srcRect t="4411" b="4411"/>
          <a:stretch/>
        </p:blipFill>
        <p:spPr>
          <a:xfrm>
            <a:off x="6305550" y="0"/>
            <a:ext cx="5886450" cy="6858000"/>
          </a:xfrm>
          <a:prstGeom prst="rect">
            <a:avLst/>
          </a:prstGeom>
        </p:spPr>
      </p:pic>
    </p:spTree>
    <p:extLst>
      <p:ext uri="{BB962C8B-B14F-4D97-AF65-F5344CB8AC3E}">
        <p14:creationId xmlns:p14="http://schemas.microsoft.com/office/powerpoint/2010/main" val="4013438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E2C749-EB86-AA52-670C-11729D3B1A4F}"/>
              </a:ext>
            </a:extLst>
          </p:cNvPr>
          <p:cNvSpPr>
            <a:spLocks noGrp="1"/>
          </p:cNvSpPr>
          <p:nvPr>
            <p:ph type="sldNum" sz="quarter" idx="11"/>
          </p:nvPr>
        </p:nvSpPr>
        <p:spPr/>
        <p:txBody>
          <a:bodyPr/>
          <a:lstStyle/>
          <a:p>
            <a:fld id="{DBE5F007-28FD-B845-A833-24BC97E499D9}" type="slidenum">
              <a:rPr lang="uk-UA" altLang="en-US" smtClean="0"/>
              <a:pPr/>
              <a:t>9</a:t>
            </a:fld>
            <a:endParaRPr lang="uk-UA" altLang="en-US">
              <a:solidFill>
                <a:schemeClr val="tx1"/>
              </a:solidFill>
            </a:endParaRPr>
          </a:p>
        </p:txBody>
      </p:sp>
      <p:sp>
        <p:nvSpPr>
          <p:cNvPr id="5" name="Title 4">
            <a:extLst>
              <a:ext uri="{FF2B5EF4-FFF2-40B4-BE49-F238E27FC236}">
                <a16:creationId xmlns:a16="http://schemas.microsoft.com/office/drawing/2014/main" id="{BC77CBA1-C649-1A36-DF9F-B5354707B83B}"/>
              </a:ext>
            </a:extLst>
          </p:cNvPr>
          <p:cNvSpPr>
            <a:spLocks noGrp="1"/>
          </p:cNvSpPr>
          <p:nvPr>
            <p:ph type="title"/>
          </p:nvPr>
        </p:nvSpPr>
        <p:spPr>
          <a:xfrm>
            <a:off x="540771" y="566739"/>
            <a:ext cx="6461913" cy="563042"/>
          </a:xfrm>
        </p:spPr>
        <p:txBody>
          <a:bodyPr/>
          <a:lstStyle/>
          <a:p>
            <a:r>
              <a:rPr lang="en-US" b="0" i="0" u="none" strike="noStrike" dirty="0">
                <a:solidFill>
                  <a:srgbClr val="3A82E4"/>
                </a:solidFill>
                <a:effectLst/>
                <a:latin typeface="Hind Light" panose="02000000000000000000" pitchFamily="2" charset="77"/>
              </a:rPr>
              <a:t>Australia – Internet Resilience Index</a:t>
            </a:r>
            <a:r>
              <a:rPr lang="en-US" b="0" i="0" dirty="0">
                <a:solidFill>
                  <a:srgbClr val="3A82E4"/>
                </a:solidFill>
                <a:effectLst/>
                <a:latin typeface="Hind Light" panose="02000000000000000000" pitchFamily="2" charset="77"/>
              </a:rPr>
              <a:t>​</a:t>
            </a:r>
            <a:br>
              <a:rPr lang="en-US" b="0" i="0" dirty="0">
                <a:effectLst/>
              </a:rPr>
            </a:br>
            <a:endParaRPr lang="en-US" dirty="0"/>
          </a:p>
        </p:txBody>
      </p:sp>
      <p:pic>
        <p:nvPicPr>
          <p:cNvPr id="1026" name="Picture 2" descr="A screen shot of a graph&#10;&#10;Description automatically generated">
            <a:extLst>
              <a:ext uri="{FF2B5EF4-FFF2-40B4-BE49-F238E27FC236}">
                <a16:creationId xmlns:a16="http://schemas.microsoft.com/office/drawing/2014/main" id="{F2655141-632D-596E-2EDE-DA74FEDAD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36" y="1129781"/>
            <a:ext cx="11954816" cy="50278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3DD2C4D-DA29-871D-3749-F90682A92378}"/>
              </a:ext>
            </a:extLst>
          </p:cNvPr>
          <p:cNvSpPr/>
          <p:nvPr/>
        </p:nvSpPr>
        <p:spPr>
          <a:xfrm>
            <a:off x="357188" y="6057900"/>
            <a:ext cx="885825" cy="4989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EB3291-31C4-4FF3-EA34-2B89DD9EC8E8}"/>
              </a:ext>
            </a:extLst>
          </p:cNvPr>
          <p:cNvSpPr txBox="1"/>
          <p:nvPr/>
        </p:nvSpPr>
        <p:spPr>
          <a:xfrm>
            <a:off x="9090212" y="4589040"/>
            <a:ext cx="2877670" cy="369332"/>
          </a:xfrm>
          <a:prstGeom prst="rect">
            <a:avLst/>
          </a:prstGeom>
          <a:noFill/>
          <a:ln w="38100">
            <a:solidFill>
              <a:srgbClr val="C00000"/>
            </a:solidFill>
          </a:ln>
        </p:spPr>
        <p:txBody>
          <a:bodyPr wrap="square">
            <a:spAutoFit/>
          </a:bodyPr>
          <a:lstStyle/>
          <a:p>
            <a:r>
              <a:rPr lang="en-AU" dirty="0"/>
              <a:t> </a:t>
            </a:r>
            <a:endParaRPr lang="en-US" dirty="0"/>
          </a:p>
        </p:txBody>
      </p:sp>
      <p:sp>
        <p:nvSpPr>
          <p:cNvPr id="11" name="Rectangle 10">
            <a:extLst>
              <a:ext uri="{FF2B5EF4-FFF2-40B4-BE49-F238E27FC236}">
                <a16:creationId xmlns:a16="http://schemas.microsoft.com/office/drawing/2014/main" id="{55D3B711-8FF2-B30D-7404-6984401DA361}"/>
              </a:ext>
            </a:extLst>
          </p:cNvPr>
          <p:cNvSpPr/>
          <p:nvPr/>
        </p:nvSpPr>
        <p:spPr>
          <a:xfrm>
            <a:off x="9090212" y="5404104"/>
            <a:ext cx="2877670" cy="23774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643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2022 ISOC">
  <a:themeElements>
    <a:clrScheme name="01-ISOC-Blue">
      <a:dk1>
        <a:srgbClr val="0C1C2C"/>
      </a:dk1>
      <a:lt1>
        <a:srgbClr val="EEF2EC"/>
      </a:lt1>
      <a:dk2>
        <a:srgbClr val="3A82E4"/>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Office 2">
      <a:majorFont>
        <a:latin typeface="Hind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ind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5" id="{6B19B41D-D214-694C-A8DC-70C0B086D75D}" vid="{B9561870-D3A5-5542-820A-22728252C8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ISOC</Template>
  <TotalTime>29</TotalTime>
  <Words>3172</Words>
  <Application>Microsoft Macintosh PowerPoint</Application>
  <PresentationFormat>Widescreen</PresentationFormat>
  <Paragraphs>280</Paragraphs>
  <Slides>36</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Hind Light</vt:lpstr>
      <vt:lpstr>Hind Medium</vt:lpstr>
      <vt:lpstr>Symbol</vt:lpstr>
      <vt:lpstr>2022 ISOC</vt:lpstr>
      <vt:lpstr>Indexing Europe’s Internet Resilience</vt:lpstr>
      <vt:lpstr>What we'll cover</vt:lpstr>
      <vt:lpstr>PowerPoint Presentation</vt:lpstr>
      <vt:lpstr>Pulse tracks</vt:lpstr>
      <vt:lpstr>PowerPoint Presentation</vt:lpstr>
      <vt:lpstr>The Internet Resiliency Index (IRI)</vt:lpstr>
      <vt:lpstr>PowerPoint Presentation</vt:lpstr>
      <vt:lpstr>AS4804 outage</vt:lpstr>
      <vt:lpstr>Australia – Internet Resilience Index​ </vt:lpstr>
      <vt:lpstr>AS812 outage</vt:lpstr>
      <vt:lpstr>Canada – Internet Resilience Index​ </vt:lpstr>
      <vt:lpstr>AS3269 and AS16232 outage</vt:lpstr>
      <vt:lpstr>Italy – Compare the Pair</vt:lpstr>
      <vt:lpstr>Italy – Internet Resilience Index​ </vt:lpstr>
      <vt:lpstr>PowerPoint Presentation</vt:lpstr>
      <vt:lpstr>Overall Internet Resilience — By Region </vt:lpstr>
      <vt:lpstr>PowerPoint Presentation</vt:lpstr>
      <vt:lpstr>Switzerland– Internet Resilience Index </vt:lpstr>
      <vt:lpstr>Iceland– Internet Resilience Index </vt:lpstr>
      <vt:lpstr>PowerPoint Presentation</vt:lpstr>
      <vt:lpstr>PowerPoint Presentation</vt:lpstr>
      <vt:lpstr>Bulgaria– Internet Resilience Index </vt:lpstr>
      <vt:lpstr>PowerPoint Presentation</vt:lpstr>
      <vt:lpstr>PowerPoint Presentation</vt:lpstr>
      <vt:lpstr>Ukraine– Internet Resilience Index </vt:lpstr>
      <vt:lpstr>Ukraine– Internet Resilience Index </vt:lpstr>
      <vt:lpstr>Ukraine – IPv4 and v6 Interconnection (APNIC REx)</vt:lpstr>
      <vt:lpstr>Ukraine – ASN Dependency (IIJ Internet Health Report)</vt:lpstr>
      <vt:lpstr>Ukraine – Exit Points</vt:lpstr>
      <vt:lpstr>PowerPoint Presentation</vt:lpstr>
      <vt:lpstr>Limitations</vt:lpstr>
      <vt:lpstr>PowerPoint Presentation</vt:lpstr>
      <vt:lpstr>Take aways</vt:lpstr>
      <vt:lpstr>Not if, but when</vt:lpstr>
      <vt:lpstr>Subscribe, Review, Contribute</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Pulse Perspective on the APAC Region</dc:title>
  <dc:creator>Olaf Kolkman</dc:creator>
  <cp:lastModifiedBy>Robbie Mitchell</cp:lastModifiedBy>
  <cp:revision>375</cp:revision>
  <cp:lastPrinted>2016-06-14T17:50:38Z</cp:lastPrinted>
  <dcterms:created xsi:type="dcterms:W3CDTF">2023-03-24T06:11:07Z</dcterms:created>
  <dcterms:modified xsi:type="dcterms:W3CDTF">2023-11-28T15:39:34Z</dcterms:modified>
</cp:coreProperties>
</file>