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2"/>
  </p:notesMasterIdLst>
  <p:sldIdLst>
    <p:sldId id="256" r:id="rId3"/>
    <p:sldId id="257" r:id="rId4"/>
    <p:sldId id="329" r:id="rId5"/>
    <p:sldId id="259" r:id="rId6"/>
    <p:sldId id="338" r:id="rId7"/>
    <p:sldId id="335" r:id="rId8"/>
    <p:sldId id="340" r:id="rId9"/>
    <p:sldId id="339" r:id="rId10"/>
    <p:sldId id="272" r:id="rId11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dy, James" initials="KJ" lastIdx="1" clrIdx="0">
    <p:extLst>
      <p:ext uri="{19B8F6BF-5375-455C-9EA6-DF929625EA0E}">
        <p15:presenceInfo xmlns:p15="http://schemas.microsoft.com/office/powerpoint/2012/main" userId="S-1-5-21-1407069837-2091007605-538272213-43468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406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40459-0B03-4296-84E3-44864050AD7F}" v="4" dt="2023-11-28T13:49:23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5" autoAdjust="0"/>
    <p:restoredTop sz="93732" autoAdjust="0"/>
  </p:normalViewPr>
  <p:slideViewPr>
    <p:cSldViewPr>
      <p:cViewPr varScale="1">
        <p:scale>
          <a:sx n="148" d="100"/>
          <a:sy n="148" d="100"/>
        </p:scale>
        <p:origin x="38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4CC96CC7-DCE5-6045-873B-02989A0F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D6053627-ECEC-D544-BDCB-C1AB4E6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694CCBA7-0709-D04A-AB67-02EBFF8B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42C0CB4-A923-FA44-B977-FB5644832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96A411-BAB3-DF49-9DC6-BBA4F3B402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26C39A3B-45FF-7C4D-93E1-3DD6925D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852BD021-2DDE-7E44-A9F4-C93B250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13F9A357-B5F2-4540-BD79-71AEAADB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7546C9-B849-1F4A-8CC1-3DE39184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D19815-141E-D943-99A5-DBC5C8113DA8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09E84316-D174-114C-BC11-51D0B06012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3814D-C967-0E4D-9095-6E0CF55C848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5FC1FCC7-3F21-6D4B-8AD0-B47B951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8A730BE-5216-D54F-AAA6-B97298856A8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DB255595-F425-8A43-AEF6-1665A1D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C49CE6-EFD8-C247-8E14-0D2A42E8721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BFA9C49D-8D03-E343-9094-344BFB002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DFE10CD-4C5C-604F-9DD3-023BB3D06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38ED9574-424D-4943-9FB9-9E450B98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BA1ABDA-6232-5A46-9869-21D0F0BA7C7D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C493CA1C-9819-BC4A-A951-8DDBA8D7C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D8608-7582-034A-A5BF-8441C77F95F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C60CD42-4CC5-B64B-846F-92F8D0F1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4D65B0-0435-B14F-B53B-700BB3E45CC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2B9C12A-80FB-AA4F-BF15-77F76B1E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C67B56B-FD60-9F4F-89C0-BABC413A556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B952D5D-FFA1-3343-8697-0A4DB449A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DE8C999C-44CA-2C43-BDA1-3430E9A6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268AA53F-BDF3-B149-84E8-EC27230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1063D0B-A505-AC44-9138-0F920971F62C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AFRINIC region has 2 seats vacant pending appointment by AFRINIC’s Board</a:t>
            </a: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Zoom </a:t>
            </a:r>
            <a:r>
              <a:rPr lang="en-US" altLang="en-US" dirty="0" err="1">
                <a:ea typeface="ＭＳ Ｐゴシック" panose="020B0600070205080204" pitchFamily="34" charset="-128"/>
              </a:rPr>
              <a:t>url</a:t>
            </a:r>
            <a:r>
              <a:rPr lang="en-US" altLang="en-US" dirty="0">
                <a:ea typeface="ＭＳ Ｐゴシック" panose="020B0600070205080204" pitchFamily="34" charset="-128"/>
              </a:rPr>
              <a:t> is published in the ASO website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2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9D57F37-5569-5BF4-FBBC-DBFA667D8A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" y="2463800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 dirty="0">
                <a:solidFill>
                  <a:srgbClr val="FFFFFF"/>
                </a:solidFill>
              </a:rPr>
              <a:t>ASO AC Update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4B4D59-BD03-A1AC-EEEE-C34BFAA774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90700" y="3543300"/>
            <a:ext cx="5562600" cy="10874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NL" dirty="0"/>
              <a:t>«event», «location»</a:t>
            </a:r>
          </a:p>
          <a:p>
            <a:pPr lvl="0"/>
            <a:r>
              <a:rPr lang="en-NL" dirty="0"/>
              <a:t>«date»</a:t>
            </a:r>
          </a:p>
        </p:txBody>
      </p:sp>
    </p:spTree>
    <p:extLst>
      <p:ext uri="{BB962C8B-B14F-4D97-AF65-F5344CB8AC3E}">
        <p14:creationId xmlns:p14="http://schemas.microsoft.com/office/powerpoint/2010/main" val="30184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2F74F8-29D1-B5F8-02CB-C13024DAFE05}"/>
              </a:ext>
            </a:extLst>
          </p:cNvPr>
          <p:cNvSpPr txBox="1"/>
          <p:nvPr userDrawn="1"/>
        </p:nvSpPr>
        <p:spPr bwMode="auto">
          <a:xfrm>
            <a:off x="0" y="3158570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NL" sz="2800" b="1" dirty="0"/>
              <a:t>Thank you</a:t>
            </a:r>
            <a:endParaRPr lang="en-NL" sz="2800" dirty="0"/>
          </a:p>
          <a:p>
            <a:pPr lvl="0" algn="ctr">
              <a:lnSpc>
                <a:spcPct val="100000"/>
              </a:lnSpc>
            </a:pPr>
            <a:r>
              <a:rPr lang="en-NL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372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59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 lang="en-US" sz="2249" b="1" kern="1200" dirty="0">
                <a:solidFill>
                  <a:srgbClr val="0A406B"/>
                </a:solidFill>
                <a:latin typeface="+mj-lt"/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/>
            </a:lvl1pPr>
            <a:lvl2pPr marL="54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828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3pPr>
            <a:lvl4pPr marL="1116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4pPr>
            <a:lvl5pPr marL="1404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EE11-D8A5-1742-8A7E-150B0F097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7924800" y="362744"/>
            <a:ext cx="720000" cy="252000"/>
          </a:xfrm>
          <a:ln/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fld id="{0A9EC246-B854-0848-BB12-6B5BB8320350}" type="slidenum">
              <a:rPr lang="pt-BR" altLang="en-US" smtClean="0"/>
              <a:pPr/>
              <a:t>‹#›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301734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B9A600-5A4D-694C-BB7E-D7B160A126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7924800" y="362744"/>
            <a:ext cx="720000" cy="252000"/>
          </a:xfrm>
          <a:ln/>
        </p:spPr>
        <p:txBody>
          <a:bodyPr/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 lang="pt-BR" altLang="en-US" sz="1400" b="1" kern="1200" smtClean="0">
                <a:solidFill>
                  <a:srgbClr val="002B49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fld id="{7A20EDE3-DDB5-B945-8CF4-ECB47875D3C0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1133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4F3667-D3EB-364C-95C0-BE7CC47D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FFEAEE-2FE0-1A4A-A6D9-AB1D7DB7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E2E21F-104E-C34E-AF8B-A523FE68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463800"/>
            <a:ext cx="8208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5A7706-6F07-D54C-A71B-AB8F2A1F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7275"/>
            <a:ext cx="82121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1" r:id="rId2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ECFCC65-1B23-9B45-BB46-3D8F5A44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4AF6F85-D7C1-A44E-95AF-A7BF842F8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96F839C-DF5C-9440-A552-BE7BB1AA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44638"/>
            <a:ext cx="81994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DED115E-68A8-0F42-A875-11BD01AC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1C5172-219B-F244-A755-85D2592B9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D3986186-B792-6641-9280-2DC03FDD3193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02" r:id="rId3"/>
  </p:sldLayoutIdLst>
  <p:hf hdr="0" ft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policy/global/global-policy-development-proce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o.icann.org/policy/global/current-global-polic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o-apps-2.ripe.net/hyperkitty/list/ac-discuss@aso.icann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so.icann.org/aso-ac/transparency-review/" TargetMode="External"/><Relationship Id="rId4" Type="http://schemas.openxmlformats.org/officeDocument/2006/relationships/hyperlink" Target="https://aso.icann.org/aso-ac/meetings/aso-ac-meeting-schedul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icann-board/icann-board-elections/2024-icann-boardof-directors-seat-9-elec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documents/operational-documents/operating-procedures-of-the-address-council-of-the-address-supporting-organiz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316E745E-35ED-B646-B732-244CFA89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63800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 dirty="0">
                <a:solidFill>
                  <a:srgbClr val="FFFFFF"/>
                </a:solidFill>
              </a:rPr>
              <a:t>ASO AC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50B0F-8DC5-D48C-9692-B107389A96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RIPE 87, Rome</a:t>
            </a:r>
          </a:p>
          <a:p>
            <a:r>
              <a:rPr lang="en-GB" dirty="0"/>
              <a:t>29th November 2023</a:t>
            </a:r>
          </a:p>
          <a:p>
            <a:endParaRPr lang="en-GB" dirty="0"/>
          </a:p>
          <a:p>
            <a:endParaRPr lang="en-N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2321-CEEF-FA8F-607A-3449EC38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ICANN ASO AC (Address Council)</a:t>
            </a:r>
            <a:endParaRPr lang="en-NL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21418673-BFCC-5601-B375-3F58DB076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379070"/>
              </p:ext>
            </p:extLst>
          </p:nvPr>
        </p:nvGraphicFramePr>
        <p:xfrm>
          <a:off x="468313" y="1544638"/>
          <a:ext cx="8199438" cy="3161507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2579688">
                  <a:extLst>
                    <a:ext uri="{9D8B030D-6E8A-4147-A177-3AD203B41FA5}">
                      <a16:colId xmlns:a16="http://schemas.microsoft.com/office/drawing/2014/main" val="1165758050"/>
                    </a:ext>
                  </a:extLst>
                </a:gridCol>
                <a:gridCol w="5619750">
                  <a:extLst>
                    <a:ext uri="{9D8B030D-6E8A-4147-A177-3AD203B41FA5}">
                      <a16:colId xmlns:a16="http://schemas.microsoft.com/office/drawing/2014/main" val="1706057599"/>
                    </a:ext>
                  </a:extLst>
                </a:gridCol>
              </a:tblGrid>
              <a:tr h="26345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Who is it?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The NRO Number Council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41273"/>
                  </a:ext>
                </a:extLst>
              </a:tr>
              <a:tr h="26345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What is it?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Number Resource Policy Advisory Body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58504"/>
                  </a:ext>
                </a:extLst>
              </a:tr>
              <a:tr h="790377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How is it Organized?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15 Members [3 From Each Region]</a:t>
                      </a:r>
                    </a:p>
                    <a:p>
                      <a:pPr marL="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2 Elected at Large</a:t>
                      </a:r>
                    </a:p>
                    <a:p>
                      <a:pPr marL="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 Appointed by RIR Board 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101409"/>
                  </a:ext>
                </a:extLst>
              </a:tr>
              <a:tr h="26345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Term of Office?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Different for every RIR</a:t>
                      </a:r>
                      <a:endParaRPr kumimoji="0" lang="en-GB" alt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350796"/>
                  </a:ext>
                </a:extLst>
              </a:tr>
              <a:tr h="105383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What Does it Do?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Advise ICANN Board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Oversee the Global Policy Development Process (GPDP)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Appoint ICANN Board Members (2)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Appoint member to ICANN NomCom (1)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985284"/>
                  </a:ext>
                </a:extLst>
              </a:tr>
              <a:tr h="52691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When Does It Meet?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Remotely – Monthly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F2F – Annually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73826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5E7A6AF-19EC-E54C-3652-7955A9F4AEB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2</a:t>
            </a:fld>
            <a:endParaRPr lang="pt-BR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41">
            <a:extLst>
              <a:ext uri="{FF2B5EF4-FFF2-40B4-BE49-F238E27FC236}">
                <a16:creationId xmlns:a16="http://schemas.microsoft.com/office/drawing/2014/main" id="{9D4CE2FE-FB76-6154-43C6-E4A15EA91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04934"/>
              </p:ext>
            </p:extLst>
          </p:nvPr>
        </p:nvGraphicFramePr>
        <p:xfrm>
          <a:off x="468312" y="1544638"/>
          <a:ext cx="8142287" cy="3330160"/>
        </p:xfrm>
        <a:graphic>
          <a:graphicData uri="http://schemas.openxmlformats.org/drawingml/2006/table">
            <a:tbl>
              <a:tblPr/>
              <a:tblGrid>
                <a:gridCol w="247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Region</a:t>
                      </a:r>
                      <a:endParaRPr lang="pt-BR" sz="1100" b="1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Member</a:t>
                      </a:r>
                      <a:endParaRPr lang="pt-BR" sz="1100" b="1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Term</a:t>
                      </a:r>
                      <a:endParaRPr lang="pt-BR" sz="1100" b="1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40"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Saul Stein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2021 – 31 Dec 2023</a:t>
                      </a:r>
                      <a:endParaRPr lang="pt-BR" sz="1100" b="0" strike="noStrike" spc="-1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680"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Gaurav Kansal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Nicole Chan* [Vice Chair]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Di Ma</a:t>
                      </a:r>
                      <a:endParaRPr lang="pt-BR" sz="1100" b="0" strike="noStrike" spc="-1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2023 – 31 Dec 2024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2023 – 31 Dec 2024 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Dec 2025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40"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Kevin Blumberg*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Nick Nugent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Chris Quesada</a:t>
                      </a:r>
                      <a:endParaRPr lang="pt-BR" sz="1100" b="0" strike="noStrike" spc="-1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Dec 2026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2023 – 31 Dec 2025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Dec 2024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680"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Esteban Lescano*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Jorge Villa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Ricardo Patara [Vice Chair]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Apr 2023 – 31 Mar 2024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2011 – 31 Dec 2025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Dec 2024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760"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i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Ongoing election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Sander Steffann</a:t>
                      </a:r>
                      <a:endParaRPr lang="pt-BR" sz="11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AU" sz="1100" b="1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Hervé</a:t>
                      </a:r>
                      <a:r>
                        <a:rPr lang="en-AU" sz="11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 Clément* [Chair]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 2023 – 31 </a:t>
                      </a: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 2025</a:t>
                      </a:r>
                      <a:endParaRPr lang="pt-BR" sz="11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</a:t>
                      </a: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 2024</a:t>
                      </a:r>
                      <a:endParaRPr lang="pt-BR" sz="11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2021 – 31 </a:t>
                      </a: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 2026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ja-JP" sz="2249" b="1" dirty="0">
                <a:solidFill>
                  <a:srgbClr val="0A406B"/>
                </a:solidFill>
                <a:ea typeface="Arial"/>
                <a:cs typeface="Arial"/>
              </a:rPr>
              <a:t>2023 Address Council Members </a:t>
            </a:r>
            <a:endParaRPr lang="en-US" altLang="x-none" sz="2249" b="1" dirty="0">
              <a:solidFill>
                <a:srgbClr val="0A406B"/>
              </a:solidFill>
              <a:ea typeface="Arial"/>
              <a:cs typeface="Arial"/>
            </a:endParaRPr>
          </a:p>
        </p:txBody>
      </p:sp>
      <p:pic>
        <p:nvPicPr>
          <p:cNvPr id="32801" name="Picture 26" descr="arin">
            <a:extLst>
              <a:ext uri="{FF2B5EF4-FFF2-40B4-BE49-F238E27FC236}">
                <a16:creationId xmlns:a16="http://schemas.microsoft.com/office/drawing/2014/main" id="{45B15B4E-7BBC-A34D-A107-C0B7B6B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" y="3164579"/>
            <a:ext cx="1389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49132F-757B-DF4B-BD44-D00E9081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85950"/>
            <a:ext cx="1852612" cy="23090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zh-TW" altLang="en-US" sz="1050" dirty="0">
                <a:latin typeface="Arial Rounded MT Bold" charset="0"/>
                <a:ea typeface="新細明體" charset="0"/>
                <a:cs typeface="新細明體" charset="0"/>
              </a:rPr>
              <a:t>* </a:t>
            </a:r>
            <a:r>
              <a:rPr kumimoji="0" lang="en-US" altLang="zh-TW" sz="1050" dirty="0">
                <a:latin typeface="Arial Rounded MT Bold" charset="0"/>
                <a:ea typeface="新細明體" charset="0"/>
                <a:cs typeface="新細明體" charset="0"/>
              </a:rPr>
              <a:t>Appointed by RIR Board</a:t>
            </a:r>
          </a:p>
        </p:txBody>
      </p:sp>
      <p:pic>
        <p:nvPicPr>
          <p:cNvPr id="32803" name="図 12">
            <a:extLst>
              <a:ext uri="{FF2B5EF4-FFF2-40B4-BE49-F238E27FC236}">
                <a16:creationId xmlns:a16="http://schemas.microsoft.com/office/drawing/2014/main" id="{3D63D36F-7F1E-8F46-919A-B9191A3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" y="2424025"/>
            <a:ext cx="1617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1">
            <a:extLst>
              <a:ext uri="{FF2B5EF4-FFF2-40B4-BE49-F238E27FC236}">
                <a16:creationId xmlns:a16="http://schemas.microsoft.com/office/drawing/2014/main" id="{046045C3-506F-4A4A-A6EA-6FF0399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5414"/>
          <a:stretch>
            <a:fillRect/>
          </a:stretch>
        </p:blipFill>
        <p:spPr bwMode="auto">
          <a:xfrm>
            <a:off x="1130299" y="3652586"/>
            <a:ext cx="1127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>
            <a:extLst>
              <a:ext uri="{FF2B5EF4-FFF2-40B4-BE49-F238E27FC236}">
                <a16:creationId xmlns:a16="http://schemas.microsoft.com/office/drawing/2014/main" id="{98BD9D02-029E-1C4D-818F-F258ED8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1857375"/>
            <a:ext cx="11731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41" descr="IPE NCC Network Coordination">
            <a:extLst>
              <a:ext uri="{FF2B5EF4-FFF2-40B4-BE49-F238E27FC236}">
                <a16:creationId xmlns:a16="http://schemas.microsoft.com/office/drawing/2014/main" id="{EB806FE7-8EBC-7548-80FE-2D594CEE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4359251"/>
            <a:ext cx="1558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BE4A59-5413-BF82-5D52-D7BC04C3F3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3</a:t>
            </a:fld>
            <a:endParaRPr lang="pt-B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9C3E-F45A-BE6C-B3B3-4E238469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Policy Development</a:t>
            </a: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9BBC8-422C-1C33-D39F-ED4FFF13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ASO-AC members follow their respective RIR’s policy forum for any proposed global policy </a:t>
            </a:r>
          </a:p>
          <a:p>
            <a:pPr lvl="1"/>
            <a:r>
              <a:rPr lang="en-US" altLang="en-US" dirty="0"/>
              <a:t>Global PDP: </a:t>
            </a:r>
            <a:r>
              <a:rPr lang="en-US" alt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https://aso.icann.org/policy/global/global-policy-development-process/</a:t>
            </a:r>
            <a:endParaRPr lang="en-US" altLang="fr-FR" dirty="0"/>
          </a:p>
          <a:p>
            <a:pPr lvl="1"/>
            <a:r>
              <a:rPr lang="en-US" altLang="en-US" dirty="0"/>
              <a:t>Current Global Policies: </a:t>
            </a:r>
            <a:r>
              <a:rPr lang="en-US" alt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https://aso.icann.org/policy/global/current-global-policies/</a:t>
            </a:r>
            <a:endParaRPr lang="en-US" altLang="en-US" dirty="0"/>
          </a:p>
          <a:p>
            <a:r>
              <a:rPr lang="en-US" altLang="en-US" dirty="0"/>
              <a:t>2023 Policy Proposal Facilitator Team (PPFT):</a:t>
            </a:r>
          </a:p>
          <a:p>
            <a:pPr lvl="1"/>
            <a:r>
              <a:rPr lang="en-US" dirty="0"/>
              <a:t>Saul Stein (AFRINIC)</a:t>
            </a:r>
            <a:endParaRPr lang="pt-BR" dirty="0"/>
          </a:p>
          <a:p>
            <a:pPr lvl="1"/>
            <a:r>
              <a:rPr lang="en-US" dirty="0"/>
              <a:t>Di Ma (APNIC)</a:t>
            </a:r>
            <a:endParaRPr lang="pt-BR" dirty="0"/>
          </a:p>
          <a:p>
            <a:pPr lvl="1"/>
            <a:r>
              <a:rPr lang="en-US" dirty="0"/>
              <a:t>Nick Nugent (ARIN) </a:t>
            </a:r>
            <a:endParaRPr lang="pt-BR" dirty="0"/>
          </a:p>
          <a:p>
            <a:pPr lvl="1"/>
            <a:r>
              <a:rPr lang="en-US" dirty="0"/>
              <a:t>Jorge Villa (LACNIC)</a:t>
            </a:r>
            <a:endParaRPr lang="pt-BR" dirty="0"/>
          </a:p>
          <a:p>
            <a:pPr lvl="1"/>
            <a:r>
              <a:rPr lang="en-US" dirty="0"/>
              <a:t>Sander Steffann (RIPE NCC)</a:t>
            </a:r>
            <a:endParaRPr lang="en-US" alt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6966AC0-1366-1E74-3177-848411015F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4</a:t>
            </a:fld>
            <a:endParaRPr lang="pt-BR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7FB5-4873-060B-EBBE-D040A399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ASO AC Transparency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E039-D50D-BFC1-0338-B4E9A259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Annual Face to Face – OPEN to observers </a:t>
            </a:r>
          </a:p>
          <a:p>
            <a:pPr lvl="1"/>
            <a:r>
              <a:rPr lang="en-US" dirty="0"/>
              <a:t>ICANN76 Cancún | 11-16 March 2023</a:t>
            </a:r>
          </a:p>
          <a:p>
            <a:pPr lvl="1"/>
            <a:r>
              <a:rPr lang="en-US" dirty="0"/>
              <a:t>APNIC 56 Kyoto | 07-14 September 2023</a:t>
            </a:r>
            <a:endParaRPr lang="en-US" altLang="en-US" dirty="0"/>
          </a:p>
          <a:p>
            <a:r>
              <a:rPr lang="en-US" altLang="en-US" dirty="0"/>
              <a:t>AC-DISCUSS mailing archive has OPEN public records</a:t>
            </a:r>
          </a:p>
          <a:p>
            <a:pPr lvl="1"/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AC-DISCUSS - aso-apps-2.ripe.net</a:t>
            </a:r>
            <a:endParaRPr lang="en-US" altLang="en-US" dirty="0"/>
          </a:p>
          <a:p>
            <a:r>
              <a:rPr lang="en-US" altLang="en-US" dirty="0"/>
              <a:t>ASO AC Monthly Teleconference OPEN to observers</a:t>
            </a:r>
          </a:p>
          <a:p>
            <a:pPr lvl="1"/>
            <a:r>
              <a:rPr lang="en-US" altLang="en-US" dirty="0"/>
              <a:t>Normally First Wednesday of the month at 12:00 PM UTC</a:t>
            </a:r>
          </a:p>
          <a:p>
            <a:pPr lvl="1"/>
            <a:r>
              <a:rPr lang="en-US" dirty="0"/>
              <a:t>2023 Meeting Calendar:</a:t>
            </a:r>
            <a:br>
              <a:rPr lang="en-US" dirty="0"/>
            </a:b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https://aso.icann.org/aso-ac/meetings/aso-ac-meeting-schedule/</a:t>
            </a:r>
            <a:endParaRPr lang="en-US" altLang="en-US" dirty="0"/>
          </a:p>
          <a:p>
            <a:r>
              <a:rPr lang="en-US" altLang="en-US" dirty="0"/>
              <a:t>Annual Transparency Review</a:t>
            </a:r>
          </a:p>
          <a:p>
            <a:pPr lvl="1"/>
            <a:r>
              <a:rPr lang="en-US" alt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https://aso.icann.org/aso-ac/transparency-review/</a:t>
            </a:r>
            <a:endParaRPr lang="en-US" alt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2F548CC-D1F1-704E-B209-F128A05BD53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5</a:t>
            </a:fld>
            <a:endParaRPr lang="pt-B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BF67-083F-B76F-631A-09122942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ASO AC Current Appointments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71751-EBB9-7EF9-E414-19946A21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Alan Barrett</a:t>
            </a:r>
          </a:p>
          <a:p>
            <a:pPr lvl="1"/>
            <a:r>
              <a:rPr lang="en-US" altLang="en-US" dirty="0"/>
              <a:t>Seat 9 ICANN Board, 2021 – 2024 term (from AFRINIC Region) </a:t>
            </a:r>
          </a:p>
          <a:p>
            <a:r>
              <a:rPr lang="en-US" altLang="en-US" b="1" dirty="0"/>
              <a:t>Christian Kaufmann</a:t>
            </a:r>
          </a:p>
          <a:p>
            <a:pPr lvl="1"/>
            <a:r>
              <a:rPr lang="en-US" altLang="en-US" dirty="0"/>
              <a:t>Seat 10 ICANN Board, 2022 – 2025 term (from RIPE Region) </a:t>
            </a:r>
          </a:p>
          <a:p>
            <a:r>
              <a:rPr lang="en-US" altLang="en-US" b="1" dirty="0"/>
              <a:t>Ron da Silva</a:t>
            </a:r>
          </a:p>
          <a:p>
            <a:pPr lvl="1"/>
            <a:r>
              <a:rPr lang="en-US" altLang="en-US" dirty="0"/>
              <a:t>ASO Representative in the ICANN </a:t>
            </a:r>
            <a:r>
              <a:rPr lang="en-US" altLang="en-US" dirty="0" err="1"/>
              <a:t>NomCom</a:t>
            </a:r>
            <a:r>
              <a:rPr lang="en-US" altLang="en-US" dirty="0"/>
              <a:t> – 2024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53740-0EB0-D2F0-163C-178B3F0B13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6</a:t>
            </a:fld>
            <a:endParaRPr lang="pt-B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B3B1-03C6-11C7-F96E-627ECF7F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 Board Seat 9 Election Process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1B8BE-EF90-85F1-F814-6FAF1737C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  <a:p>
            <a:pPr lvl="1"/>
            <a:r>
              <a:rPr lang="en-US" dirty="0"/>
              <a:t>Nomination Phase: 15 September 2023 – 15 December 2023</a:t>
            </a:r>
          </a:p>
          <a:p>
            <a:pPr lvl="1"/>
            <a:r>
              <a:rPr lang="en-US" dirty="0"/>
              <a:t>Comments Phase: 30 December 2023 – 29 January 2024</a:t>
            </a:r>
          </a:p>
          <a:p>
            <a:pPr lvl="1"/>
            <a:r>
              <a:rPr lang="en-US" dirty="0"/>
              <a:t>Interview Phase: 29 January 2024 –29 March 2024</a:t>
            </a:r>
          </a:p>
          <a:p>
            <a:pPr lvl="1"/>
            <a:r>
              <a:rPr lang="en-US" dirty="0"/>
              <a:t>Selection Phase (deliberation): 30 March – 29 April 2024</a:t>
            </a:r>
          </a:p>
          <a:p>
            <a:pPr lvl="1"/>
            <a:r>
              <a:rPr lang="en-US" dirty="0"/>
              <a:t>Selection Phase (voting): 30 April – 7 May 2024</a:t>
            </a:r>
          </a:p>
          <a:p>
            <a:pPr lvl="1"/>
            <a:r>
              <a:rPr lang="en-US" dirty="0"/>
              <a:t>Announcement of selected candidate: around 14 May 2024</a:t>
            </a:r>
          </a:p>
          <a:p>
            <a:r>
              <a:rPr lang="en-US" dirty="0"/>
              <a:t>Election Information at ASO Website</a:t>
            </a:r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https://aso.icann.org/icann-board/icann-board-elections/2024-icann-boardof-directors-seat-9-election/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5CC81-B470-88C8-05B5-EF95642EEB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7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208848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B0DC-1194-0C03-9CC1-E0F9B516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 AC Operating Procedures Review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6392-2BBE-4648-3638-3133ED8D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to review out internal operating procedures</a:t>
            </a:r>
          </a:p>
          <a:p>
            <a:pPr lvl="1"/>
            <a:r>
              <a:rPr lang="en-US" dirty="0"/>
              <a:t>Changed circumstances</a:t>
            </a:r>
          </a:p>
          <a:p>
            <a:r>
              <a:rPr lang="en-US" dirty="0"/>
              <a:t>The process:</a:t>
            </a:r>
          </a:p>
          <a:p>
            <a:pPr lvl="1"/>
            <a:r>
              <a:rPr lang="en-US" dirty="0"/>
              <a:t>More than one year of work</a:t>
            </a:r>
          </a:p>
          <a:p>
            <a:pPr lvl="1"/>
            <a:r>
              <a:rPr lang="en-US" dirty="0"/>
              <a:t>Voted on by the Address/Number Council: unanimous approval</a:t>
            </a:r>
          </a:p>
          <a:p>
            <a:pPr lvl="1"/>
            <a:r>
              <a:rPr lang="en-US" dirty="0"/>
              <a:t>Accepted by the NRO Executive Council on the 24</a:t>
            </a:r>
            <a:r>
              <a:rPr lang="en-US" baseline="30000" dirty="0"/>
              <a:t>th</a:t>
            </a:r>
            <a:r>
              <a:rPr lang="en-US" dirty="0"/>
              <a:t> October</a:t>
            </a:r>
          </a:p>
          <a:p>
            <a:pPr lvl="1"/>
            <a:r>
              <a:rPr lang="en-US" dirty="0"/>
              <a:t>Already implemented</a:t>
            </a:r>
          </a:p>
          <a:p>
            <a:r>
              <a:rPr lang="en-US" altLang="en-US" dirty="0"/>
              <a:t>Procedures are publicly available</a:t>
            </a:r>
          </a:p>
          <a:p>
            <a:pPr lvl="1"/>
            <a:r>
              <a:rPr lang="en-US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https://aso.icann.org/documents/operational-documents/operating-procedures-of-the-address-council-of-the-address-supporting-organization/</a:t>
            </a:r>
            <a:endParaRPr lang="en-US" altLang="en-US" dirty="0"/>
          </a:p>
          <a:p>
            <a:endParaRPr lang="en-US" altLang="en-US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3669-7DE6-D8A7-51C7-3C90F69226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8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441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xmlns:p="http://schemas.openxmlformats.org/presentationml/2006/main" xmlns:r="http://schemas.openxmlformats.org/officeDocument/2006/relationships" w="9525">
              <a:solidFill>
                <a:srgbClr val="3465A4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 xmlns="" xmlns:p="http://schemas.openxmlformats.org/presentationml/2006/main" xmlns:r="http://schemas.openxmlformats.org/officeDocument/2006/relationships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0" tIns="0" rIns="0" bIns="0"/>
      <a:lstStyle>
        <a:defPPr algn="ctr" eaLnBrk="1" hangingPunct="1">
          <a:spcBef>
            <a:spcPts val="513"/>
          </a:spcBef>
          <a:buSzPct val="100000"/>
          <a:defRPr sz="1400" dirty="0" smtClean="0">
            <a:solidFill>
              <a:srgbClr val="FFFFFF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7222825-62ea-40f3-96b5-5375c07996e2}" enabled="1" method="Privileged" siteId="{90c7a20a-f34b-40bf-bc48-b9253b6f5d2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24146</TotalTime>
  <Words>673</Words>
  <Application>Microsoft Macintosh PowerPoint</Application>
  <PresentationFormat>Custom</PresentationFormat>
  <Paragraphs>130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Symbol</vt:lpstr>
      <vt:lpstr>Times New Roman</vt:lpstr>
      <vt:lpstr>Office Theme</vt:lpstr>
      <vt:lpstr>1_Office Theme</vt:lpstr>
      <vt:lpstr>PowerPoint Presentation</vt:lpstr>
      <vt:lpstr>ICANN ASO AC (Address Council)</vt:lpstr>
      <vt:lpstr>2023 Address Council Members </vt:lpstr>
      <vt:lpstr>Global Policy Development</vt:lpstr>
      <vt:lpstr>ASO AC Transparency</vt:lpstr>
      <vt:lpstr>ASO AC Current Appointments</vt:lpstr>
      <vt:lpstr>ICANN Board Seat 9 Election Process</vt:lpstr>
      <vt:lpstr>ASO AC Operating Procedures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Sander Steffann</cp:lastModifiedBy>
  <cp:revision>481</cp:revision>
  <cp:lastPrinted>2017-09-12T04:32:54Z</cp:lastPrinted>
  <dcterms:created xsi:type="dcterms:W3CDTF">2011-12-06T05:23:30Z</dcterms:created>
  <dcterms:modified xsi:type="dcterms:W3CDTF">2023-11-28T15:14:51Z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lassificationContentMarkingFooterText">
    <vt:lpwstr>Orange Restricted</vt:lpwstr>
  </property>
</Properties>
</file>