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25"/>
  </p:notesMasterIdLst>
  <p:sldIdLst>
    <p:sldId id="257" r:id="rId5"/>
    <p:sldId id="259" r:id="rId6"/>
    <p:sldId id="289" r:id="rId7"/>
    <p:sldId id="282" r:id="rId8"/>
    <p:sldId id="285" r:id="rId9"/>
    <p:sldId id="286" r:id="rId10"/>
    <p:sldId id="297" r:id="rId11"/>
    <p:sldId id="283" r:id="rId12"/>
    <p:sldId id="287" r:id="rId13"/>
    <p:sldId id="370" r:id="rId14"/>
    <p:sldId id="294" r:id="rId15"/>
    <p:sldId id="293" r:id="rId16"/>
    <p:sldId id="290" r:id="rId17"/>
    <p:sldId id="372" r:id="rId18"/>
    <p:sldId id="292" r:id="rId19"/>
    <p:sldId id="291" r:id="rId20"/>
    <p:sldId id="371" r:id="rId21"/>
    <p:sldId id="373" r:id="rId22"/>
    <p:sldId id="274" r:id="rId23"/>
    <p:sldId id="278" r:id="rId24"/>
  </p:sldIdLst>
  <p:sldSz cx="9144000" cy="5143500" type="screen16x9"/>
  <p:notesSz cx="6886575" cy="100171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048"/>
    <a:srgbClr val="404040"/>
    <a:srgbClr val="C7A1E3"/>
    <a:srgbClr val="9A57CD"/>
    <a:srgbClr val="595959"/>
    <a:srgbClr val="FF6B00"/>
    <a:srgbClr val="6FB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EBEFC5-11DF-4357-8B22-A702FC514CAC}" v="41" dt="2023-11-26T00:24:09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617" autoAdjust="0"/>
  </p:normalViewPr>
  <p:slideViewPr>
    <p:cSldViewPr snapToGrid="0">
      <p:cViewPr varScale="1">
        <p:scale>
          <a:sx n="111" d="100"/>
          <a:sy n="111" d="100"/>
        </p:scale>
        <p:origin x="157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 Mainland" userId="43909c29-e517-46a4-aee5-92224969f610" providerId="ADAL" clId="{F46160D5-8046-4E92-B74E-B35137E49A80}"/>
    <pc:docChg chg="custSel modSld">
      <pc:chgData name="Brenda Mainland" userId="43909c29-e517-46a4-aee5-92224969f610" providerId="ADAL" clId="{F46160D5-8046-4E92-B74E-B35137E49A80}" dt="2023-11-26T20:53:31.908" v="17" actId="6549"/>
      <pc:docMkLst>
        <pc:docMk/>
      </pc:docMkLst>
      <pc:sldChg chg="modNotesTx">
        <pc:chgData name="Brenda Mainland" userId="43909c29-e517-46a4-aee5-92224969f610" providerId="ADAL" clId="{F46160D5-8046-4E92-B74E-B35137E49A80}" dt="2023-11-26T20:52:05.075" v="0" actId="6549"/>
        <pc:sldMkLst>
          <pc:docMk/>
          <pc:sldMk cId="531794350" sldId="259"/>
        </pc:sldMkLst>
      </pc:sldChg>
      <pc:sldChg chg="modNotesTx">
        <pc:chgData name="Brenda Mainland" userId="43909c29-e517-46a4-aee5-92224969f610" providerId="ADAL" clId="{F46160D5-8046-4E92-B74E-B35137E49A80}" dt="2023-11-26T20:53:26.154" v="16" actId="6549"/>
        <pc:sldMkLst>
          <pc:docMk/>
          <pc:sldMk cId="1450641405" sldId="274"/>
        </pc:sldMkLst>
      </pc:sldChg>
      <pc:sldChg chg="modNotesTx">
        <pc:chgData name="Brenda Mainland" userId="43909c29-e517-46a4-aee5-92224969f610" providerId="ADAL" clId="{F46160D5-8046-4E92-B74E-B35137E49A80}" dt="2023-11-26T20:53:31.908" v="17" actId="6549"/>
        <pc:sldMkLst>
          <pc:docMk/>
          <pc:sldMk cId="194144845" sldId="278"/>
        </pc:sldMkLst>
      </pc:sldChg>
      <pc:sldChg chg="modNotesTx">
        <pc:chgData name="Brenda Mainland" userId="43909c29-e517-46a4-aee5-92224969f610" providerId="ADAL" clId="{F46160D5-8046-4E92-B74E-B35137E49A80}" dt="2023-11-26T20:52:10.731" v="1" actId="6549"/>
        <pc:sldMkLst>
          <pc:docMk/>
          <pc:sldMk cId="2592968683" sldId="282"/>
        </pc:sldMkLst>
      </pc:sldChg>
      <pc:sldChg chg="modNotesTx">
        <pc:chgData name="Brenda Mainland" userId="43909c29-e517-46a4-aee5-92224969f610" providerId="ADAL" clId="{F46160D5-8046-4E92-B74E-B35137E49A80}" dt="2023-11-26T20:52:15.407" v="2" actId="6549"/>
        <pc:sldMkLst>
          <pc:docMk/>
          <pc:sldMk cId="3242138798" sldId="285"/>
        </pc:sldMkLst>
      </pc:sldChg>
      <pc:sldChg chg="modNotesTx">
        <pc:chgData name="Brenda Mainland" userId="43909c29-e517-46a4-aee5-92224969f610" providerId="ADAL" clId="{F46160D5-8046-4E92-B74E-B35137E49A80}" dt="2023-11-26T20:52:25.157" v="3" actId="6549"/>
        <pc:sldMkLst>
          <pc:docMk/>
          <pc:sldMk cId="1471185658" sldId="286"/>
        </pc:sldMkLst>
      </pc:sldChg>
      <pc:sldChg chg="modNotesTx">
        <pc:chgData name="Brenda Mainland" userId="43909c29-e517-46a4-aee5-92224969f610" providerId="ADAL" clId="{F46160D5-8046-4E92-B74E-B35137E49A80}" dt="2023-11-26T20:52:35.680" v="5" actId="6549"/>
        <pc:sldMkLst>
          <pc:docMk/>
          <pc:sldMk cId="4198188785" sldId="287"/>
        </pc:sldMkLst>
      </pc:sldChg>
      <pc:sldChg chg="modNotesTx">
        <pc:chgData name="Brenda Mainland" userId="43909c29-e517-46a4-aee5-92224969f610" providerId="ADAL" clId="{F46160D5-8046-4E92-B74E-B35137E49A80}" dt="2023-11-26T20:53:02.720" v="11" actId="6549"/>
        <pc:sldMkLst>
          <pc:docMk/>
          <pc:sldMk cId="18287124" sldId="290"/>
        </pc:sldMkLst>
      </pc:sldChg>
      <pc:sldChg chg="modNotesTx">
        <pc:chgData name="Brenda Mainland" userId="43909c29-e517-46a4-aee5-92224969f610" providerId="ADAL" clId="{F46160D5-8046-4E92-B74E-B35137E49A80}" dt="2023-11-26T20:53:13.193" v="13" actId="6549"/>
        <pc:sldMkLst>
          <pc:docMk/>
          <pc:sldMk cId="2885004927" sldId="291"/>
        </pc:sldMkLst>
      </pc:sldChg>
      <pc:sldChg chg="delSp mod delAnim modNotesTx">
        <pc:chgData name="Brenda Mainland" userId="43909c29-e517-46a4-aee5-92224969f610" providerId="ADAL" clId="{F46160D5-8046-4E92-B74E-B35137E49A80}" dt="2023-11-26T20:52:58.139" v="10" actId="6549"/>
        <pc:sldMkLst>
          <pc:docMk/>
          <pc:sldMk cId="3835715670" sldId="293"/>
        </pc:sldMkLst>
        <pc:spChg chg="del">
          <ac:chgData name="Brenda Mainland" userId="43909c29-e517-46a4-aee5-92224969f610" providerId="ADAL" clId="{F46160D5-8046-4E92-B74E-B35137E49A80}" dt="2023-11-26T20:52:51.840" v="8" actId="478"/>
          <ac:spMkLst>
            <pc:docMk/>
            <pc:sldMk cId="3835715670" sldId="293"/>
            <ac:spMk id="2" creationId="{D1ECE259-875A-D4E7-EBFE-DB4767529C8F}"/>
          </ac:spMkLst>
        </pc:spChg>
        <pc:spChg chg="del">
          <ac:chgData name="Brenda Mainland" userId="43909c29-e517-46a4-aee5-92224969f610" providerId="ADAL" clId="{F46160D5-8046-4E92-B74E-B35137E49A80}" dt="2023-11-26T20:52:54.233" v="9" actId="478"/>
          <ac:spMkLst>
            <pc:docMk/>
            <pc:sldMk cId="3835715670" sldId="293"/>
            <ac:spMk id="3" creationId="{65E60F6F-491B-0D25-8F63-0E7B08B60E50}"/>
          </ac:spMkLst>
        </pc:spChg>
      </pc:sldChg>
      <pc:sldChg chg="modNotesTx">
        <pc:chgData name="Brenda Mainland" userId="43909c29-e517-46a4-aee5-92224969f610" providerId="ADAL" clId="{F46160D5-8046-4E92-B74E-B35137E49A80}" dt="2023-11-26T20:52:45.670" v="7" actId="6549"/>
        <pc:sldMkLst>
          <pc:docMk/>
          <pc:sldMk cId="3069312460" sldId="294"/>
        </pc:sldMkLst>
      </pc:sldChg>
      <pc:sldChg chg="modNotesTx">
        <pc:chgData name="Brenda Mainland" userId="43909c29-e517-46a4-aee5-92224969f610" providerId="ADAL" clId="{F46160D5-8046-4E92-B74E-B35137E49A80}" dt="2023-11-26T20:52:29.875" v="4" actId="6549"/>
        <pc:sldMkLst>
          <pc:docMk/>
          <pc:sldMk cId="2091544494" sldId="297"/>
        </pc:sldMkLst>
      </pc:sldChg>
      <pc:sldChg chg="modNotesTx">
        <pc:chgData name="Brenda Mainland" userId="43909c29-e517-46a4-aee5-92224969f610" providerId="ADAL" clId="{F46160D5-8046-4E92-B74E-B35137E49A80}" dt="2023-11-26T20:52:41.605" v="6" actId="6549"/>
        <pc:sldMkLst>
          <pc:docMk/>
          <pc:sldMk cId="911820846" sldId="370"/>
        </pc:sldMkLst>
      </pc:sldChg>
      <pc:sldChg chg="modNotesTx">
        <pc:chgData name="Brenda Mainland" userId="43909c29-e517-46a4-aee5-92224969f610" providerId="ADAL" clId="{F46160D5-8046-4E92-B74E-B35137E49A80}" dt="2023-11-26T20:53:18.186" v="14" actId="6549"/>
        <pc:sldMkLst>
          <pc:docMk/>
          <pc:sldMk cId="3332719381" sldId="371"/>
        </pc:sldMkLst>
      </pc:sldChg>
      <pc:sldChg chg="modNotesTx">
        <pc:chgData name="Brenda Mainland" userId="43909c29-e517-46a4-aee5-92224969f610" providerId="ADAL" clId="{F46160D5-8046-4E92-B74E-B35137E49A80}" dt="2023-11-26T20:53:06.927" v="12" actId="6549"/>
        <pc:sldMkLst>
          <pc:docMk/>
          <pc:sldMk cId="476377940" sldId="372"/>
        </pc:sldMkLst>
      </pc:sldChg>
      <pc:sldChg chg="modNotesTx">
        <pc:chgData name="Brenda Mainland" userId="43909c29-e517-46a4-aee5-92224969f610" providerId="ADAL" clId="{F46160D5-8046-4E92-B74E-B35137E49A80}" dt="2023-11-26T20:53:22.695" v="15" actId="6549"/>
        <pc:sldMkLst>
          <pc:docMk/>
          <pc:sldMk cId="1891496701" sldId="3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320236946722793E-2"/>
          <c:y val="4.6202314814814814E-2"/>
          <c:w val="0.93658108637603876"/>
          <c:h val="0.660166365322652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2B6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Quality of Service Delivery</c:v>
                </c:pt>
                <c:pt idx="1">
                  <c:v>Quality of Resource Registration Services</c:v>
                </c:pt>
                <c:pt idx="2">
                  <c:v>Interactions with Customer Service</c:v>
                </c:pt>
                <c:pt idx="3">
                  <c:v>Speed of Responses</c:v>
                </c:pt>
                <c:pt idx="4">
                  <c:v>Satisfaction with Invoicing &amp; Billing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0.92226540810659996</c:v>
                </c:pt>
                <c:pt idx="1">
                  <c:v>0.87</c:v>
                </c:pt>
                <c:pt idx="2">
                  <c:v>0.84</c:v>
                </c:pt>
                <c:pt idx="3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5-4DC2-B01B-540D5FE05A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326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Quality of Service Delivery</c:v>
                </c:pt>
                <c:pt idx="1">
                  <c:v>Quality of Resource Registration Services</c:v>
                </c:pt>
                <c:pt idx="2">
                  <c:v>Interactions with Customer Service</c:v>
                </c:pt>
                <c:pt idx="3">
                  <c:v>Speed of Responses</c:v>
                </c:pt>
                <c:pt idx="4">
                  <c:v>Satisfaction with Invoicing &amp; Billing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0.91790393013100002</c:v>
                </c:pt>
                <c:pt idx="1">
                  <c:v>0.9</c:v>
                </c:pt>
                <c:pt idx="2">
                  <c:v>0.88</c:v>
                </c:pt>
                <c:pt idx="3">
                  <c:v>0.86</c:v>
                </c:pt>
                <c:pt idx="4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55-4DC2-B01B-540D5FE05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15"/>
        <c:axId val="1861073264"/>
        <c:axId val="1861069424"/>
      </c:barChart>
      <c:catAx>
        <c:axId val="186107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861069424"/>
        <c:crosses val="autoZero"/>
        <c:auto val="1"/>
        <c:lblAlgn val="ctr"/>
        <c:lblOffset val="100"/>
        <c:noMultiLvlLbl val="0"/>
      </c:catAx>
      <c:valAx>
        <c:axId val="1861069424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86107326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514220399999305"/>
          <c:y val="0.88932314814814828"/>
          <c:w val="0.20395293577826118"/>
          <c:h val="7.52611253218748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584093415294109E-2"/>
          <c:y val="4.1568745540360962E-2"/>
          <c:w val="0.95283181316941179"/>
          <c:h val="0.7535752989408748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Sheet1!$A$27</c:f>
              <c:strCache>
                <c:ptCount val="1"/>
                <c:pt idx="0">
                  <c:v>Detractors</c:v>
                </c:pt>
              </c:strCache>
            </c:strRef>
          </c:tx>
          <c:spPr>
            <a:solidFill>
              <a:srgbClr val="7052C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Sheet1!$B$26:$H$26</c:f>
              <c:strCache>
                <c:ptCount val="7"/>
                <c:pt idx="0">
                  <c:v>Total</c:v>
                </c:pt>
                <c:pt idx="1">
                  <c:v>Central Europe</c:v>
                </c:pt>
                <c:pt idx="2">
                  <c:v>Eurasia</c:v>
                </c:pt>
                <c:pt idx="3">
                  <c:v>Middle East</c:v>
                </c:pt>
                <c:pt idx="4">
                  <c:v>South-East Europe</c:v>
                </c:pt>
                <c:pt idx="5">
                  <c:v>Western Europe</c:v>
                </c:pt>
                <c:pt idx="6">
                  <c:v>Other</c:v>
                </c:pt>
              </c:strCache>
            </c:strRef>
          </c:cat>
          <c:val>
            <c:numRef>
              <c:f>Sheet1!$B$27:$H$27</c:f>
              <c:numCache>
                <c:formatCode>0%</c:formatCode>
                <c:ptCount val="7"/>
                <c:pt idx="0">
                  <c:v>0.1100282123621</c:v>
                </c:pt>
                <c:pt idx="1">
                  <c:v>0.23552123552120002</c:v>
                </c:pt>
                <c:pt idx="2">
                  <c:v>5.8906030855539998E-2</c:v>
                </c:pt>
                <c:pt idx="3">
                  <c:v>0.11460674157299999</c:v>
                </c:pt>
                <c:pt idx="4">
                  <c:v>0.1206896551724</c:v>
                </c:pt>
                <c:pt idx="5">
                  <c:v>0.10779281381240001</c:v>
                </c:pt>
                <c:pt idx="6">
                  <c:v>0.11956521739130001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88-4077-AB2A-235BD7B25DE0}"/>
            </c:ext>
          </c:extLst>
        </c:ser>
        <c:ser>
          <c:idx val="1"/>
          <c:order val="1"/>
          <c:tx>
            <c:strRef>
              <c:f>Sheet1!$A$28</c:f>
              <c:strCache>
                <c:ptCount val="1"/>
                <c:pt idx="0">
                  <c:v>Passives</c:v>
                </c:pt>
              </c:strCache>
            </c:strRef>
          </c:tx>
          <c:spPr>
            <a:solidFill>
              <a:srgbClr val="C2B6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Sheet1!$B$26:$H$26</c:f>
              <c:strCache>
                <c:ptCount val="7"/>
                <c:pt idx="0">
                  <c:v>Total</c:v>
                </c:pt>
                <c:pt idx="1">
                  <c:v>Central Europe</c:v>
                </c:pt>
                <c:pt idx="2">
                  <c:v>Eurasia</c:v>
                </c:pt>
                <c:pt idx="3">
                  <c:v>Middle East</c:v>
                </c:pt>
                <c:pt idx="4">
                  <c:v>South-East Europe</c:v>
                </c:pt>
                <c:pt idx="5">
                  <c:v>Western Europe</c:v>
                </c:pt>
                <c:pt idx="6">
                  <c:v>Other</c:v>
                </c:pt>
              </c:strCache>
            </c:strRef>
          </c:cat>
          <c:val>
            <c:numRef>
              <c:f>Sheet1!$B$28:$H$28</c:f>
              <c:numCache>
                <c:formatCode>0%</c:formatCode>
                <c:ptCount val="7"/>
                <c:pt idx="0">
                  <c:v>0.35470633495770004</c:v>
                </c:pt>
                <c:pt idx="1">
                  <c:v>0.37065637065639995</c:v>
                </c:pt>
                <c:pt idx="2">
                  <c:v>0.28190743338009999</c:v>
                </c:pt>
                <c:pt idx="3">
                  <c:v>0.36404494382019997</c:v>
                </c:pt>
                <c:pt idx="4">
                  <c:v>0.29310344827590001</c:v>
                </c:pt>
                <c:pt idx="5">
                  <c:v>0.38497433504430001</c:v>
                </c:pt>
                <c:pt idx="6">
                  <c:v>0.30434782608700001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88-4077-AB2A-235BD7B25DE0}"/>
            </c:ext>
          </c:extLst>
        </c:ser>
        <c:ser>
          <c:idx val="2"/>
          <c:order val="2"/>
          <c:tx>
            <c:strRef>
              <c:f>Sheet1!$A$29</c:f>
              <c:strCache>
                <c:ptCount val="1"/>
                <c:pt idx="0">
                  <c:v>Promotors</c:v>
                </c:pt>
              </c:strCache>
            </c:strRef>
          </c:tx>
          <c:spPr>
            <a:solidFill>
              <a:srgbClr val="132666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3.8929440389294406E-3"/>
                  <c:y val="-5.47313295058752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88-4077-AB2A-235BD7B25D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Sheet1!$B$26:$H$26</c:f>
              <c:strCache>
                <c:ptCount val="7"/>
                <c:pt idx="0">
                  <c:v>Total</c:v>
                </c:pt>
                <c:pt idx="1">
                  <c:v>Central Europe</c:v>
                </c:pt>
                <c:pt idx="2">
                  <c:v>Eurasia</c:v>
                </c:pt>
                <c:pt idx="3">
                  <c:v>Middle East</c:v>
                </c:pt>
                <c:pt idx="4">
                  <c:v>South-East Europe</c:v>
                </c:pt>
                <c:pt idx="5">
                  <c:v>Western Europe</c:v>
                </c:pt>
                <c:pt idx="6">
                  <c:v>Other</c:v>
                </c:pt>
              </c:strCache>
            </c:strRef>
          </c:cat>
          <c:val>
            <c:numRef>
              <c:f>Sheet1!$B$29:$H$29</c:f>
              <c:numCache>
                <c:formatCode>0%</c:formatCode>
                <c:ptCount val="7"/>
                <c:pt idx="0">
                  <c:v>0.53526545268019998</c:v>
                </c:pt>
                <c:pt idx="1">
                  <c:v>0.39382239382240003</c:v>
                </c:pt>
                <c:pt idx="2">
                  <c:v>0.65918653576439989</c:v>
                </c:pt>
                <c:pt idx="3">
                  <c:v>0.52134831460669995</c:v>
                </c:pt>
                <c:pt idx="4">
                  <c:v>0.5862068965517</c:v>
                </c:pt>
                <c:pt idx="5">
                  <c:v>0.50723285114329997</c:v>
                </c:pt>
                <c:pt idx="6">
                  <c:v>0.57608695652169994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88-4077-AB2A-235BD7B25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overlap val="100"/>
        <c:axId val="1096908640"/>
        <c:axId val="1059113664"/>
      </c:barChart>
      <c:catAx>
        <c:axId val="109690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59113664"/>
        <c:crosses val="autoZero"/>
        <c:auto val="1"/>
        <c:lblAlgn val="ctr"/>
        <c:lblOffset val="100"/>
        <c:noMultiLvlLbl val="0"/>
      </c:catAx>
      <c:valAx>
        <c:axId val="10591136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09690864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90118206027167"/>
          <c:y val="0.90956172128163826"/>
          <c:w val="0.57609057991838608"/>
          <c:h val="6.12482363152283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320236946722793E-2"/>
          <c:y val="4.3316927523946704E-2"/>
          <c:w val="0.93658108637603876"/>
          <c:h val="0.71586294066294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2B6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Executive Board Leadership</c:v>
                </c:pt>
                <c:pt idx="1">
                  <c:v>Engagement with Members</c:v>
                </c:pt>
                <c:pt idx="2">
                  <c:v>RIPE NCC General Meeting</c:v>
                </c:pt>
                <c:pt idx="3">
                  <c:v>Governance Documents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4"/>
                <c:pt idx="0">
                  <c:v>0.77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79-465C-A960-25F84882B36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326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Executive Board Leadership</c:v>
                </c:pt>
                <c:pt idx="1">
                  <c:v>Engagement with Members</c:v>
                </c:pt>
                <c:pt idx="2">
                  <c:v>RIPE NCC General Meeting</c:v>
                </c:pt>
                <c:pt idx="3">
                  <c:v>Governance Documents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4"/>
                <c:pt idx="0">
                  <c:v>0.75</c:v>
                </c:pt>
                <c:pt idx="1">
                  <c:v>0.74</c:v>
                </c:pt>
                <c:pt idx="2">
                  <c:v>0.74</c:v>
                </c:pt>
                <c:pt idx="3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79-465C-A960-25F84882B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15"/>
        <c:axId val="1861073264"/>
        <c:axId val="1861069424"/>
      </c:barChart>
      <c:catAx>
        <c:axId val="186107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861069424"/>
        <c:crosses val="autoZero"/>
        <c:auto val="1"/>
        <c:lblAlgn val="ctr"/>
        <c:lblOffset val="100"/>
        <c:noMultiLvlLbl val="0"/>
      </c:catAx>
      <c:valAx>
        <c:axId val="1861069424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86107326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742765989686756"/>
          <c:y val="0.90464931052792485"/>
          <c:w val="0.20395293577826118"/>
          <c:h val="7.52611253218748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50324468195802E-3"/>
          <c:y val="2.5776286065132294E-2"/>
          <c:w val="0.97519215851184526"/>
          <c:h val="0.890704491317645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326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Information security</c:v>
                </c:pt>
                <c:pt idx="1">
                  <c:v>IPv4 scarcity</c:v>
                </c:pt>
                <c:pt idx="2">
                  <c:v>Skills shortages/lack of qualified staff</c:v>
                </c:pt>
                <c:pt idx="3">
                  <c:v>Deployment of IPv6 in our network</c:v>
                </c:pt>
                <c:pt idx="4">
                  <c:v>Cost of operations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0.42139010002560001</c:v>
                </c:pt>
                <c:pt idx="1">
                  <c:v>0.33829186971019998</c:v>
                </c:pt>
                <c:pt idx="2">
                  <c:v>0.32572454475509999</c:v>
                </c:pt>
                <c:pt idx="3">
                  <c:v>0.30289817902029997</c:v>
                </c:pt>
                <c:pt idx="4">
                  <c:v>0.2934085662991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CD-4BE9-8037-A2FE351565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64882128"/>
        <c:axId val="1"/>
      </c:barChart>
      <c:catAx>
        <c:axId val="16488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4882128"/>
        <c:crosses val="autoZero"/>
        <c:crossBetween val="between"/>
      </c:valAx>
      <c:spPr>
        <a:noFill/>
        <a:ln w="2534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Open Sans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AU" b="1" dirty="0">
                <a:solidFill>
                  <a:schemeClr val="tx1"/>
                </a:solidFill>
              </a:rPr>
              <a:t>Drivers of IPv6 Adoption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1091924985582318E-2"/>
          <c:y val="0.12787881354735786"/>
          <c:w val="0.97727803594595353"/>
          <c:h val="0.59424449056230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1326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Sheet1!$A$7:$A$11</c:f>
              <c:strCache>
                <c:ptCount val="5"/>
                <c:pt idx="0">
                  <c:v>Meet needs only satisfied by IPv6</c:v>
                </c:pt>
                <c:pt idx="1">
                  <c:v>Test deployment of it</c:v>
                </c:pt>
                <c:pt idx="2">
                  <c:v>Required by customers / partners</c:v>
                </c:pt>
                <c:pt idx="3">
                  <c:v>Gain experience with IPv6</c:v>
                </c:pt>
                <c:pt idx="4">
                  <c:v>Readiness for future IPv6 demands</c:v>
                </c:pt>
              </c:strCache>
            </c:strRef>
          </c:cat>
          <c:val>
            <c:numRef>
              <c:f>Sheet1!$B$7:$B$11</c:f>
              <c:numCache>
                <c:formatCode>0%</c:formatCode>
                <c:ptCount val="5"/>
                <c:pt idx="0">
                  <c:v>0.16321839080459999</c:v>
                </c:pt>
                <c:pt idx="1">
                  <c:v>0.27873563218390002</c:v>
                </c:pt>
                <c:pt idx="2">
                  <c:v>0.32586206896550002</c:v>
                </c:pt>
                <c:pt idx="3">
                  <c:v>0.57701149425289999</c:v>
                </c:pt>
                <c:pt idx="4">
                  <c:v>0.66206896551719996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70-4FBF-B0CD-053197A14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128484480"/>
        <c:axId val="128486880"/>
      </c:barChart>
      <c:catAx>
        <c:axId val="12848448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28486880"/>
        <c:crosses val="autoZero"/>
        <c:auto val="1"/>
        <c:lblAlgn val="ctr"/>
        <c:lblOffset val="100"/>
        <c:noMultiLvlLbl val="0"/>
      </c:catAx>
      <c:valAx>
        <c:axId val="128486880"/>
        <c:scaling>
          <c:orientation val="minMax"/>
          <c:max val="0.8"/>
        </c:scaling>
        <c:delete val="1"/>
        <c:axPos val="r"/>
        <c:numFmt formatCode="0%" sourceLinked="1"/>
        <c:majorTickMark val="none"/>
        <c:minorTickMark val="none"/>
        <c:tickLblPos val="nextTo"/>
        <c:crossAx val="1284844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465657771898012E-2"/>
          <c:y val="3.3794162826420893E-2"/>
          <c:w val="0.95111883384355489"/>
          <c:h val="0.697678200342710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Participated</c:v>
                </c:pt>
              </c:strCache>
            </c:strRef>
          </c:tx>
          <c:spPr>
            <a:solidFill>
              <a:srgbClr val="1326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Training Courses</c:v>
                </c:pt>
                <c:pt idx="1">
                  <c:v>RIPE Meetings</c:v>
                </c:pt>
                <c:pt idx="2">
                  <c:v>RIPE NCC organised events</c:v>
                </c:pt>
                <c:pt idx="3">
                  <c:v>Online Open Houses</c:v>
                </c:pt>
                <c:pt idx="4">
                  <c:v>Member Lunches</c:v>
                </c:pt>
                <c:pt idx="5">
                  <c:v>Hackathons</c:v>
                </c:pt>
                <c:pt idx="6">
                  <c:v>Roundtable Meeting Governments / Regulators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0.64144652474990005</c:v>
                </c:pt>
                <c:pt idx="1">
                  <c:v>0.57065914337010004</c:v>
                </c:pt>
                <c:pt idx="2">
                  <c:v>0.46986406770970002</c:v>
                </c:pt>
                <c:pt idx="3">
                  <c:v>0.39994869163669999</c:v>
                </c:pt>
                <c:pt idx="4">
                  <c:v>0.36496537573740001</c:v>
                </c:pt>
                <c:pt idx="5">
                  <c:v>0.35368043087970003</c:v>
                </c:pt>
                <c:pt idx="6">
                  <c:v>0.33829186971019998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4E-441B-B114-F01DD2FF3D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Satisfaction</c:v>
                </c:pt>
              </c:strCache>
            </c:strRef>
          </c:tx>
          <c:spPr>
            <a:solidFill>
              <a:srgbClr val="C2B6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Training Courses</c:v>
                </c:pt>
                <c:pt idx="1">
                  <c:v>RIPE Meetings</c:v>
                </c:pt>
                <c:pt idx="2">
                  <c:v>RIPE NCC organised events</c:v>
                </c:pt>
                <c:pt idx="3">
                  <c:v>Online Open Houses</c:v>
                </c:pt>
                <c:pt idx="4">
                  <c:v>Member Lunches</c:v>
                </c:pt>
                <c:pt idx="5">
                  <c:v>Hackathons</c:v>
                </c:pt>
                <c:pt idx="6">
                  <c:v>Roundtable Meeting Governments / Regulators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0.78688524590160003</c:v>
                </c:pt>
                <c:pt idx="1">
                  <c:v>0.76</c:v>
                </c:pt>
                <c:pt idx="2">
                  <c:v>0.72652838427949995</c:v>
                </c:pt>
                <c:pt idx="3">
                  <c:v>0.65875561257220006</c:v>
                </c:pt>
                <c:pt idx="4">
                  <c:v>0.63949402670410005</c:v>
                </c:pt>
                <c:pt idx="5">
                  <c:v>0.64031907179119996</c:v>
                </c:pt>
                <c:pt idx="6">
                  <c:v>0.60045489006819996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4E-441B-B114-F01DD2FF3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15"/>
        <c:axId val="418415200"/>
        <c:axId val="418426240"/>
      </c:barChart>
      <c:catAx>
        <c:axId val="41841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18426240"/>
        <c:crosses val="autoZero"/>
        <c:auto val="1"/>
        <c:lblAlgn val="ctr"/>
        <c:lblOffset val="100"/>
        <c:noMultiLvlLbl val="0"/>
      </c:catAx>
      <c:valAx>
        <c:axId val="41842624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1841520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183" cy="50259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799" y="0"/>
            <a:ext cx="2984183" cy="50259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09BCD67E-46E0-46FD-9904-33EC65F06F4D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8" y="4820741"/>
            <a:ext cx="5509260" cy="3944243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4531"/>
            <a:ext cx="2984183" cy="502595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799" y="9514531"/>
            <a:ext cx="2984183" cy="502595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5BF5EEAA-A741-4726-B83F-F6FB146CC42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143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907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34"/>
              </a:spcAft>
            </a:pP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1224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34"/>
              </a:spcAft>
            </a:pPr>
            <a:endParaRPr lang="en-GB" sz="1000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1642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3404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34"/>
              </a:spcAft>
            </a:pPr>
            <a:endParaRPr lang="en-AU" sz="10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8037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defTabSz="1320704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BB1614"/>
              </a:buClr>
              <a:buFont typeface="Arial" panose="020B0604020202020204" pitchFamily="34" charset="0"/>
              <a:defRPr/>
            </a:pPr>
            <a:endParaRPr lang="en-AU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1345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4223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588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5881">
              <a:defRPr/>
            </a:pPr>
            <a:endParaRPr lang="en-AU" sz="1300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4166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9735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745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2378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34"/>
              </a:spcAft>
            </a:pPr>
            <a:endParaRPr lang="en-AU" sz="10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4543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34"/>
              </a:spcAft>
            </a:pP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5433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075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96C4B-0BCD-2347-8889-CA7334E7D6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4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EEAA-A741-4726-B83F-F6FB146CC42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234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488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33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2194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12 –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1237C0-2CCF-2288-BE62-0FE1229F0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43410" y="26990"/>
            <a:ext cx="7770860" cy="51805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89BBFA-B7F7-01FD-507F-7ACA8F305215}"/>
              </a:ext>
            </a:extLst>
          </p:cNvPr>
          <p:cNvSpPr/>
          <p:nvPr/>
        </p:nvSpPr>
        <p:spPr>
          <a:xfrm>
            <a:off x="0" y="1"/>
            <a:ext cx="4986670" cy="5143499"/>
          </a:xfrm>
          <a:prstGeom prst="rect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4FF49B9-FC6D-DE4E-5ACF-89130D469C91}"/>
              </a:ext>
            </a:extLst>
          </p:cNvPr>
          <p:cNvSpPr/>
          <p:nvPr/>
        </p:nvSpPr>
        <p:spPr>
          <a:xfrm rot="20824324">
            <a:off x="145479" y="159272"/>
            <a:ext cx="4986670" cy="5143499"/>
          </a:xfrm>
          <a:custGeom>
            <a:avLst/>
            <a:gdLst>
              <a:gd name="connsiteX0" fmla="*/ 4059987 w 5043948"/>
              <a:gd name="connsiteY0" fmla="*/ 0 h 6857999"/>
              <a:gd name="connsiteX1" fmla="*/ 5043948 w 5043948"/>
              <a:gd name="connsiteY1" fmla="*/ 225862 h 6857999"/>
              <a:gd name="connsiteX2" fmla="*/ 5043948 w 5043948"/>
              <a:gd name="connsiteY2" fmla="*/ 6857999 h 6857999"/>
              <a:gd name="connsiteX3" fmla="*/ 3282980 w 5043948"/>
              <a:gd name="connsiteY3" fmla="*/ 6857999 h 6857999"/>
              <a:gd name="connsiteX4" fmla="*/ 0 w 5043948"/>
              <a:gd name="connsiteY4" fmla="*/ 6104411 h 6857999"/>
              <a:gd name="connsiteX5" fmla="*/ 0 w 5043948"/>
              <a:gd name="connsiteY5" fmla="*/ 2185339 h 6857999"/>
              <a:gd name="connsiteX6" fmla="*/ 501631 w 5043948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3948" h="6857999">
                <a:moveTo>
                  <a:pt x="4059987" y="0"/>
                </a:moveTo>
                <a:lnTo>
                  <a:pt x="5043948" y="225862"/>
                </a:lnTo>
                <a:lnTo>
                  <a:pt x="5043948" y="6857999"/>
                </a:lnTo>
                <a:lnTo>
                  <a:pt x="3282980" y="6857999"/>
                </a:lnTo>
                <a:lnTo>
                  <a:pt x="0" y="6104411"/>
                </a:lnTo>
                <a:lnTo>
                  <a:pt x="0" y="2185339"/>
                </a:lnTo>
                <a:lnTo>
                  <a:pt x="501631" y="0"/>
                </a:lnTo>
                <a:close/>
              </a:path>
            </a:pathLst>
          </a:custGeom>
          <a:solidFill>
            <a:schemeClr val="tx2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8BEE0-D89F-8F2C-492E-590D862E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00AAD347-9EB1-2544-B58D-16CCE32AEEE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CEB1BD5-36C5-29F6-1268-1C502FE705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378" y="1391915"/>
            <a:ext cx="2733674" cy="323165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 respondent quote here</a:t>
            </a:r>
          </a:p>
        </p:txBody>
      </p:sp>
      <p:pic>
        <p:nvPicPr>
          <p:cNvPr id="2" name="Picture 1" descr="A black and white logo with red text&#10;&#10;Description automatically generated">
            <a:extLst>
              <a:ext uri="{FF2B5EF4-FFF2-40B4-BE49-F238E27FC236}">
                <a16:creationId xmlns:a16="http://schemas.microsoft.com/office/drawing/2014/main" id="{86E9FD2D-83E1-C30E-8A7B-B3745324B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50" y="332610"/>
            <a:ext cx="869510" cy="40378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535A85-D71B-ECEB-02D4-080F4B28B194}"/>
              </a:ext>
            </a:extLst>
          </p:cNvPr>
          <p:cNvCxnSpPr>
            <a:cxnSpLocks/>
          </p:cNvCxnSpPr>
          <p:nvPr userDrawn="1"/>
        </p:nvCxnSpPr>
        <p:spPr>
          <a:xfrm>
            <a:off x="420709" y="0"/>
            <a:ext cx="8723291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214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12 –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sinessman using digital tablet in meeting">
            <a:extLst>
              <a:ext uri="{FF2B5EF4-FFF2-40B4-BE49-F238E27FC236}">
                <a16:creationId xmlns:a16="http://schemas.microsoft.com/office/drawing/2014/main" id="{ABFB12EB-5B5C-3273-76FB-101E19947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6" y="0"/>
            <a:ext cx="7717134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89BBFA-B7F7-01FD-507F-7ACA8F305215}"/>
              </a:ext>
            </a:extLst>
          </p:cNvPr>
          <p:cNvSpPr/>
          <p:nvPr/>
        </p:nvSpPr>
        <p:spPr>
          <a:xfrm>
            <a:off x="0" y="1"/>
            <a:ext cx="4968000" cy="5143499"/>
          </a:xfrm>
          <a:prstGeom prst="rect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4FF49B9-FC6D-DE4E-5ACF-89130D469C91}"/>
              </a:ext>
            </a:extLst>
          </p:cNvPr>
          <p:cNvSpPr/>
          <p:nvPr/>
        </p:nvSpPr>
        <p:spPr>
          <a:xfrm rot="20824324">
            <a:off x="143217" y="139311"/>
            <a:ext cx="5165117" cy="5143499"/>
          </a:xfrm>
          <a:custGeom>
            <a:avLst/>
            <a:gdLst>
              <a:gd name="connsiteX0" fmla="*/ 4059987 w 5043948"/>
              <a:gd name="connsiteY0" fmla="*/ 0 h 6857999"/>
              <a:gd name="connsiteX1" fmla="*/ 5043948 w 5043948"/>
              <a:gd name="connsiteY1" fmla="*/ 225862 h 6857999"/>
              <a:gd name="connsiteX2" fmla="*/ 5043948 w 5043948"/>
              <a:gd name="connsiteY2" fmla="*/ 6857999 h 6857999"/>
              <a:gd name="connsiteX3" fmla="*/ 3282980 w 5043948"/>
              <a:gd name="connsiteY3" fmla="*/ 6857999 h 6857999"/>
              <a:gd name="connsiteX4" fmla="*/ 0 w 5043948"/>
              <a:gd name="connsiteY4" fmla="*/ 6104411 h 6857999"/>
              <a:gd name="connsiteX5" fmla="*/ 0 w 5043948"/>
              <a:gd name="connsiteY5" fmla="*/ 2185339 h 6857999"/>
              <a:gd name="connsiteX6" fmla="*/ 501631 w 5043948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3948" h="6857999">
                <a:moveTo>
                  <a:pt x="4059987" y="0"/>
                </a:moveTo>
                <a:lnTo>
                  <a:pt x="5043948" y="225862"/>
                </a:lnTo>
                <a:lnTo>
                  <a:pt x="5043948" y="6857999"/>
                </a:lnTo>
                <a:lnTo>
                  <a:pt x="3282980" y="6857999"/>
                </a:lnTo>
                <a:lnTo>
                  <a:pt x="0" y="6104411"/>
                </a:lnTo>
                <a:lnTo>
                  <a:pt x="0" y="2185339"/>
                </a:lnTo>
                <a:lnTo>
                  <a:pt x="501631" y="0"/>
                </a:lnTo>
                <a:close/>
              </a:path>
            </a:pathLst>
          </a:custGeom>
          <a:solidFill>
            <a:schemeClr val="tx2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8BEE0-D89F-8F2C-492E-590D862E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00AAD347-9EB1-2544-B58D-16CCE32AEEE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CEB1BD5-36C5-29F6-1268-1C502FE705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378" y="1391915"/>
            <a:ext cx="2733674" cy="323165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 respondent quote here</a:t>
            </a:r>
          </a:p>
        </p:txBody>
      </p:sp>
      <p:pic>
        <p:nvPicPr>
          <p:cNvPr id="2" name="Picture 1" descr="A black and white logo with red text&#10;&#10;Description automatically generated">
            <a:extLst>
              <a:ext uri="{FF2B5EF4-FFF2-40B4-BE49-F238E27FC236}">
                <a16:creationId xmlns:a16="http://schemas.microsoft.com/office/drawing/2014/main" id="{86E9FD2D-83E1-C30E-8A7B-B3745324B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50" y="332610"/>
            <a:ext cx="869510" cy="40378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535A85-D71B-ECEB-02D4-080F4B28B194}"/>
              </a:ext>
            </a:extLst>
          </p:cNvPr>
          <p:cNvCxnSpPr>
            <a:cxnSpLocks/>
          </p:cNvCxnSpPr>
          <p:nvPr userDrawn="1"/>
        </p:nvCxnSpPr>
        <p:spPr>
          <a:xfrm>
            <a:off x="420709" y="0"/>
            <a:ext cx="8723291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08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426AE-B9AC-3B63-ACCD-3DC49D3CF75E}"/>
              </a:ext>
            </a:extLst>
          </p:cNvPr>
          <p:cNvCxnSpPr>
            <a:cxnSpLocks/>
          </p:cNvCxnSpPr>
          <p:nvPr userDrawn="1"/>
        </p:nvCxnSpPr>
        <p:spPr>
          <a:xfrm>
            <a:off x="580972" y="20208"/>
            <a:ext cx="85630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30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59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03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0692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530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51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194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611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0C3E-37C4-413C-8580-16EB2FFF6F55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4DFC-92B3-4C55-AF80-4B0B1E5D5D0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608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pe.net/participate/member-support/surveys/ripe-ncc-survey-202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286E74-9E78-EBE7-4982-DC08D295E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727173" cy="3908502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42620E97-39F5-4E4F-82CE-312345FACA79}"/>
              </a:ext>
            </a:extLst>
          </p:cNvPr>
          <p:cNvSpPr txBox="1">
            <a:spLocks/>
          </p:cNvSpPr>
          <p:nvPr/>
        </p:nvSpPr>
        <p:spPr>
          <a:xfrm>
            <a:off x="394166" y="2514132"/>
            <a:ext cx="2891900" cy="1156667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b="1" dirty="0">
                <a:solidFill>
                  <a:schemeClr val="bg1"/>
                </a:solidFill>
                <a:latin typeface="Open Sans"/>
                <a:ea typeface="Tahoma" panose="020B0604030504040204" pitchFamily="34" charset="0"/>
                <a:cs typeface="Tahoma" panose="020B0604030504040204" pitchFamily="34" charset="0"/>
              </a:rPr>
              <a:t>RIPE NCC</a:t>
            </a:r>
            <a:br>
              <a:rPr lang="en-AU" sz="2475" b="1" dirty="0">
                <a:solidFill>
                  <a:schemeClr val="bg1"/>
                </a:solidFill>
                <a:latin typeface="Open Sans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AU" sz="2100" b="1" dirty="0">
                <a:solidFill>
                  <a:schemeClr val="bg1"/>
                </a:solidFill>
                <a:latin typeface="Open Sans"/>
                <a:ea typeface="Tahoma" panose="020B0604030504040204" pitchFamily="34" charset="0"/>
                <a:cs typeface="Tahoma" panose="020B0604030504040204" pitchFamily="34" charset="0"/>
              </a:rPr>
              <a:t>Survey 2023 Results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F66709-0CEB-4DCD-9F6A-D854B2283509}"/>
              </a:ext>
            </a:extLst>
          </p:cNvPr>
          <p:cNvCxnSpPr>
            <a:cxnSpLocks/>
          </p:cNvCxnSpPr>
          <p:nvPr/>
        </p:nvCxnSpPr>
        <p:spPr>
          <a:xfrm>
            <a:off x="394166" y="3626948"/>
            <a:ext cx="4729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9B0F9C6-84BF-4D02-AC72-783AED322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4" y="4619779"/>
            <a:ext cx="1568141" cy="381295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EDB2C28A-A652-4BAD-BB62-7E0AF8AEC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28" y="4588727"/>
            <a:ext cx="953976" cy="4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2"/>
    </mc:Choice>
    <mc:Fallback xmlns="">
      <p:transition spd="slow" advTm="92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9FFB3F-0FD6-5D27-4F4A-89C6147D8B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813" y="1384358"/>
            <a:ext cx="4486939" cy="330859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“Overall impression is undoubtedly positive. RIPE NCC has achieved significant results in managing the Registry and creating a stable and well-managed organization…”</a:t>
            </a:r>
          </a:p>
          <a:p>
            <a:pPr>
              <a:spcAft>
                <a:spcPts val="600"/>
              </a:spcAft>
            </a:pPr>
            <a:endParaRPr lang="en-GB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en-GB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Eurasia</a:t>
            </a:r>
          </a:p>
        </p:txBody>
      </p:sp>
    </p:spTree>
    <p:extLst>
      <p:ext uri="{BB962C8B-B14F-4D97-AF65-F5344CB8AC3E}">
        <p14:creationId xmlns:p14="http://schemas.microsoft.com/office/powerpoint/2010/main" val="911820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52372C-6688-17A0-EDB3-52DA58363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40" y="516764"/>
            <a:ext cx="3181514" cy="3930852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2103552-4005-B228-3EEA-8D6662D34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206868"/>
              </p:ext>
            </p:extLst>
          </p:nvPr>
        </p:nvGraphicFramePr>
        <p:xfrm>
          <a:off x="3390699" y="1850793"/>
          <a:ext cx="5478779" cy="2458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779">
                  <a:extLst>
                    <a:ext uri="{9D8B030D-6E8A-4147-A177-3AD203B41FA5}">
                      <a16:colId xmlns:a16="http://schemas.microsoft.com/office/drawing/2014/main" val="4151048830"/>
                    </a:ext>
                  </a:extLst>
                </a:gridCol>
              </a:tblGrid>
              <a:tr h="233393"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Main Challenges of Maintaining a Stable, Open and Secure Global Internet</a:t>
                      </a:r>
                    </a:p>
                  </a:txBody>
                  <a:tcPr marL="180000" marR="6350" marT="635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A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07591"/>
                  </a:ext>
                </a:extLst>
              </a:tr>
              <a:tr h="556335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AU" sz="1000" b="1" dirty="0">
                          <a:solidFill>
                            <a:srgbClr val="7052C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Information and cyber security concerns</a:t>
                      </a:r>
                    </a:p>
                  </a:txBody>
                  <a:tcPr marL="576000" marR="6350" marT="635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556796"/>
                  </a:ext>
                </a:extLst>
              </a:tr>
              <a:tr h="556335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000" b="1" dirty="0">
                          <a:solidFill>
                            <a:srgbClr val="7052C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Government influence, geopolitical concerns and Internet neutrality</a:t>
                      </a:r>
                    </a:p>
                  </a:txBody>
                  <a:tcPr marL="576000" marR="6350" marT="635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995893"/>
                  </a:ext>
                </a:extLst>
              </a:tr>
              <a:tr h="556335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AU" sz="1000" b="1" dirty="0">
                          <a:solidFill>
                            <a:srgbClr val="7052C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Corporate influence and economic interests</a:t>
                      </a:r>
                    </a:p>
                  </a:txBody>
                  <a:tcPr marL="576000" marR="6350" marT="635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141301"/>
                  </a:ext>
                </a:extLst>
              </a:tr>
              <a:tr h="55633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rgbClr val="7052C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Accessibility and digital divide</a:t>
                      </a:r>
                    </a:p>
                  </a:txBody>
                  <a:tcPr marL="57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039734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C3EE3404-CB55-2708-9DA8-05481FA20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602" y="539895"/>
            <a:ext cx="5780398" cy="825189"/>
          </a:xfrm>
        </p:spPr>
        <p:txBody>
          <a:bodyPr>
            <a:noAutofit/>
          </a:bodyPr>
          <a:lstStyle/>
          <a:p>
            <a:pPr marR="0" lvl="0" algn="l" defTabSz="1320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052C2"/>
              </a:buClr>
              <a:buSzTx/>
              <a:tabLst/>
              <a:defRPr/>
            </a:pPr>
            <a:r>
              <a:rPr lang="en-AU" sz="20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to defend the global Internet registry system is an important RIPE NCC function.</a:t>
            </a:r>
          </a:p>
        </p:txBody>
      </p:sp>
      <p:pic>
        <p:nvPicPr>
          <p:cNvPr id="19" name="Graphic 18" descr="No Phones with solid fill">
            <a:extLst>
              <a:ext uri="{FF2B5EF4-FFF2-40B4-BE49-F238E27FC236}">
                <a16:creationId xmlns:a16="http://schemas.microsoft.com/office/drawing/2014/main" id="{83A8DEC4-16E1-A1B1-2F75-81A2685ED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5855" y="3815872"/>
            <a:ext cx="428878" cy="428878"/>
          </a:xfrm>
          <a:prstGeom prst="rect">
            <a:avLst/>
          </a:prstGeom>
        </p:spPr>
      </p:pic>
      <p:pic>
        <p:nvPicPr>
          <p:cNvPr id="21" name="Graphic 20" descr="Handshake with solid fill">
            <a:extLst>
              <a:ext uri="{FF2B5EF4-FFF2-40B4-BE49-F238E27FC236}">
                <a16:creationId xmlns:a16="http://schemas.microsoft.com/office/drawing/2014/main" id="{9D24F628-4017-7A58-6A48-5082A0A7B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855" y="3226389"/>
            <a:ext cx="428878" cy="428878"/>
          </a:xfrm>
          <a:prstGeom prst="rect">
            <a:avLst/>
          </a:prstGeom>
        </p:spPr>
      </p:pic>
      <p:pic>
        <p:nvPicPr>
          <p:cNvPr id="23" name="Graphic 22" descr="Earth globe: Africa and Europe with solid fill">
            <a:extLst>
              <a:ext uri="{FF2B5EF4-FFF2-40B4-BE49-F238E27FC236}">
                <a16:creationId xmlns:a16="http://schemas.microsoft.com/office/drawing/2014/main" id="{BD3DEE33-F27E-6A28-6D05-75FD62A3B0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10758" y="2693814"/>
            <a:ext cx="428878" cy="428878"/>
          </a:xfrm>
          <a:prstGeom prst="rect">
            <a:avLst/>
          </a:prstGeom>
        </p:spPr>
      </p:pic>
      <p:pic>
        <p:nvPicPr>
          <p:cNvPr id="25" name="Graphic 24" descr="Badge Tick with solid fill">
            <a:extLst>
              <a:ext uri="{FF2B5EF4-FFF2-40B4-BE49-F238E27FC236}">
                <a16:creationId xmlns:a16="http://schemas.microsoft.com/office/drawing/2014/main" id="{3B100B4E-D257-F593-9380-809AB70F4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20996" y="2153080"/>
            <a:ext cx="428878" cy="4288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9154433-5D39-584B-2E27-9F6E88112538}"/>
              </a:ext>
            </a:extLst>
          </p:cNvPr>
          <p:cNvSpPr txBox="1"/>
          <p:nvPr/>
        </p:nvSpPr>
        <p:spPr>
          <a:xfrm>
            <a:off x="231992" y="1969517"/>
            <a:ext cx="2861852" cy="3093154"/>
          </a:xfrm>
          <a:prstGeom prst="rect">
            <a:avLst/>
          </a:prstGeom>
          <a:solidFill>
            <a:srgbClr val="132048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7052C2"/>
              </a:buClr>
            </a:pPr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  <a:buClr>
                <a:srgbClr val="7052C2"/>
              </a:buClr>
            </a:pPr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“Cyberattacks pose a constant threat to the stability and security of the Internet… It is essential to promote international cooperation in cybersecurity and develop effective measures to address these threats.”  </a:t>
            </a:r>
          </a:p>
          <a:p>
            <a:pPr algn="r">
              <a:spcAft>
                <a:spcPts val="600"/>
              </a:spcAft>
              <a:buClr>
                <a:srgbClr val="7052C2"/>
              </a:buClr>
            </a:pPr>
            <a:r>
              <a:rPr lang="en-GB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South-East Europe</a:t>
            </a:r>
          </a:p>
          <a:p>
            <a:pPr algn="r">
              <a:spcAft>
                <a:spcPts val="600"/>
              </a:spcAft>
              <a:buClr>
                <a:srgbClr val="7052C2"/>
              </a:buClr>
            </a:pPr>
            <a:endParaRPr lang="en-GB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2370D4-41EF-6EDE-3408-2F3248DE7156}"/>
              </a:ext>
            </a:extLst>
          </p:cNvPr>
          <p:cNvSpPr/>
          <p:nvPr/>
        </p:nvSpPr>
        <p:spPr>
          <a:xfrm>
            <a:off x="3363603" y="4585655"/>
            <a:ext cx="5505875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800" spc="-43" dirty="0">
                <a:solidFill>
                  <a:srgbClr val="132666"/>
                </a:solidFill>
                <a:latin typeface="Open Sans"/>
              </a:rPr>
              <a:t>Q: </a:t>
            </a:r>
            <a:r>
              <a:rPr lang="en-GB" sz="800" spc="-43" dirty="0">
                <a:solidFill>
                  <a:srgbClr val="132666"/>
                </a:solidFill>
                <a:latin typeface="Open Sans"/>
              </a:rPr>
              <a:t>Thinking about the wider Internet governance model, what do you believe are the main challenges to maintaining a stable, open and secure Internet? </a:t>
            </a:r>
            <a:r>
              <a:rPr lang="en-AU" sz="800" spc="-43" dirty="0">
                <a:latin typeface="Open Sans"/>
              </a:rPr>
              <a:t>n=2,351 Verbatim comments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3069312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89BCEA-9A27-69A9-06FD-65EA793B7E6A}"/>
              </a:ext>
            </a:extLst>
          </p:cNvPr>
          <p:cNvSpPr/>
          <p:nvPr/>
        </p:nvSpPr>
        <p:spPr>
          <a:xfrm>
            <a:off x="202225" y="1505579"/>
            <a:ext cx="2769412" cy="2992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Skills shortages &amp; lack of qualified technical staff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Increasing cost of operations </a:t>
            </a:r>
          </a:p>
          <a:p>
            <a:endParaRPr lang="en-GB" sz="1000" b="1" dirty="0">
              <a:solidFill>
                <a:srgbClr val="13204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1600" b="1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new challenges confronting organisations in 2023. </a:t>
            </a:r>
            <a:endParaRPr lang="en-US" sz="1600" b="1" dirty="0">
              <a:solidFill>
                <a:srgbClr val="132048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EE3404-CB55-2708-9DA8-05481FA20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9" y="381849"/>
            <a:ext cx="8294076" cy="8251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security, IPv4 scarcity and deployment of IPv6 continue to challenge the RIPE NCC member organisations.</a:t>
            </a:r>
          </a:p>
        </p:txBody>
      </p:sp>
      <p:graphicFrame>
        <p:nvGraphicFramePr>
          <p:cNvPr id="5" name="Content Placeholder 11">
            <a:extLst>
              <a:ext uri="{FF2B5EF4-FFF2-40B4-BE49-F238E27FC236}">
                <a16:creationId xmlns:a16="http://schemas.microsoft.com/office/drawing/2014/main" id="{09DE8F9D-17A6-8E16-731B-97E7ACC00D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293096"/>
              </p:ext>
            </p:extLst>
          </p:nvPr>
        </p:nvGraphicFramePr>
        <p:xfrm>
          <a:off x="2971637" y="1339702"/>
          <a:ext cx="6135592" cy="3529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D5FA4B9B-2847-6BA7-C0CC-D8F5C0140798}"/>
              </a:ext>
            </a:extLst>
          </p:cNvPr>
          <p:cNvSpPr/>
          <p:nvPr/>
        </p:nvSpPr>
        <p:spPr>
          <a:xfrm>
            <a:off x="2579077" y="4868720"/>
            <a:ext cx="61355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800" spc="-43" dirty="0">
                <a:solidFill>
                  <a:srgbClr val="132666"/>
                </a:solidFill>
                <a:latin typeface="Open Sans"/>
              </a:rPr>
              <a:t>Q: Thinking about your Internet-related services, products or activities, what are the MAIN challenges facing your organisation? </a:t>
            </a:r>
            <a:r>
              <a:rPr lang="en-AU" sz="800" spc="-43" dirty="0">
                <a:latin typeface="Open Sans"/>
              </a:rPr>
              <a:t>n=3899</a:t>
            </a:r>
          </a:p>
        </p:txBody>
      </p:sp>
    </p:spTree>
    <p:extLst>
      <p:ext uri="{BB962C8B-B14F-4D97-AF65-F5344CB8AC3E}">
        <p14:creationId xmlns:p14="http://schemas.microsoft.com/office/powerpoint/2010/main" val="383571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8B6509-B4AB-5F89-8A04-E7671F64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193" y="404447"/>
            <a:ext cx="3044820" cy="3622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E4DB4C-825D-BADD-BE79-CD75AC0D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934" y="1499192"/>
            <a:ext cx="5673669" cy="33057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sz="1200" b="1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Assist with IPv4 Scarcity</a:t>
            </a:r>
            <a:br>
              <a:rPr lang="en-AU" sz="1200" b="1" dirty="0">
                <a:solidFill>
                  <a:srgbClr val="9A57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Suggestions for organisations holding large portions of unused IPv4 addresses to return or redistribute these</a:t>
            </a:r>
            <a:br>
              <a:rPr lang="en-GB" sz="1200" dirty="0">
                <a:solidFill>
                  <a:srgbClr val="9A57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AU" sz="1200" b="1" dirty="0">
                <a:solidFill>
                  <a:srgbClr val="9A57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sz="1200" b="1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Encourage Deployment of IPv6</a:t>
            </a:r>
            <a:br>
              <a:rPr lang="en-AU" sz="1200" b="1" dirty="0">
                <a:solidFill>
                  <a:srgbClr val="9A57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sz="120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GB" sz="120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ore education on IPv6 deployment; strategies or ideas to make transition more straightforward.</a:t>
            </a:r>
            <a:br>
              <a:rPr lang="en-GB" sz="1200" dirty="0">
                <a:solidFill>
                  <a:srgbClr val="9A57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GB" sz="1200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</a:t>
            </a:r>
            <a:r>
              <a:rPr lang="en-AU" sz="1200" b="1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Education, training, and knowledge sharing</a:t>
            </a:r>
            <a:br>
              <a:rPr lang="en-AU" sz="1400" b="1" dirty="0">
                <a:solidFill>
                  <a:srgbClr val="9A57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sz="120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GB" sz="120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ore</a:t>
            </a:r>
            <a:r>
              <a:rPr lang="en-AU" sz="120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training and education, case studies and knowledge sharing.</a:t>
            </a:r>
            <a:br>
              <a:rPr lang="en-AU" sz="1200" dirty="0">
                <a:solidFill>
                  <a:srgbClr val="9A57C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AU" sz="1200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sz="1200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</a:t>
            </a:r>
            <a:r>
              <a:rPr lang="en-GB" sz="1200" b="1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Assistance with fees and fee structure</a:t>
            </a:r>
            <a:br>
              <a:rPr lang="en-GB" sz="1200" b="1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dirty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Requests for flexibility in the fee payment schedule; fee assistance for countries in difficult circumstances; and payments in different currencies. </a:t>
            </a:r>
            <a:endParaRPr lang="en-GB" sz="1200" dirty="0">
              <a:solidFill>
                <a:srgbClr val="9A57C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2750CC-374E-EB0D-D4DD-3589A0F7883B}"/>
              </a:ext>
            </a:extLst>
          </p:cNvPr>
          <p:cNvCxnSpPr/>
          <p:nvPr/>
        </p:nvCxnSpPr>
        <p:spPr>
          <a:xfrm>
            <a:off x="3629721" y="0"/>
            <a:ext cx="5514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ADB805-025E-08A2-0EAD-A89938EE4AA8}"/>
              </a:ext>
            </a:extLst>
          </p:cNvPr>
          <p:cNvSpPr txBox="1"/>
          <p:nvPr/>
        </p:nvSpPr>
        <p:spPr>
          <a:xfrm>
            <a:off x="268114" y="2215531"/>
            <a:ext cx="2831233" cy="2508379"/>
          </a:xfrm>
          <a:prstGeom prst="rect">
            <a:avLst/>
          </a:prstGeom>
          <a:solidFill>
            <a:srgbClr val="132048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7052C2"/>
              </a:buClr>
            </a:pPr>
            <a:endParaRPr lang="en-GB" sz="16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  <a:buClr>
                <a:srgbClr val="7052C2"/>
              </a:buClr>
            </a:pPr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“… provide use cases for IPv6 migration for SMEs, etc. How to evolve a network with minimal cost and provide ideas and plans for IPv6 migration.”</a:t>
            </a:r>
            <a:r>
              <a:rPr lang="en-GB" sz="18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r">
              <a:spcAft>
                <a:spcPts val="600"/>
              </a:spcAft>
              <a:buClr>
                <a:srgbClr val="7052C2"/>
              </a:buClr>
            </a:pPr>
            <a:r>
              <a:rPr lang="en-GB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Western Europe</a:t>
            </a:r>
          </a:p>
          <a:p>
            <a:pPr>
              <a:spcAft>
                <a:spcPts val="600"/>
              </a:spcAft>
            </a:pPr>
            <a:endParaRPr lang="en-AU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090AB-95DA-D9DE-A749-D3C26B9049CB}"/>
              </a:ext>
            </a:extLst>
          </p:cNvPr>
          <p:cNvSpPr txBox="1"/>
          <p:nvPr/>
        </p:nvSpPr>
        <p:spPr>
          <a:xfrm>
            <a:off x="3099347" y="404447"/>
            <a:ext cx="56906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320704" rtl="0" eaLnBrk="1" fontAlgn="auto" latinLnBrk="0" hangingPunct="1">
              <a:spcAft>
                <a:spcPts val="600"/>
              </a:spcAft>
              <a:buClr>
                <a:srgbClr val="7052C2"/>
              </a:buClr>
              <a:buSzTx/>
              <a:tabLst/>
              <a:defRPr/>
            </a:pPr>
            <a:r>
              <a:rPr lang="en-AU" sz="20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Encouraging IPv6 adoption and reclaiming unused IPv4 seen as main ways for the RIPE NCC to help with these challenges.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569ADC-31F2-8169-5942-2B6805BE4296}"/>
              </a:ext>
            </a:extLst>
          </p:cNvPr>
          <p:cNvSpPr/>
          <p:nvPr/>
        </p:nvSpPr>
        <p:spPr>
          <a:xfrm>
            <a:off x="359693" y="4938452"/>
            <a:ext cx="7937363" cy="21544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800" spc="-43" dirty="0">
                <a:solidFill>
                  <a:srgbClr val="132048"/>
                </a:solidFill>
                <a:latin typeface="Open Sans"/>
              </a:rPr>
              <a:t>Q: Thinking about the challenges facing your organisation, are there ways the RIPE NCC could help?  n=1416 verbatim comments</a:t>
            </a:r>
            <a:endParaRPr lang="en-AU" sz="800" dirty="0">
              <a:solidFill>
                <a:srgbClr val="1320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4DB4C-825D-BADD-BE79-CD75AC0D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80" y="623973"/>
            <a:ext cx="7847239" cy="55864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AU" sz="20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Clear guidance on the transfer policies and procedures and streamlined processes to minimise delays and overheads.</a:t>
            </a:r>
            <a:endParaRPr lang="en-GB" sz="2000" b="1" dirty="0">
              <a:solidFill>
                <a:srgbClr val="1326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2750CC-374E-EB0D-D4DD-3589A0F7883B}"/>
              </a:ext>
            </a:extLst>
          </p:cNvPr>
          <p:cNvCxnSpPr/>
          <p:nvPr/>
        </p:nvCxnSpPr>
        <p:spPr>
          <a:xfrm>
            <a:off x="3629721" y="0"/>
            <a:ext cx="5514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F3B818E-838E-5997-3333-B1B4B31E1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139150"/>
              </p:ext>
            </p:extLst>
          </p:nvPr>
        </p:nvGraphicFramePr>
        <p:xfrm>
          <a:off x="730826" y="1675527"/>
          <a:ext cx="4871418" cy="284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38274">
                  <a:extLst>
                    <a:ext uri="{9D8B030D-6E8A-4147-A177-3AD203B41FA5}">
                      <a16:colId xmlns:a16="http://schemas.microsoft.com/office/drawing/2014/main" val="4088129382"/>
                    </a:ext>
                  </a:extLst>
                </a:gridCol>
                <a:gridCol w="1233144">
                  <a:extLst>
                    <a:ext uri="{9D8B030D-6E8A-4147-A177-3AD203B41FA5}">
                      <a16:colId xmlns:a16="http://schemas.microsoft.com/office/drawing/2014/main" val="16399416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How Should RIPE NCC Help with Transfers</a:t>
                      </a:r>
                      <a:endParaRPr lang="en-AU" sz="12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Open San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B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</a:rPr>
                        <a:t>%</a:t>
                      </a:r>
                      <a:endParaRPr lang="en-AU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B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9442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Guidance on IPv4 transfer policies and procedures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32%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8913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Streamline transfer process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30%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411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Facilitate connections between buyers and sellers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29%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51392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Improve transfer policies between RIRs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22%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3898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Statistics and information on transfers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19%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7477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Engage with community to review / update policies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18%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4122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 new activities needed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23%</a:t>
                      </a:r>
                      <a:endParaRPr lang="en-AU" sz="11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88383"/>
                  </a:ext>
                </a:extLst>
              </a:tr>
            </a:tbl>
          </a:graphicData>
        </a:graphic>
      </p:graphicFrame>
      <p:sp>
        <p:nvSpPr>
          <p:cNvPr id="19" name="TextBox 6">
            <a:extLst>
              <a:ext uri="{FF2B5EF4-FFF2-40B4-BE49-F238E27FC236}">
                <a16:creationId xmlns:a16="http://schemas.microsoft.com/office/drawing/2014/main" id="{9A798D7D-2475-C84F-7B41-F37B486BA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80" y="4822838"/>
            <a:ext cx="61926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AU" altLang="en-US" sz="800" dirty="0">
                <a:solidFill>
                  <a:srgbClr val="132048"/>
                </a:solidFill>
                <a:latin typeface="Open Sans"/>
              </a:rPr>
              <a:t>Q: What, if anything, should the RIPE NCC do in relation to IPv4 transfers </a:t>
            </a:r>
            <a:r>
              <a:rPr lang="en-AU" altLang="en-US" sz="700" dirty="0">
                <a:solidFill>
                  <a:srgbClr val="132048"/>
                </a:solidFill>
                <a:latin typeface="Open Sans"/>
              </a:rPr>
              <a:t>n=3518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46CF08-F2C0-6565-4F81-8D7A13D19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221" y="1421680"/>
            <a:ext cx="3182609" cy="361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77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793F11-5FEA-02E6-71D9-C7047F3D6526}"/>
              </a:ext>
            </a:extLst>
          </p:cNvPr>
          <p:cNvSpPr/>
          <p:nvPr/>
        </p:nvSpPr>
        <p:spPr>
          <a:xfrm>
            <a:off x="-1" y="-1"/>
            <a:ext cx="9205333" cy="5218772"/>
          </a:xfrm>
          <a:prstGeom prst="rect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013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4FD1D5-D002-0C4B-8D99-520DBDE7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72" y="1667886"/>
            <a:ext cx="5479447" cy="82518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 Findings</a:t>
            </a:r>
            <a:endParaRPr lang="en-AU" sz="3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46376D-44AE-71AD-C9AF-7171BF938D2B}"/>
              </a:ext>
            </a:extLst>
          </p:cNvPr>
          <p:cNvCxnSpPr>
            <a:cxnSpLocks/>
          </p:cNvCxnSpPr>
          <p:nvPr/>
        </p:nvCxnSpPr>
        <p:spPr>
          <a:xfrm>
            <a:off x="728703" y="2389162"/>
            <a:ext cx="4729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072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4A90DD5-7089-A454-F45E-39B645006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66" y="218805"/>
            <a:ext cx="2198249" cy="4361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E4DB4C-825D-BADD-BE79-CD75AC0D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695" y="336454"/>
            <a:ext cx="6130809" cy="82518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49% have deployed IPv6 in their networks, with future readiness driving uptake.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2750CC-374E-EB0D-D4DD-3589A0F7883B}"/>
              </a:ext>
            </a:extLst>
          </p:cNvPr>
          <p:cNvCxnSpPr/>
          <p:nvPr/>
        </p:nvCxnSpPr>
        <p:spPr>
          <a:xfrm>
            <a:off x="3629721" y="0"/>
            <a:ext cx="5514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1A646B-C7BD-1E70-869A-521002663AB5}"/>
              </a:ext>
            </a:extLst>
          </p:cNvPr>
          <p:cNvGrpSpPr/>
          <p:nvPr/>
        </p:nvGrpSpPr>
        <p:grpSpPr>
          <a:xfrm>
            <a:off x="3119013" y="3675167"/>
            <a:ext cx="1959013" cy="1624306"/>
            <a:chOff x="2352618" y="2290469"/>
            <a:chExt cx="1959013" cy="1624306"/>
          </a:xfrm>
        </p:grpSpPr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4C816015-1F63-DB6F-F8B3-B8E6E200AA23}"/>
                </a:ext>
              </a:extLst>
            </p:cNvPr>
            <p:cNvSpPr/>
            <p:nvPr/>
          </p:nvSpPr>
          <p:spPr>
            <a:xfrm>
              <a:off x="2511350" y="2290469"/>
              <a:ext cx="1641550" cy="1624306"/>
            </a:xfrm>
            <a:prstGeom prst="blockArc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AEB3AD81-93DB-047E-B500-5B186D1ED286}"/>
                </a:ext>
              </a:extLst>
            </p:cNvPr>
            <p:cNvSpPr/>
            <p:nvPr/>
          </p:nvSpPr>
          <p:spPr>
            <a:xfrm>
              <a:off x="2511350" y="2292266"/>
              <a:ext cx="1641550" cy="1608049"/>
            </a:xfrm>
            <a:prstGeom prst="blockArc">
              <a:avLst>
                <a:gd name="adj1" fmla="val 10715850"/>
                <a:gd name="adj2" fmla="val 15917640"/>
                <a:gd name="adj3" fmla="val 25818"/>
              </a:avLst>
            </a:prstGeom>
            <a:solidFill>
              <a:srgbClr val="9A5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97FDBC-5DA2-0CAC-F7A6-1377689EBA26}"/>
                </a:ext>
              </a:extLst>
            </p:cNvPr>
            <p:cNvSpPr/>
            <p:nvPr/>
          </p:nvSpPr>
          <p:spPr>
            <a:xfrm>
              <a:off x="2352618" y="2623449"/>
              <a:ext cx="1959013" cy="10523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46</a:t>
              </a:r>
              <a:r>
                <a:rPr lang="en-GB" sz="1200" b="1" dirty="0">
                  <a:solidFill>
                    <a:schemeClr val="tx1"/>
                  </a:solidFill>
                </a:rPr>
                <a:t>%</a:t>
              </a:r>
            </a:p>
            <a:p>
              <a:pPr algn="ctr"/>
              <a:endParaRPr lang="en-GB" sz="1200" b="1" dirty="0">
                <a:solidFill>
                  <a:schemeClr val="tx1"/>
                </a:solidFill>
              </a:endParaRPr>
            </a:p>
            <a:p>
              <a:pPr marL="0" algn="ctr" rtl="0" eaLnBrk="1" fontAlgn="b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9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Adding </a:t>
              </a:r>
              <a:r>
                <a:rPr lang="en-GB" sz="900" i="0" u="none" strike="noStrike" kern="120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feature parity between IPv4 and IPv6</a:t>
              </a:r>
              <a:endParaRPr lang="en-AU" sz="900" i="0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ED34CA-083F-D6F6-888D-B8E25C585F56}"/>
              </a:ext>
            </a:extLst>
          </p:cNvPr>
          <p:cNvGrpSpPr/>
          <p:nvPr/>
        </p:nvGrpSpPr>
        <p:grpSpPr>
          <a:xfrm>
            <a:off x="7081222" y="3646247"/>
            <a:ext cx="1959013" cy="1624306"/>
            <a:chOff x="2352618" y="2290469"/>
            <a:chExt cx="1959013" cy="1624306"/>
          </a:xfrm>
        </p:grpSpPr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E7D72233-92E7-1958-21BC-AC3408DAB978}"/>
                </a:ext>
              </a:extLst>
            </p:cNvPr>
            <p:cNvSpPr/>
            <p:nvPr/>
          </p:nvSpPr>
          <p:spPr>
            <a:xfrm>
              <a:off x="2511350" y="2290469"/>
              <a:ext cx="1641550" cy="1624306"/>
            </a:xfrm>
            <a:prstGeom prst="blockArc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19" name="Block Arc 18">
              <a:extLst>
                <a:ext uri="{FF2B5EF4-FFF2-40B4-BE49-F238E27FC236}">
                  <a16:creationId xmlns:a16="http://schemas.microsoft.com/office/drawing/2014/main" id="{69FB9D21-8EBE-2DB5-093A-3DA466624C71}"/>
                </a:ext>
              </a:extLst>
            </p:cNvPr>
            <p:cNvSpPr/>
            <p:nvPr/>
          </p:nvSpPr>
          <p:spPr>
            <a:xfrm>
              <a:off x="2511350" y="2292266"/>
              <a:ext cx="1641550" cy="1608049"/>
            </a:xfrm>
            <a:prstGeom prst="blockArc">
              <a:avLst>
                <a:gd name="adj1" fmla="val 10715850"/>
                <a:gd name="adj2" fmla="val 15917640"/>
                <a:gd name="adj3" fmla="val 25818"/>
              </a:avLst>
            </a:prstGeom>
            <a:solidFill>
              <a:srgbClr val="9A5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078B9A-45F5-5D45-52F6-5102441C8CE4}"/>
                </a:ext>
              </a:extLst>
            </p:cNvPr>
            <p:cNvSpPr/>
            <p:nvPr/>
          </p:nvSpPr>
          <p:spPr>
            <a:xfrm>
              <a:off x="2352618" y="2636525"/>
              <a:ext cx="1959013" cy="10523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38</a:t>
              </a:r>
              <a:r>
                <a:rPr lang="en-GB" sz="1200" b="1" dirty="0">
                  <a:solidFill>
                    <a:schemeClr val="tx1"/>
                  </a:solidFill>
                </a:rPr>
                <a:t>%</a:t>
              </a:r>
            </a:p>
            <a:p>
              <a:pPr algn="ctr"/>
              <a:endParaRPr lang="en-GB" sz="1200" b="1" dirty="0">
                <a:solidFill>
                  <a:schemeClr val="tx1"/>
                </a:solidFill>
              </a:endParaRPr>
            </a:p>
            <a:p>
              <a:pPr algn="ctr" fontAlgn="b"/>
              <a:r>
                <a:rPr lang="en-GB" sz="9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</a:t>
              </a:r>
              <a:r>
                <a:rPr lang="en-GB" sz="900" i="0" u="none" strike="noStrike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ather knowledge on specific implementations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CF424E-8068-D5EB-E469-DA7B29689FF8}"/>
              </a:ext>
            </a:extLst>
          </p:cNvPr>
          <p:cNvGrpSpPr/>
          <p:nvPr/>
        </p:nvGrpSpPr>
        <p:grpSpPr>
          <a:xfrm>
            <a:off x="5131314" y="3675167"/>
            <a:ext cx="1959013" cy="1630107"/>
            <a:chOff x="2352618" y="2304929"/>
            <a:chExt cx="1959013" cy="1630107"/>
          </a:xfrm>
        </p:grpSpPr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EA18CF06-9A19-70E2-8C31-4BB172E24168}"/>
                </a:ext>
              </a:extLst>
            </p:cNvPr>
            <p:cNvSpPr/>
            <p:nvPr/>
          </p:nvSpPr>
          <p:spPr>
            <a:xfrm>
              <a:off x="2511349" y="2310730"/>
              <a:ext cx="1641550" cy="1624306"/>
            </a:xfrm>
            <a:prstGeom prst="blockArc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82AB6215-B14E-E16D-23D5-5993F325464E}"/>
                </a:ext>
              </a:extLst>
            </p:cNvPr>
            <p:cNvSpPr/>
            <p:nvPr/>
          </p:nvSpPr>
          <p:spPr>
            <a:xfrm>
              <a:off x="2511349" y="2304929"/>
              <a:ext cx="1641550" cy="1608049"/>
            </a:xfrm>
            <a:prstGeom prst="blockArc">
              <a:avLst>
                <a:gd name="adj1" fmla="val 10715850"/>
                <a:gd name="adj2" fmla="val 15917640"/>
                <a:gd name="adj3" fmla="val 25818"/>
              </a:avLst>
            </a:prstGeom>
            <a:solidFill>
              <a:srgbClr val="9A57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AD3596-0EBA-AE51-2969-C11503AF25B5}"/>
                </a:ext>
              </a:extLst>
            </p:cNvPr>
            <p:cNvSpPr/>
            <p:nvPr/>
          </p:nvSpPr>
          <p:spPr>
            <a:xfrm>
              <a:off x="2352618" y="2636525"/>
              <a:ext cx="1959013" cy="10523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41</a:t>
              </a:r>
              <a:r>
                <a:rPr lang="en-GB" sz="1200" b="1" dirty="0">
                  <a:solidFill>
                    <a:schemeClr val="tx1"/>
                  </a:solidFill>
                </a:rPr>
                <a:t>%</a:t>
              </a:r>
            </a:p>
            <a:p>
              <a:pPr algn="ctr"/>
              <a:endParaRPr lang="en-GB" sz="1200" b="1" dirty="0">
                <a:solidFill>
                  <a:schemeClr val="tx1"/>
                </a:solidFill>
              </a:endParaRPr>
            </a:p>
            <a:p>
              <a:pPr algn="ctr"/>
              <a:r>
                <a:rPr lang="en-GB" sz="900" i="0" u="none" strike="noStrike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Change the IPv4 mindset</a:t>
              </a:r>
              <a:endParaRPr lang="en-GB" sz="9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5" name="Content Placeholder 5">
            <a:extLst>
              <a:ext uri="{FF2B5EF4-FFF2-40B4-BE49-F238E27FC236}">
                <a16:creationId xmlns:a16="http://schemas.microsoft.com/office/drawing/2014/main" id="{59321E75-1118-BF75-434C-8FF182183F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044608"/>
              </p:ext>
            </p:extLst>
          </p:nvPr>
        </p:nvGraphicFramePr>
        <p:xfrm>
          <a:off x="3006671" y="1176103"/>
          <a:ext cx="6033564" cy="212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E30D1B25-21B9-B1CD-BD04-60DB94F8D608}"/>
              </a:ext>
            </a:extLst>
          </p:cNvPr>
          <p:cNvSpPr txBox="1"/>
          <p:nvPr/>
        </p:nvSpPr>
        <p:spPr>
          <a:xfrm>
            <a:off x="4977287" y="3289818"/>
            <a:ext cx="34871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Challenges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EFBDAF-F816-5F0F-005A-65E8A02253F6}"/>
              </a:ext>
            </a:extLst>
          </p:cNvPr>
          <p:cNvSpPr txBox="1"/>
          <p:nvPr/>
        </p:nvSpPr>
        <p:spPr>
          <a:xfrm>
            <a:off x="323537" y="3479772"/>
            <a:ext cx="2255216" cy="1523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7052C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Lack of time (39%)</a:t>
            </a:r>
          </a:p>
          <a:p>
            <a:pPr marL="171450" indent="-171450">
              <a:spcAft>
                <a:spcPts val="600"/>
              </a:spcAft>
              <a:buClr>
                <a:srgbClr val="7052C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Perceived lack of need (39%)</a:t>
            </a:r>
          </a:p>
          <a:p>
            <a:pPr marL="171450" indent="-171450">
              <a:spcAft>
                <a:spcPts val="600"/>
              </a:spcAft>
              <a:buClr>
                <a:srgbClr val="7052C2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320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Lack of organisational knowledge (36%)</a:t>
            </a:r>
          </a:p>
          <a:p>
            <a:pPr>
              <a:spcAft>
                <a:spcPts val="600"/>
              </a:spcAft>
            </a:pPr>
            <a:endParaRPr lang="en-AU" sz="1800" b="1" dirty="0">
              <a:solidFill>
                <a:srgbClr val="C7A1E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80AC1-6074-C119-95CF-3D3156FDD3D3}"/>
              </a:ext>
            </a:extLst>
          </p:cNvPr>
          <p:cNvSpPr txBox="1"/>
          <p:nvPr/>
        </p:nvSpPr>
        <p:spPr>
          <a:xfrm>
            <a:off x="309819" y="3171995"/>
            <a:ext cx="2282653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7052C2"/>
              </a:buClr>
            </a:pPr>
            <a:r>
              <a:rPr lang="en-GB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Barriers to adoption</a:t>
            </a:r>
          </a:p>
        </p:txBody>
      </p:sp>
    </p:spTree>
    <p:extLst>
      <p:ext uri="{BB962C8B-B14F-4D97-AF65-F5344CB8AC3E}">
        <p14:creationId xmlns:p14="http://schemas.microsoft.com/office/powerpoint/2010/main" val="2885004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731DBD3-707E-BF9D-9326-44F5134E9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82" y="318971"/>
            <a:ext cx="3448227" cy="408326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62F4EDE-DE14-49E2-82D6-9BE9DF163B96}"/>
              </a:ext>
            </a:extLst>
          </p:cNvPr>
          <p:cNvSpPr>
            <a:spLocks noChangeAspect="1"/>
          </p:cNvSpPr>
          <p:nvPr/>
        </p:nvSpPr>
        <p:spPr>
          <a:xfrm>
            <a:off x="3961065" y="1922064"/>
            <a:ext cx="756000" cy="756000"/>
          </a:xfrm>
          <a:prstGeom prst="ellipse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C7A1E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r>
              <a:rPr lang="en-GB" sz="800" dirty="0">
                <a:solidFill>
                  <a:srgbClr val="C7A1E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AU" sz="800" dirty="0">
              <a:solidFill>
                <a:srgbClr val="C7A1E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6C234B-9EAA-677F-7A5A-8BE80D00E5FF}"/>
              </a:ext>
            </a:extLst>
          </p:cNvPr>
          <p:cNvSpPr>
            <a:spLocks noChangeAspect="1"/>
          </p:cNvSpPr>
          <p:nvPr/>
        </p:nvSpPr>
        <p:spPr>
          <a:xfrm>
            <a:off x="3996520" y="2767183"/>
            <a:ext cx="756000" cy="756000"/>
          </a:xfrm>
          <a:prstGeom prst="ellipse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C7A1E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r>
              <a:rPr lang="en-GB" sz="800" dirty="0">
                <a:solidFill>
                  <a:srgbClr val="C7A1E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AU" sz="800" dirty="0">
              <a:solidFill>
                <a:srgbClr val="C7A1E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22D0097-F9DA-5BDC-1EBE-C02D7DD004E3}"/>
              </a:ext>
            </a:extLst>
          </p:cNvPr>
          <p:cNvSpPr>
            <a:spLocks noChangeAspect="1"/>
          </p:cNvSpPr>
          <p:nvPr/>
        </p:nvSpPr>
        <p:spPr>
          <a:xfrm>
            <a:off x="3996520" y="3646231"/>
            <a:ext cx="756000" cy="756000"/>
          </a:xfrm>
          <a:prstGeom prst="ellipse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C7A1E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GB" sz="800" dirty="0">
                <a:solidFill>
                  <a:srgbClr val="C7A1E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AU" sz="800" dirty="0">
              <a:solidFill>
                <a:srgbClr val="C7A1E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56216F-7BE9-90DC-9577-80550A382909}"/>
              </a:ext>
            </a:extLst>
          </p:cNvPr>
          <p:cNvSpPr txBox="1"/>
          <p:nvPr/>
        </p:nvSpPr>
        <p:spPr>
          <a:xfrm>
            <a:off x="3888435" y="398861"/>
            <a:ext cx="5143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320704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BB1614"/>
              </a:buClr>
              <a:buFont typeface="Arial" panose="020B0604020202020204" pitchFamily="34" charset="0"/>
              <a:defRPr/>
            </a:pPr>
            <a:r>
              <a:rPr lang="en-AU" altLang="en-US" sz="20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One-quarter of respondents have implemented RPKI. Lack of knowledge about how it works is common.</a:t>
            </a:r>
            <a:endParaRPr lang="en-AU" altLang="en-US" sz="1800" dirty="0">
              <a:solidFill>
                <a:srgbClr val="132666"/>
              </a:solidFill>
              <a:latin typeface="Open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73AFC4-C3E9-94DD-DAEB-D2D17DA65840}"/>
              </a:ext>
            </a:extLst>
          </p:cNvPr>
          <p:cNvSpPr txBox="1"/>
          <p:nvPr/>
        </p:nvSpPr>
        <p:spPr>
          <a:xfrm>
            <a:off x="2694874" y="4637595"/>
            <a:ext cx="6336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rgbClr val="132666"/>
                </a:solidFill>
                <a:latin typeface="Open Sans"/>
              </a:rPr>
              <a:t>Q: Has your organisation implemented RPKI? N=3518 /  Q. Q: Can you please tell us the MAIN reason you have not implemented RPKI? N=1326</a:t>
            </a:r>
          </a:p>
          <a:p>
            <a:endParaRPr lang="en-AU" sz="800" b="1" u="sng" dirty="0">
              <a:solidFill>
                <a:srgbClr val="132666"/>
              </a:solidFill>
              <a:latin typeface="Open Sa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5AAF42-6F52-73CD-3683-0DC959347017}"/>
              </a:ext>
            </a:extLst>
          </p:cNvPr>
          <p:cNvSpPr txBox="1"/>
          <p:nvPr/>
        </p:nvSpPr>
        <p:spPr>
          <a:xfrm>
            <a:off x="308592" y="3054734"/>
            <a:ext cx="2386282" cy="1938992"/>
          </a:xfrm>
          <a:prstGeom prst="rect">
            <a:avLst/>
          </a:prstGeom>
          <a:solidFill>
            <a:srgbClr val="132048"/>
          </a:solidFill>
        </p:spPr>
        <p:txBody>
          <a:bodyPr wrap="square">
            <a:spAutoFit/>
          </a:bodyPr>
          <a:lstStyle/>
          <a:p>
            <a:pPr algn="ctr"/>
            <a:endParaRPr lang="en-GB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58</a:t>
            </a:r>
            <a:r>
              <a:rPr lang="en-GB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not implemented RPKI because they don’t know what it is or how it works.</a:t>
            </a:r>
          </a:p>
          <a:p>
            <a:pPr algn="ctr"/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42ADB-A7CF-E1AE-D44F-68F9F6EA0A40}"/>
              </a:ext>
            </a:extLst>
          </p:cNvPr>
          <p:cNvSpPr txBox="1"/>
          <p:nvPr/>
        </p:nvSpPr>
        <p:spPr>
          <a:xfrm>
            <a:off x="4752520" y="2042119"/>
            <a:ext cx="4321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Signed Route Origin Authorisations (ROAs) and deployed Route Origin Validation (ROV)</a:t>
            </a:r>
            <a:endParaRPr lang="en-AU" sz="1400" dirty="0">
              <a:solidFill>
                <a:srgbClr val="40404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244B9-1789-B19E-6CC3-7FF939DFDF17}"/>
              </a:ext>
            </a:extLst>
          </p:cNvPr>
          <p:cNvSpPr txBox="1"/>
          <p:nvPr/>
        </p:nvSpPr>
        <p:spPr>
          <a:xfrm>
            <a:off x="4752520" y="2951896"/>
            <a:ext cx="4321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Signed ROAs, but not deployed ROV</a:t>
            </a:r>
            <a:endParaRPr lang="en-AU" sz="1400" dirty="0">
              <a:solidFill>
                <a:srgbClr val="40404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EA6C4-A07D-9315-5CC8-F828C5CAF58C}"/>
              </a:ext>
            </a:extLst>
          </p:cNvPr>
          <p:cNvSpPr txBox="1"/>
          <p:nvPr/>
        </p:nvSpPr>
        <p:spPr>
          <a:xfrm>
            <a:off x="4752520" y="3870342"/>
            <a:ext cx="4321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Deployed ROV, not signed ROA</a:t>
            </a:r>
            <a:endParaRPr lang="en-A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19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8431-D787-D3BE-DCBF-8646FDFEB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963" y="579794"/>
            <a:ext cx="5958590" cy="994172"/>
          </a:xfrm>
        </p:spPr>
        <p:txBody>
          <a:bodyPr>
            <a:normAutofit fontScale="90000"/>
          </a:bodyPr>
          <a:lstStyle/>
          <a:p>
            <a:r>
              <a:rPr lang="en-AU" sz="22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Engagement and satisfaction with training, events and meetings organised by the RIPE NCC is relatively high.</a:t>
            </a:r>
            <a:endParaRPr lang="en-AU" dirty="0"/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8BEB06BA-EA66-C046-C1CB-BC7E4FC480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628933"/>
              </p:ext>
            </p:extLst>
          </p:nvPr>
        </p:nvGraphicFramePr>
        <p:xfrm>
          <a:off x="3470223" y="1791323"/>
          <a:ext cx="5508886" cy="3068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0AA3130A-1721-0C0F-F791-8BAB0450D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0219" y="121713"/>
            <a:ext cx="3703111" cy="37982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F86EB5-C399-3965-0B79-348AC47B6973}"/>
              </a:ext>
            </a:extLst>
          </p:cNvPr>
          <p:cNvSpPr txBox="1"/>
          <p:nvPr/>
        </p:nvSpPr>
        <p:spPr>
          <a:xfrm>
            <a:off x="164891" y="2951392"/>
            <a:ext cx="3110459" cy="19082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1450" indent="-171450" algn="l" defTabSz="1320704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7052C2"/>
              </a:buClr>
              <a:buFont typeface="Arial" panose="020B0604020202020204" pitchFamily="34" charset="0"/>
              <a:buChar char="•"/>
              <a:defRPr/>
            </a:pPr>
            <a:endParaRPr lang="en-AU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</a:endParaRPr>
          </a:p>
          <a:p>
            <a:pPr marL="171450" indent="-171450" algn="l" defTabSz="1320704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7052C2"/>
              </a:buClr>
              <a:buFont typeface="Arial" panose="020B0604020202020204" pitchFamily="34" charset="0"/>
              <a:buChar char="•"/>
              <a:defRPr/>
            </a:pPr>
            <a:r>
              <a:rPr lang="en-AU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Conducting meetings and events in different countries and / or regions. </a:t>
            </a:r>
          </a:p>
          <a:p>
            <a:pPr marL="171450" indent="-171450" algn="l" defTabSz="1320704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7052C2"/>
              </a:buClr>
              <a:buFont typeface="Arial" panose="020B0604020202020204" pitchFamily="34" charset="0"/>
              <a:buChar char="•"/>
              <a:defRPr/>
            </a:pPr>
            <a:r>
              <a:rPr lang="en-AU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Offer training and events in multiple languages</a:t>
            </a:r>
          </a:p>
          <a:p>
            <a:pPr marL="171450" indent="-171450" algn="l" defTabSz="1320704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7052C2"/>
              </a:buClr>
              <a:buFont typeface="Arial" panose="020B0604020202020204" pitchFamily="34" charset="0"/>
              <a:buChar char="•"/>
              <a:defRPr/>
            </a:pPr>
            <a:r>
              <a:rPr lang="en-AU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Offer targeted training courses, not just general courses. </a:t>
            </a:r>
          </a:p>
          <a:p>
            <a:pPr marL="171450" indent="-171450" algn="l" defTabSz="1320704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7052C2"/>
              </a:buClr>
              <a:buFont typeface="Arial" panose="020B0604020202020204" pitchFamily="34" charset="0"/>
              <a:buChar char="•"/>
              <a:defRPr/>
            </a:pPr>
            <a:r>
              <a:rPr lang="en-AU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Reduce reliance on email to increasing member connection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F63AC7-B77B-C9F6-9434-B13D694F9E40}"/>
              </a:ext>
            </a:extLst>
          </p:cNvPr>
          <p:cNvSpPr txBox="1"/>
          <p:nvPr/>
        </p:nvSpPr>
        <p:spPr>
          <a:xfrm>
            <a:off x="174125" y="2640702"/>
            <a:ext cx="3101225" cy="430887"/>
          </a:xfrm>
          <a:prstGeom prst="rect">
            <a:avLst/>
          </a:prstGeom>
          <a:solidFill>
            <a:srgbClr val="132048"/>
          </a:solidFill>
        </p:spPr>
        <p:txBody>
          <a:bodyPr wrap="square">
            <a:spAutoFit/>
          </a:bodyPr>
          <a:lstStyle/>
          <a:p>
            <a:pPr algn="l" defTabSz="1320704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AU" altLang="en-US" sz="1100" b="1" dirty="0">
                <a:solidFill>
                  <a:schemeClr val="bg1"/>
                </a:solidFill>
                <a:latin typeface="Open Sans"/>
              </a:rPr>
              <a:t>Suggestions for improving the RIPE NCC’s engagement activities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A410E8-24BC-CDEA-B75C-E2B6D0D55304}"/>
              </a:ext>
            </a:extLst>
          </p:cNvPr>
          <p:cNvSpPr txBox="1"/>
          <p:nvPr/>
        </p:nvSpPr>
        <p:spPr>
          <a:xfrm>
            <a:off x="3554542" y="4912668"/>
            <a:ext cx="50554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spc="-43" dirty="0">
                <a:solidFill>
                  <a:srgbClr val="132048"/>
                </a:solidFill>
                <a:latin typeface="Open Sans"/>
              </a:rPr>
              <a:t>Q. How would you rate your experience with the following activities</a:t>
            </a:r>
            <a:r>
              <a:rPr lang="en-AU" sz="900" spc="-43" dirty="0">
                <a:solidFill>
                  <a:srgbClr val="132048"/>
                </a:solidFill>
                <a:latin typeface="Open Sans"/>
              </a:rPr>
              <a:t>? n=3899</a:t>
            </a:r>
          </a:p>
        </p:txBody>
      </p:sp>
    </p:spTree>
    <p:extLst>
      <p:ext uri="{BB962C8B-B14F-4D97-AF65-F5344CB8AC3E}">
        <p14:creationId xmlns:p14="http://schemas.microsoft.com/office/powerpoint/2010/main" val="1891496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768A50-A2F9-4A38-994A-0C6581B0DE15}"/>
              </a:ext>
            </a:extLst>
          </p:cNvPr>
          <p:cNvSpPr/>
          <p:nvPr/>
        </p:nvSpPr>
        <p:spPr>
          <a:xfrm>
            <a:off x="0" y="0"/>
            <a:ext cx="9143999" cy="4700591"/>
          </a:xfrm>
          <a:prstGeom prst="rect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FD28D-69B7-951C-343D-04FCE1B33EA9}"/>
              </a:ext>
            </a:extLst>
          </p:cNvPr>
          <p:cNvSpPr txBox="1"/>
          <p:nvPr/>
        </p:nvSpPr>
        <p:spPr>
          <a:xfrm>
            <a:off x="0" y="4489554"/>
            <a:ext cx="9144000" cy="764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85877E4-61A5-4C6C-8117-961B54C2D0B7}"/>
              </a:ext>
            </a:extLst>
          </p:cNvPr>
          <p:cNvSpPr txBox="1">
            <a:spLocks/>
          </p:cNvSpPr>
          <p:nvPr/>
        </p:nvSpPr>
        <p:spPr>
          <a:xfrm>
            <a:off x="413173" y="544802"/>
            <a:ext cx="4111682" cy="602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spc="-43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2pPr>
            <a:lvl3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3pPr>
            <a:lvl4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4pPr>
            <a:lvl5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5pPr>
            <a:lvl6pPr marL="4572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6pPr>
            <a:lvl7pPr marL="9144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7pPr>
            <a:lvl8pPr marL="13716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8pPr>
            <a:lvl9pPr marL="18288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9pPr>
          </a:lstStyle>
          <a:p>
            <a:pPr defTabSz="742896" eaLnBrk="1" fontAlgn="auto" hangingPunct="1">
              <a:spcAft>
                <a:spcPts val="0"/>
              </a:spcAft>
              <a:defRPr/>
            </a:pPr>
            <a:r>
              <a:rPr lang="en-AU" sz="2000" b="1" dirty="0">
                <a:solidFill>
                  <a:schemeClr val="bg1"/>
                </a:solidFill>
                <a:latin typeface="Open Sans"/>
              </a:rPr>
              <a:t>Conclusion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AA6815-2CF7-4DA2-BA27-E0E1D2E9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7" y="4787119"/>
            <a:ext cx="1564481" cy="380405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D8CAF111-FCC6-4C19-A495-1FDDD85A2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57" y="4756212"/>
            <a:ext cx="951750" cy="442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0007FC-37AE-433C-BC5D-3E06ED2D39F3}"/>
              </a:ext>
            </a:extLst>
          </p:cNvPr>
          <p:cNvSpPr txBox="1"/>
          <p:nvPr/>
        </p:nvSpPr>
        <p:spPr>
          <a:xfrm>
            <a:off x="446297" y="1009784"/>
            <a:ext cx="8345699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400"/>
              </a:spcAft>
              <a:buClr>
                <a:srgbClr val="9A57CD"/>
              </a:buClr>
              <a:buFont typeface="Arial" panose="020B0604020202020204" pitchFamily="34" charset="0"/>
              <a:buChar char="•"/>
            </a:pPr>
            <a:r>
              <a:rPr lang="en-AU" sz="1300" dirty="0">
                <a:solidFill>
                  <a:schemeClr val="bg1"/>
                </a:solidFill>
                <a:latin typeface="Open Sans" panose="020B0606030504020204"/>
              </a:rPr>
              <a:t>High response rate, with inclusion of additional languages contributing to more completions</a:t>
            </a:r>
          </a:p>
          <a:p>
            <a:pPr marL="285750" indent="-285750">
              <a:spcAft>
                <a:spcPts val="1400"/>
              </a:spcAft>
              <a:buClr>
                <a:srgbClr val="9A57CD"/>
              </a:buClr>
              <a:buFont typeface="Arial" panose="020B0604020202020204" pitchFamily="34" charset="0"/>
              <a:buChar char="•"/>
            </a:pPr>
            <a:r>
              <a:rPr lang="en-AU" sz="1300" dirty="0">
                <a:solidFill>
                  <a:schemeClr val="bg1"/>
                </a:solidFill>
                <a:latin typeface="Open Sans" panose="020B0606030504020204"/>
              </a:rPr>
              <a:t>RIPE NCC’s performance rating remain very high; either largely unchanged or increasing since 2019.  </a:t>
            </a:r>
          </a:p>
          <a:p>
            <a:pPr marL="285750" indent="-285750">
              <a:spcAft>
                <a:spcPts val="1400"/>
              </a:spcAft>
              <a:buClr>
                <a:srgbClr val="9A57CD"/>
              </a:buClr>
              <a:buFont typeface="Arial" panose="020B0604020202020204" pitchFamily="34" charset="0"/>
              <a:buChar char="•"/>
            </a:pPr>
            <a:r>
              <a:rPr lang="en-AU" sz="1300" dirty="0">
                <a:solidFill>
                  <a:schemeClr val="bg1"/>
                </a:solidFill>
                <a:latin typeface="Open Sans" panose="020B0606030504020204"/>
              </a:rPr>
              <a:t>Concerns about value, and suggestions the RIPE NCC should maintain focus on registry services.  </a:t>
            </a:r>
          </a:p>
          <a:p>
            <a:pPr marL="285750" indent="-285750">
              <a:spcAft>
                <a:spcPts val="1400"/>
              </a:spcAft>
              <a:buClr>
                <a:srgbClr val="9A57CD"/>
              </a:buClr>
              <a:buFont typeface="Arial" panose="020B0604020202020204" pitchFamily="34" charset="0"/>
              <a:buChar char="•"/>
            </a:pPr>
            <a:r>
              <a:rPr lang="en-AU" sz="1300" dirty="0">
                <a:solidFill>
                  <a:schemeClr val="bg1"/>
                </a:solidFill>
                <a:latin typeface="Open Sans" panose="020B0606030504020204"/>
              </a:rPr>
              <a:t>information services are seen as the most important RIPE NCC activity after Registry Services</a:t>
            </a:r>
          </a:p>
          <a:p>
            <a:pPr marL="285750" indent="-285750">
              <a:spcAft>
                <a:spcPts val="1400"/>
              </a:spcAft>
              <a:buClr>
                <a:srgbClr val="9A57CD"/>
              </a:buClr>
              <a:buFont typeface="Arial" panose="020B0604020202020204" pitchFamily="34" charset="0"/>
              <a:buChar char="•"/>
            </a:pPr>
            <a:r>
              <a:rPr lang="en-AU" sz="1300" dirty="0">
                <a:solidFill>
                  <a:schemeClr val="bg1"/>
                </a:solidFill>
                <a:latin typeface="Open Sans" panose="020B0606030504020204"/>
              </a:rPr>
              <a:t>Concerns about cyber security, government influence and the stability of the internet</a:t>
            </a:r>
          </a:p>
          <a:p>
            <a:pPr marL="285750" indent="-285750">
              <a:spcAft>
                <a:spcPts val="1400"/>
              </a:spcAft>
              <a:buClr>
                <a:srgbClr val="9A57CD"/>
              </a:buClr>
              <a:buFont typeface="Arial" panose="020B0604020202020204" pitchFamily="34" charset="0"/>
              <a:buChar char="•"/>
            </a:pPr>
            <a:r>
              <a:rPr lang="en-AU" sz="1300" dirty="0">
                <a:solidFill>
                  <a:schemeClr val="bg1"/>
                </a:solidFill>
                <a:latin typeface="Open Sans" panose="020B0606030504020204"/>
              </a:rPr>
              <a:t>Working to defend an open, stable and secure Internet for all one an important function </a:t>
            </a:r>
          </a:p>
          <a:p>
            <a:pPr marL="285750" indent="-285750">
              <a:spcAft>
                <a:spcPts val="1400"/>
              </a:spcAft>
              <a:buClr>
                <a:srgbClr val="9A57CD"/>
              </a:buClr>
              <a:buFont typeface="Arial" panose="020B0604020202020204" pitchFamily="34" charset="0"/>
              <a:buChar char="•"/>
            </a:pPr>
            <a:r>
              <a:rPr lang="en-AU" sz="1300" dirty="0">
                <a:solidFill>
                  <a:schemeClr val="bg1"/>
                </a:solidFill>
                <a:latin typeface="Open Sans" panose="020B0606030504020204"/>
              </a:rPr>
              <a:t>Information security, IPv4 scarcity, transition to IPv6 and cost of operations key concerns</a:t>
            </a:r>
          </a:p>
          <a:p>
            <a:pPr marL="285750" indent="-285750">
              <a:spcAft>
                <a:spcPts val="1400"/>
              </a:spcAft>
              <a:buClr>
                <a:srgbClr val="9A57CD"/>
              </a:buClr>
              <a:buFont typeface="Arial" panose="020B0604020202020204" pitchFamily="34" charset="0"/>
              <a:buChar char="•"/>
            </a:pPr>
            <a:r>
              <a:rPr lang="en-AU" sz="1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Encouraging IPv6 adoption, reclaiming unused IPv4 main ways for RIPE to help with these challenges.  </a:t>
            </a:r>
          </a:p>
          <a:p>
            <a:pPr marL="285750" indent="-285750">
              <a:spcAft>
                <a:spcPts val="1400"/>
              </a:spcAft>
              <a:buClr>
                <a:srgbClr val="9A57CD"/>
              </a:buClr>
              <a:buFont typeface="Arial" panose="020B0604020202020204" pitchFamily="34" charset="0"/>
              <a:buChar char="•"/>
            </a:pPr>
            <a:r>
              <a:rPr lang="en-AU" sz="1300" dirty="0">
                <a:solidFill>
                  <a:schemeClr val="bg1"/>
                </a:solidFill>
                <a:latin typeface="Open Sans"/>
              </a:rPr>
              <a:t>Nearly half of members have deployed IPv6, with future readiness driving adoption.</a:t>
            </a:r>
          </a:p>
        </p:txBody>
      </p:sp>
    </p:spTree>
    <p:extLst>
      <p:ext uri="{BB962C8B-B14F-4D97-AF65-F5344CB8AC3E}">
        <p14:creationId xmlns:p14="http://schemas.microsoft.com/office/powerpoint/2010/main" val="145064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DA1CFD-D7EE-4B42-8650-73861EF86BA2}"/>
              </a:ext>
            </a:extLst>
          </p:cNvPr>
          <p:cNvSpPr/>
          <p:nvPr/>
        </p:nvSpPr>
        <p:spPr>
          <a:xfrm>
            <a:off x="0" y="50653"/>
            <a:ext cx="9144000" cy="5143500"/>
          </a:xfrm>
          <a:prstGeom prst="rect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01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B6AEF-88B6-468C-934D-235BA99F20FB}"/>
              </a:ext>
            </a:extLst>
          </p:cNvPr>
          <p:cNvSpPr txBox="1"/>
          <p:nvPr/>
        </p:nvSpPr>
        <p:spPr>
          <a:xfrm>
            <a:off x="489809" y="1299483"/>
            <a:ext cx="816438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altLang="en-US" sz="1200" dirty="0">
                <a:solidFill>
                  <a:schemeClr val="bg1"/>
                </a:solidFill>
                <a:latin typeface="Open Sans" panose="020B0606030504020204"/>
                <a:cs typeface="Calibri Light" panose="020F0302020204030204" pitchFamily="34" charset="0"/>
              </a:rPr>
              <a:t>The RIPE NCC Survey was conducted from 22</a:t>
            </a:r>
            <a:r>
              <a:rPr lang="en-AU" altLang="en-US" sz="1200" baseline="30000" dirty="0">
                <a:solidFill>
                  <a:schemeClr val="bg1"/>
                </a:solidFill>
                <a:latin typeface="Open Sans" panose="020B0606030504020204"/>
                <a:cs typeface="Calibri Light" panose="020F0302020204030204" pitchFamily="34" charset="0"/>
              </a:rPr>
              <a:t>nd</a:t>
            </a:r>
            <a:r>
              <a:rPr lang="en-AU" altLang="en-US" sz="1200" dirty="0">
                <a:solidFill>
                  <a:schemeClr val="bg1"/>
                </a:solidFill>
                <a:latin typeface="Open Sans" panose="020B0606030504020204"/>
                <a:cs typeface="Calibri Light" panose="020F0302020204030204" pitchFamily="34" charset="0"/>
              </a:rPr>
              <a:t> May to 30 June 2023.</a:t>
            </a:r>
          </a:p>
          <a:p>
            <a:pPr marL="171450" indent="-171450" defTabSz="1320704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AU" sz="1200" dirty="0">
                <a:solidFill>
                  <a:schemeClr val="bg1"/>
                </a:solidFill>
                <a:latin typeface="Open Sans"/>
              </a:rPr>
              <a:t>A total of 4,043 responses were received. After data cleansing, 3,899 responses remained. </a:t>
            </a:r>
          </a:p>
          <a:p>
            <a:pPr marL="171450" indent="-171450" defTabSz="1320704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AU" sz="1200" dirty="0">
                <a:solidFill>
                  <a:schemeClr val="bg1"/>
                </a:solidFill>
                <a:latin typeface="Open Sans"/>
              </a:rPr>
              <a:t>Sample provides 95% confidence the actual results are with a +/- 2% margin of error.</a:t>
            </a:r>
          </a:p>
          <a:p>
            <a:pPr defTabSz="1320704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/>
            </a:pPr>
            <a:endParaRPr lang="en-AU" sz="1200" dirty="0">
              <a:solidFill>
                <a:schemeClr val="bg1"/>
              </a:solidFill>
              <a:latin typeface="Open Sans"/>
            </a:endParaRPr>
          </a:p>
          <a:p>
            <a:pPr marL="171450" indent="-171450" defTabSz="1320704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Sample comprised:</a:t>
            </a:r>
          </a:p>
          <a:p>
            <a:pPr marL="628650" lvl="1" indent="-171450" defTabSz="132070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32% telecommunications or mobile operators</a:t>
            </a:r>
          </a:p>
          <a:p>
            <a:pPr marL="628650" lvl="1" indent="-171450" defTabSz="132070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27% IT services or consultancies </a:t>
            </a:r>
          </a:p>
          <a:p>
            <a:pPr marL="628650" lvl="1" indent="-171450" defTabSz="132070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9% are from hosting companies</a:t>
            </a:r>
          </a:p>
          <a:p>
            <a:pPr marL="628650" lvl="1" indent="-171450" defTabSz="132070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36% network or technical operations, 33% company owners, or C-suite;  21% IT or ICT Management</a:t>
            </a:r>
          </a:p>
          <a:p>
            <a:pPr marL="160735" marR="0" lvl="0" indent="-16073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  <a:ea typeface="+mn-ea"/>
              <a:cs typeface="Calibri Light" panose="020F0302020204030204" pitchFamily="34" charset="0"/>
            </a:endParaRPr>
          </a:p>
          <a:p>
            <a:pPr marL="160735" marR="0" lvl="0" indent="-16073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Calibri Light" panose="020F0302020204030204" pitchFamily="34" charset="0"/>
              </a:rPr>
              <a:t>Survey fielded in ten (10) languages. 52% of responses completed in a language other than English </a:t>
            </a:r>
          </a:p>
          <a:p>
            <a:pPr marL="160735" marR="0" lvl="0" indent="-16073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Calibri Light" panose="020F0302020204030204" pitchFamily="34" charset="0"/>
              </a:rPr>
              <a:t>52% from Western Europe, 17% from Eurasia, 12% from the Middle East, 7% from each of Central Europe and South-East Europe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1D7853B9-1D1E-4CAA-97EE-1A37E88EAEB0}"/>
              </a:ext>
            </a:extLst>
          </p:cNvPr>
          <p:cNvSpPr txBox="1">
            <a:spLocks/>
          </p:cNvSpPr>
          <p:nvPr/>
        </p:nvSpPr>
        <p:spPr>
          <a:xfrm>
            <a:off x="489809" y="696472"/>
            <a:ext cx="5338667" cy="3335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spc="-43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2pPr>
            <a:lvl3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3pPr>
            <a:lvl4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4pPr>
            <a:lvl5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5pPr>
            <a:lvl6pPr marL="4572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6pPr>
            <a:lvl7pPr marL="9144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7pPr>
            <a:lvl8pPr marL="13716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8pPr>
            <a:lvl9pPr marL="18288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9pPr>
          </a:lstStyle>
          <a:p>
            <a:pPr defTabSz="742896" eaLnBrk="1" fontAlgn="auto" hangingPunct="1">
              <a:spcAft>
                <a:spcPts val="0"/>
              </a:spcAft>
              <a:defRPr/>
            </a:pPr>
            <a:r>
              <a:rPr lang="en-AU" sz="2400" b="1" dirty="0">
                <a:solidFill>
                  <a:schemeClr val="bg1"/>
                </a:solidFill>
                <a:latin typeface="Open Sans"/>
              </a:rPr>
              <a:t>Methodology &amp; Sample</a:t>
            </a:r>
          </a:p>
        </p:txBody>
      </p:sp>
      <p:pic>
        <p:nvPicPr>
          <p:cNvPr id="4" name="Picture 3" descr="A black and white logo with red text&#10;&#10;Description automatically generated">
            <a:extLst>
              <a:ext uri="{FF2B5EF4-FFF2-40B4-BE49-F238E27FC236}">
                <a16:creationId xmlns:a16="http://schemas.microsoft.com/office/drawing/2014/main" id="{DEA284E3-B855-45F9-EC27-403D18C93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53" y="260146"/>
            <a:ext cx="1296000" cy="6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94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768A50-A2F9-4A38-994A-0C6581B0DE15}"/>
              </a:ext>
            </a:extLst>
          </p:cNvPr>
          <p:cNvSpPr/>
          <p:nvPr/>
        </p:nvSpPr>
        <p:spPr>
          <a:xfrm>
            <a:off x="1" y="0"/>
            <a:ext cx="9143999" cy="4447336"/>
          </a:xfrm>
          <a:prstGeom prst="rect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013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E85877E4-61A5-4C6C-8117-961B54C2D0B7}"/>
              </a:ext>
            </a:extLst>
          </p:cNvPr>
          <p:cNvSpPr txBox="1">
            <a:spLocks/>
          </p:cNvSpPr>
          <p:nvPr/>
        </p:nvSpPr>
        <p:spPr>
          <a:xfrm>
            <a:off x="1456660" y="1349110"/>
            <a:ext cx="6368903" cy="24452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spc="-43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2pPr>
            <a:lvl3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3pPr>
            <a:lvl4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4pPr>
            <a:lvl5pPr algn="l" defTabSz="1319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5pPr>
            <a:lvl6pPr marL="4572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6pPr>
            <a:lvl7pPr marL="9144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7pPr>
            <a:lvl8pPr marL="13716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8pPr>
            <a:lvl9pPr marL="1828800" algn="l" defTabSz="1319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404040"/>
                </a:solidFill>
                <a:latin typeface="Verdana" panose="020B0604030504040204" pitchFamily="34" charset="0"/>
              </a:defRPr>
            </a:lvl9pPr>
          </a:lstStyle>
          <a:p>
            <a:pPr algn="ctr" defTabSz="742896" eaLnBrk="1" fontAlgn="auto" hangingPunct="1">
              <a:spcAft>
                <a:spcPts val="0"/>
              </a:spcAft>
              <a:defRPr/>
            </a:pPr>
            <a:r>
              <a:rPr lang="en-AU" sz="3800" b="1" dirty="0">
                <a:solidFill>
                  <a:schemeClr val="bg1"/>
                </a:solidFill>
                <a:latin typeface="Open Sans"/>
              </a:rPr>
              <a:t>Questions</a:t>
            </a:r>
          </a:p>
          <a:p>
            <a:pPr algn="ctr" defTabSz="742896" eaLnBrk="1" fontAlgn="auto" hangingPunct="1">
              <a:spcAft>
                <a:spcPts val="0"/>
              </a:spcAft>
              <a:defRPr/>
            </a:pPr>
            <a:endParaRPr lang="en-AU" sz="3800" b="1" dirty="0">
              <a:solidFill>
                <a:schemeClr val="bg1"/>
              </a:solidFill>
              <a:latin typeface="Open Sans"/>
            </a:endParaRPr>
          </a:p>
          <a:p>
            <a:pPr algn="ctr" defTabSz="742896" eaLnBrk="1" fontAlgn="auto" hangingPunct="1">
              <a:spcAft>
                <a:spcPts val="0"/>
              </a:spcAft>
              <a:defRPr/>
            </a:pPr>
            <a:r>
              <a:rPr lang="en-AU" sz="1600" b="1" dirty="0">
                <a:solidFill>
                  <a:schemeClr val="bg1"/>
                </a:solidFill>
                <a:latin typeface="Open Sans"/>
              </a:rPr>
              <a:t>The RIPE NCC has published its key findings here:</a:t>
            </a:r>
          </a:p>
          <a:p>
            <a:pPr algn="ctr" defTabSz="742896" eaLnBrk="1" fontAlgn="auto" hangingPunct="1">
              <a:spcAft>
                <a:spcPts val="0"/>
              </a:spcAft>
              <a:defRPr/>
            </a:pPr>
            <a:endParaRPr lang="en-AU" sz="1600" b="1" dirty="0">
              <a:solidFill>
                <a:schemeClr val="bg1"/>
              </a:solidFill>
              <a:latin typeface="Open Sans"/>
            </a:endParaRPr>
          </a:p>
          <a:p>
            <a:pPr algn="ctr" defTabSz="742896" eaLnBrk="1" fontAlgn="auto" hangingPunct="1">
              <a:spcAft>
                <a:spcPts val="0"/>
              </a:spcAft>
              <a:defRPr/>
            </a:pPr>
            <a:r>
              <a:rPr lang="en-AU" sz="1600" b="1" dirty="0">
                <a:solidFill>
                  <a:schemeClr val="bg1"/>
                </a:solidFill>
                <a:latin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https://www.ripe.net/participate/member-support/surveys/ripe-ncc-survey-2023</a:t>
            </a:r>
            <a:r>
              <a:rPr lang="en-AU" sz="1600" b="1" dirty="0">
                <a:solidFill>
                  <a:schemeClr val="bg1"/>
                </a:solidFill>
                <a:latin typeface="Open Sans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AA6815-2CF7-4DA2-BA27-E0E1D2E9D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4" y="4620669"/>
            <a:ext cx="1564481" cy="380405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D8CAF111-FCC6-4C19-A495-1FDDD85A2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254" y="4589762"/>
            <a:ext cx="951750" cy="44256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B59BF73-0ACF-F84A-E99D-B6A653234799}"/>
              </a:ext>
            </a:extLst>
          </p:cNvPr>
          <p:cNvCxnSpPr>
            <a:cxnSpLocks/>
          </p:cNvCxnSpPr>
          <p:nvPr/>
        </p:nvCxnSpPr>
        <p:spPr>
          <a:xfrm>
            <a:off x="2092808" y="2051883"/>
            <a:ext cx="4729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4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793F11-5FEA-02E6-71D9-C7047F3D6526}"/>
              </a:ext>
            </a:extLst>
          </p:cNvPr>
          <p:cNvSpPr/>
          <p:nvPr/>
        </p:nvSpPr>
        <p:spPr>
          <a:xfrm>
            <a:off x="-61333" y="63795"/>
            <a:ext cx="9205333" cy="5218772"/>
          </a:xfrm>
          <a:prstGeom prst="rect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7B750-80F0-35D5-1229-311A4EF3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72" y="1667886"/>
            <a:ext cx="5479447" cy="82518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 Measures.</a:t>
            </a:r>
            <a:endParaRPr lang="en-AU" sz="3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3B8963-FB53-D8EA-E411-19804CF4E608}"/>
              </a:ext>
            </a:extLst>
          </p:cNvPr>
          <p:cNvCxnSpPr>
            <a:cxnSpLocks/>
          </p:cNvCxnSpPr>
          <p:nvPr/>
        </p:nvCxnSpPr>
        <p:spPr>
          <a:xfrm>
            <a:off x="728703" y="2389162"/>
            <a:ext cx="4729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white logo with red text&#10;&#10;Description automatically generated">
            <a:extLst>
              <a:ext uri="{FF2B5EF4-FFF2-40B4-BE49-F238E27FC236}">
                <a16:creationId xmlns:a16="http://schemas.microsoft.com/office/drawing/2014/main" id="{79CDF0C1-7F23-E13A-D36F-92BBF54AE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53" y="260146"/>
            <a:ext cx="1296000" cy="6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2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4DB4C-825D-BADD-BE79-CD75AC0D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749" y="491292"/>
            <a:ext cx="5821763" cy="994172"/>
          </a:xfrm>
        </p:spPr>
        <p:txBody>
          <a:bodyPr>
            <a:noAutofit/>
          </a:bodyPr>
          <a:lstStyle/>
          <a:p>
            <a:r>
              <a:rPr lang="en-AU" sz="2000" b="1" dirty="0">
                <a:solidFill>
                  <a:srgbClr val="132666"/>
                </a:solidFill>
                <a:latin typeface="Open Sans"/>
              </a:rPr>
              <a:t>Satisfaction with the RIPE NCC’s performance across a range of measures remains high.</a:t>
            </a:r>
            <a:br>
              <a:rPr lang="en-AU" sz="2000" b="1" dirty="0">
                <a:solidFill>
                  <a:srgbClr val="132666"/>
                </a:solidFill>
                <a:latin typeface="Open Sans"/>
              </a:rPr>
            </a:br>
            <a:endParaRPr lang="en-AU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BBD7F-C01B-4E26-6626-5AC03043D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179"/>
            <a:ext cx="2875292" cy="5166679"/>
          </a:xfrm>
          <a:prstGeom prst="rect">
            <a:avLst/>
          </a:prstGeom>
        </p:spPr>
      </p:pic>
      <p:graphicFrame>
        <p:nvGraphicFramePr>
          <p:cNvPr id="9" name="Content Placeholder 14">
            <a:extLst>
              <a:ext uri="{FF2B5EF4-FFF2-40B4-BE49-F238E27FC236}">
                <a16:creationId xmlns:a16="http://schemas.microsoft.com/office/drawing/2014/main" id="{2294CB80-33BA-62BD-9393-1413B48209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345324"/>
              </p:ext>
            </p:extLst>
          </p:nvPr>
        </p:nvGraphicFramePr>
        <p:xfrm>
          <a:off x="2958250" y="1976756"/>
          <a:ext cx="6311461" cy="2797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4E01BC-F49C-B9DF-DB22-36BA855F55A3}"/>
              </a:ext>
            </a:extLst>
          </p:cNvPr>
          <p:cNvCxnSpPr/>
          <p:nvPr/>
        </p:nvCxnSpPr>
        <p:spPr>
          <a:xfrm>
            <a:off x="3629721" y="0"/>
            <a:ext cx="5514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21F6EE-2446-D37B-5BDC-A2EFFB850874}"/>
              </a:ext>
            </a:extLst>
          </p:cNvPr>
          <p:cNvSpPr txBox="1"/>
          <p:nvPr/>
        </p:nvSpPr>
        <p:spPr>
          <a:xfrm>
            <a:off x="4913087" y="1485464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 2 Satisfaction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47BDAE42-EB31-207E-B736-16C5CD390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254" y="4850091"/>
            <a:ext cx="60948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AU" sz="800" dirty="0">
                <a:solidFill>
                  <a:srgbClr val="132666"/>
                </a:solidFill>
                <a:latin typeface="Open Sans"/>
              </a:rPr>
              <a:t>Q: Please rate your overall satisfaction with</a:t>
            </a:r>
            <a:r>
              <a:rPr lang="en-AU" sz="800" dirty="0">
                <a:latin typeface="Open Sans"/>
              </a:rPr>
              <a:t>: n=3518. </a:t>
            </a:r>
            <a:endParaRPr lang="en-AU" altLang="en-US" sz="8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92968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4DB4C-825D-BADD-BE79-CD75AC0D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2" y="285135"/>
            <a:ext cx="8069479" cy="82518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RIPE NCC’s Net Promoter Score (NPS) is strong</a:t>
            </a:r>
            <a:endParaRPr lang="en-AU" sz="12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01409C4-D949-DD56-CDDB-1B5BBC8EDC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6863232"/>
              </p:ext>
            </p:extLst>
          </p:nvPr>
        </p:nvGraphicFramePr>
        <p:xfrm>
          <a:off x="2791794" y="1439331"/>
          <a:ext cx="6167967" cy="3489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05FC2F5-7A3B-F430-EF1A-251E0F163CDF}"/>
              </a:ext>
            </a:extLst>
          </p:cNvPr>
          <p:cNvSpPr txBox="1"/>
          <p:nvPr/>
        </p:nvSpPr>
        <p:spPr>
          <a:xfrm>
            <a:off x="3131297" y="1194519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6DF24-930A-21BC-9CDE-98D10A92F14A}"/>
              </a:ext>
            </a:extLst>
          </p:cNvPr>
          <p:cNvSpPr txBox="1"/>
          <p:nvPr/>
        </p:nvSpPr>
        <p:spPr>
          <a:xfrm>
            <a:off x="3999917" y="1205352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9D767-7B30-631D-D78E-C66B2B801C8E}"/>
              </a:ext>
            </a:extLst>
          </p:cNvPr>
          <p:cNvSpPr txBox="1"/>
          <p:nvPr/>
        </p:nvSpPr>
        <p:spPr>
          <a:xfrm>
            <a:off x="4805854" y="1194519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1E69CD-6E8B-E08C-0AAC-89DCED124922}"/>
              </a:ext>
            </a:extLst>
          </p:cNvPr>
          <p:cNvSpPr txBox="1"/>
          <p:nvPr/>
        </p:nvSpPr>
        <p:spPr>
          <a:xfrm>
            <a:off x="5615621" y="1193112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2F167-EA42-0AAF-9CBE-BFD99EE4F244}"/>
              </a:ext>
            </a:extLst>
          </p:cNvPr>
          <p:cNvSpPr txBox="1"/>
          <p:nvPr/>
        </p:nvSpPr>
        <p:spPr>
          <a:xfrm>
            <a:off x="6452412" y="1193111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30EA7-C364-C512-3CD9-D3CBC2DA2C86}"/>
              </a:ext>
            </a:extLst>
          </p:cNvPr>
          <p:cNvSpPr txBox="1"/>
          <p:nvPr/>
        </p:nvSpPr>
        <p:spPr>
          <a:xfrm>
            <a:off x="7289203" y="1193110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D0B5B-12A6-CE6F-9775-83EF89401B4A}"/>
              </a:ext>
            </a:extLst>
          </p:cNvPr>
          <p:cNvSpPr txBox="1"/>
          <p:nvPr/>
        </p:nvSpPr>
        <p:spPr>
          <a:xfrm>
            <a:off x="8098970" y="1206184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0A9EAC-7092-5D00-D385-97F48A376491}"/>
              </a:ext>
            </a:extLst>
          </p:cNvPr>
          <p:cNvSpPr/>
          <p:nvPr/>
        </p:nvSpPr>
        <p:spPr>
          <a:xfrm>
            <a:off x="-294948" y="1214464"/>
            <a:ext cx="2862082" cy="3643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C6402E-9A52-BCC9-59C6-9F5734A1DDE5}"/>
              </a:ext>
            </a:extLst>
          </p:cNvPr>
          <p:cNvSpPr txBox="1"/>
          <p:nvPr/>
        </p:nvSpPr>
        <p:spPr>
          <a:xfrm>
            <a:off x="281588" y="1836155"/>
            <a:ext cx="2510206" cy="2185214"/>
          </a:xfrm>
          <a:prstGeom prst="rect">
            <a:avLst/>
          </a:prstGeom>
          <a:solidFill>
            <a:srgbClr val="132048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i="1" dirty="0">
              <a:solidFill>
                <a:schemeClr val="bg1"/>
              </a:solidFill>
              <a:latin typeface="Open Sans" panose="020B0606030504020204"/>
              <a:ea typeface="Open Sans" pitchFamily="34" charset="0"/>
              <a:cs typeface="Open Sans" pitchFamily="34" charset="0"/>
            </a:endParaRPr>
          </a:p>
          <a:p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en-AU" sz="6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43</a:t>
            </a:r>
          </a:p>
          <a:p>
            <a:pPr algn="ctr"/>
            <a:r>
              <a:rPr lang="en-A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RIPE NCC Overall NPS</a:t>
            </a:r>
          </a:p>
          <a:p>
            <a:pPr algn="ctr"/>
            <a:endParaRPr lang="en-A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A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38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11" descr="A person using a computer&#10;&#10;Description automatically generated">
            <a:extLst>
              <a:ext uri="{FF2B5EF4-FFF2-40B4-BE49-F238E27FC236}">
                <a16:creationId xmlns:a16="http://schemas.microsoft.com/office/drawing/2014/main" id="{8BA06992-47DA-D629-40F6-AEC8946EAA6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58" y="396351"/>
            <a:ext cx="3846177" cy="38423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81FC05-5DB5-A2DF-63D9-6F3F1EB31A38}"/>
              </a:ext>
            </a:extLst>
          </p:cNvPr>
          <p:cNvSpPr txBox="1"/>
          <p:nvPr/>
        </p:nvSpPr>
        <p:spPr>
          <a:xfrm>
            <a:off x="6942990" y="4069379"/>
            <a:ext cx="2201010" cy="338554"/>
          </a:xfrm>
          <a:prstGeom prst="rect">
            <a:avLst/>
          </a:prstGeom>
          <a:solidFill>
            <a:srgbClr val="132048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i="1" dirty="0">
              <a:solidFill>
                <a:schemeClr val="bg1"/>
              </a:solidFill>
              <a:latin typeface="Open Sans" panose="020B0606030504020204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4DB4C-825D-BADD-BE79-CD75AC0D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51" y="602683"/>
            <a:ext cx="5774955" cy="82518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Perceptions of value for money and satisfaction with the use of member funds have fallen.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2750CC-374E-EB0D-D4DD-3589A0F7883B}"/>
              </a:ext>
            </a:extLst>
          </p:cNvPr>
          <p:cNvCxnSpPr/>
          <p:nvPr/>
        </p:nvCxnSpPr>
        <p:spPr>
          <a:xfrm>
            <a:off x="3629721" y="0"/>
            <a:ext cx="5514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2315BE-C67D-2698-5CF5-082F64B531EC}"/>
              </a:ext>
            </a:extLst>
          </p:cNvPr>
          <p:cNvGrpSpPr/>
          <p:nvPr/>
        </p:nvGrpSpPr>
        <p:grpSpPr>
          <a:xfrm>
            <a:off x="457451" y="2317814"/>
            <a:ext cx="2339425" cy="1920842"/>
            <a:chOff x="2352618" y="2290469"/>
            <a:chExt cx="1959013" cy="1624306"/>
          </a:xfrm>
        </p:grpSpPr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3B3C223F-ED09-CDB5-67CB-B529FA1EEE84}"/>
                </a:ext>
              </a:extLst>
            </p:cNvPr>
            <p:cNvSpPr/>
            <p:nvPr/>
          </p:nvSpPr>
          <p:spPr>
            <a:xfrm>
              <a:off x="2511350" y="2290469"/>
              <a:ext cx="1641550" cy="1624306"/>
            </a:xfrm>
            <a:prstGeom prst="blockArc">
              <a:avLst/>
            </a:prstGeom>
            <a:solidFill>
              <a:srgbClr val="C7A1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19" name="Block Arc 18">
              <a:extLst>
                <a:ext uri="{FF2B5EF4-FFF2-40B4-BE49-F238E27FC236}">
                  <a16:creationId xmlns:a16="http://schemas.microsoft.com/office/drawing/2014/main" id="{AD26A7A1-8639-5025-F95C-03306B4C4F3F}"/>
                </a:ext>
              </a:extLst>
            </p:cNvPr>
            <p:cNvSpPr/>
            <p:nvPr/>
          </p:nvSpPr>
          <p:spPr>
            <a:xfrm>
              <a:off x="2511350" y="2292266"/>
              <a:ext cx="1641550" cy="1608049"/>
            </a:xfrm>
            <a:prstGeom prst="blockArc">
              <a:avLst>
                <a:gd name="adj1" fmla="val 10715850"/>
                <a:gd name="adj2" fmla="val 17610400"/>
                <a:gd name="adj3" fmla="val 25547"/>
              </a:avLst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67AC32-7FCB-90B1-8B77-892ED2CE0734}"/>
                </a:ext>
              </a:extLst>
            </p:cNvPr>
            <p:cNvSpPr/>
            <p:nvPr/>
          </p:nvSpPr>
          <p:spPr>
            <a:xfrm>
              <a:off x="2352618" y="2623449"/>
              <a:ext cx="1959013" cy="10523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tx1"/>
                </a:solidFill>
              </a:endParaRPr>
            </a:p>
            <a:p>
              <a:pPr algn="ctr"/>
              <a:endParaRPr lang="en-GB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69</a:t>
              </a:r>
              <a:r>
                <a:rPr lang="en-GB" sz="1200" b="1" dirty="0">
                  <a:solidFill>
                    <a:schemeClr val="tx1"/>
                  </a:solidFill>
                </a:rPr>
                <a:t>%</a:t>
              </a:r>
            </a:p>
            <a:p>
              <a:pPr algn="ctr"/>
              <a:endParaRPr lang="en-GB" sz="1200" b="1" dirty="0">
                <a:solidFill>
                  <a:schemeClr val="tx1"/>
                </a:solidFill>
              </a:endParaRPr>
            </a:p>
            <a:p>
              <a:pPr marL="0" algn="ctr" rtl="0" eaLnBrk="1" fontAlgn="b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 i="0" u="none" strike="noStrike" kern="120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Value for Money</a:t>
              </a:r>
            </a:p>
            <a:p>
              <a:pPr marL="0" algn="ctr" rtl="0" eaLnBrk="1" fontAlgn="b" latinLnBrk="0" hangingPunct="1">
                <a:spcBef>
                  <a:spcPts val="0"/>
                </a:spcBef>
                <a:spcAft>
                  <a:spcPts val="0"/>
                </a:spcAft>
              </a:pPr>
              <a:endParaRPr lang="en-GB" sz="9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algn="ctr" rtl="0" eaLnBrk="1" fontAlgn="b" latinLnBrk="0" hangingPunct="1">
                <a:spcBef>
                  <a:spcPts val="0"/>
                </a:spcBef>
                <a:spcAft>
                  <a:spcPts val="0"/>
                </a:spcAft>
              </a:pPr>
              <a:endParaRPr lang="en-GB" sz="9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algn="ctr" rtl="0" eaLnBrk="1" fontAlgn="b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b="1" i="0" u="none" strike="noStrike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(Down from 75% in 2019)</a:t>
              </a:r>
              <a:endParaRPr lang="en-AU" sz="1000" b="1" i="0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8163D5-DB53-1F1A-F06D-823A83BF324A}"/>
              </a:ext>
            </a:extLst>
          </p:cNvPr>
          <p:cNvGrpSpPr/>
          <p:nvPr/>
        </p:nvGrpSpPr>
        <p:grpSpPr>
          <a:xfrm>
            <a:off x="3539134" y="2310954"/>
            <a:ext cx="2339425" cy="1927702"/>
            <a:chOff x="2352617" y="2304929"/>
            <a:chExt cx="1959013" cy="1630107"/>
          </a:xfrm>
        </p:grpSpPr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A8FD10CB-C0DD-4569-B17B-848BF61E0615}"/>
                </a:ext>
              </a:extLst>
            </p:cNvPr>
            <p:cNvSpPr/>
            <p:nvPr/>
          </p:nvSpPr>
          <p:spPr>
            <a:xfrm>
              <a:off x="2511349" y="2310730"/>
              <a:ext cx="1641550" cy="1624306"/>
            </a:xfrm>
            <a:prstGeom prst="blockArc">
              <a:avLst/>
            </a:prstGeom>
            <a:solidFill>
              <a:srgbClr val="C7A1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5CA9E844-377E-4431-6165-AB3420120E52}"/>
                </a:ext>
              </a:extLst>
            </p:cNvPr>
            <p:cNvSpPr/>
            <p:nvPr/>
          </p:nvSpPr>
          <p:spPr>
            <a:xfrm>
              <a:off x="2511349" y="2304929"/>
              <a:ext cx="1641550" cy="1608049"/>
            </a:xfrm>
            <a:prstGeom prst="blockArc">
              <a:avLst>
                <a:gd name="adj1" fmla="val 10715850"/>
                <a:gd name="adj2" fmla="val 17363920"/>
                <a:gd name="adj3" fmla="val 25313"/>
              </a:avLst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5A32BF-1C4E-E50F-68C9-7DE7884BBF1F}"/>
                </a:ext>
              </a:extLst>
            </p:cNvPr>
            <p:cNvSpPr/>
            <p:nvPr/>
          </p:nvSpPr>
          <p:spPr>
            <a:xfrm>
              <a:off x="2352617" y="2741703"/>
              <a:ext cx="1959013" cy="10523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en-GB" sz="1600" b="1" dirty="0">
                  <a:solidFill>
                    <a:schemeClr val="tx1"/>
                  </a:solidFill>
                </a:rPr>
                <a:t>66</a:t>
              </a:r>
              <a:r>
                <a:rPr lang="en-GB" sz="1200" b="1" dirty="0">
                  <a:solidFill>
                    <a:schemeClr val="tx1"/>
                  </a:solidFill>
                </a:rPr>
                <a:t>%</a:t>
              </a:r>
            </a:p>
            <a:p>
              <a:pPr algn="ctr"/>
              <a:endParaRPr lang="en-GB" sz="1200" b="1" dirty="0">
                <a:solidFill>
                  <a:schemeClr val="tx1"/>
                </a:solidFill>
              </a:endParaRPr>
            </a:p>
            <a:p>
              <a:pPr algn="ctr"/>
              <a:r>
                <a:rPr lang="en-GB" sz="1200" b="1" i="0" u="none" strike="noStrike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Satisfaction with Use of Members Funds</a:t>
              </a:r>
            </a:p>
            <a:p>
              <a:pPr algn="ctr"/>
              <a:endParaRPr lang="en-GB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en-GB" sz="1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(Down from 76% in 2019)</a:t>
              </a:r>
              <a:endParaRPr lang="en-GB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12">
            <a:extLst>
              <a:ext uri="{FF2B5EF4-FFF2-40B4-BE49-F238E27FC236}">
                <a16:creationId xmlns:a16="http://schemas.microsoft.com/office/drawing/2014/main" id="{D6AF0E21-8513-AEDE-1DCC-9DA489348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758" y="4753163"/>
            <a:ext cx="2434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AU" sz="800" dirty="0">
                <a:solidFill>
                  <a:srgbClr val="132666"/>
                </a:solidFill>
                <a:latin typeface="Open Sans"/>
              </a:rPr>
              <a:t>Q: Overall, how would you rate /  Q: Please rate your overall satisfaction with: </a:t>
            </a:r>
            <a:r>
              <a:rPr lang="en-AU" sz="800" dirty="0">
                <a:latin typeface="Open Sans"/>
              </a:rPr>
              <a:t>n=3518</a:t>
            </a:r>
            <a:endParaRPr lang="en-AU" altLang="en-US" sz="8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7118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E6E53C-4067-0A90-E099-5C15D197C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98" y="438651"/>
            <a:ext cx="3181514" cy="3930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E4DB4C-825D-BADD-BE79-CD75AC0D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352" y="601503"/>
            <a:ext cx="5431628" cy="82518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Ratings of governance are high, but satisfaction with the RIPE NCC engagement with members is slightly lower than in 2019.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2750CC-374E-EB0D-D4DD-3589A0F7883B}"/>
              </a:ext>
            </a:extLst>
          </p:cNvPr>
          <p:cNvCxnSpPr/>
          <p:nvPr/>
        </p:nvCxnSpPr>
        <p:spPr>
          <a:xfrm>
            <a:off x="3629721" y="0"/>
            <a:ext cx="5514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14">
            <a:extLst>
              <a:ext uri="{FF2B5EF4-FFF2-40B4-BE49-F238E27FC236}">
                <a16:creationId xmlns:a16="http://schemas.microsoft.com/office/drawing/2014/main" id="{BC815EC4-7884-7DB7-5F50-FBC54A0C1F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3728180"/>
              </p:ext>
            </p:extLst>
          </p:nvPr>
        </p:nvGraphicFramePr>
        <p:xfrm>
          <a:off x="3534242" y="1734388"/>
          <a:ext cx="5556738" cy="3201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2F9B0E-FCA9-3572-D3B6-D8ABF725E6FA}"/>
              </a:ext>
            </a:extLst>
          </p:cNvPr>
          <p:cNvSpPr txBox="1"/>
          <p:nvPr/>
        </p:nvSpPr>
        <p:spPr>
          <a:xfrm>
            <a:off x="5438482" y="1734388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 2 Satisfaction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FF811-111F-1DD0-ABFF-74B7C3B035C8}"/>
              </a:ext>
            </a:extLst>
          </p:cNvPr>
          <p:cNvSpPr txBox="1"/>
          <p:nvPr/>
        </p:nvSpPr>
        <p:spPr>
          <a:xfrm>
            <a:off x="398239" y="1979244"/>
            <a:ext cx="2707337" cy="2631490"/>
          </a:xfrm>
          <a:prstGeom prst="rect">
            <a:avLst/>
          </a:prstGeom>
          <a:solidFill>
            <a:srgbClr val="132048"/>
          </a:solidFill>
        </p:spPr>
        <p:txBody>
          <a:bodyPr wrap="square">
            <a:spAutoFit/>
          </a:bodyPr>
          <a:lstStyle/>
          <a:p>
            <a:pPr defTabSz="1450904">
              <a:spcAft>
                <a:spcPts val="300"/>
              </a:spcAft>
            </a:pPr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450904">
              <a:spcAft>
                <a:spcPts val="300"/>
              </a:spcAft>
            </a:pPr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Members would like opportunities to meet and talk with the RIPE NCC Board members and Executives more informally and frequently than the current General Meeting allows. </a:t>
            </a:r>
          </a:p>
          <a:p>
            <a:pPr defTabSz="1450904">
              <a:spcAft>
                <a:spcPts val="300"/>
              </a:spcAft>
            </a:pPr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B0B202-45A2-AEA1-7A3B-5CF44344C413}"/>
              </a:ext>
            </a:extLst>
          </p:cNvPr>
          <p:cNvSpPr txBox="1"/>
          <p:nvPr/>
        </p:nvSpPr>
        <p:spPr>
          <a:xfrm>
            <a:off x="3973433" y="4809422"/>
            <a:ext cx="5056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‘Don’t know’ responses to the questions about governance were high at around 30%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A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E026C-2C83-18A1-C0A8-C800EFD85B81}"/>
              </a:ext>
            </a:extLst>
          </p:cNvPr>
          <p:cNvSpPr txBox="1"/>
          <p:nvPr/>
        </p:nvSpPr>
        <p:spPr>
          <a:xfrm>
            <a:off x="372523" y="4855589"/>
            <a:ext cx="46019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900" dirty="0">
                <a:solidFill>
                  <a:srgbClr val="132666"/>
                </a:solidFill>
                <a:latin typeface="Open Sans"/>
              </a:rPr>
              <a:t>Q: Please rate your overall satisfaction with:  </a:t>
            </a:r>
            <a:r>
              <a:rPr lang="en-AU" sz="900" dirty="0">
                <a:latin typeface="Open Sans"/>
              </a:rPr>
              <a:t>n=3518</a:t>
            </a:r>
            <a:endParaRPr lang="en-AU" altLang="en-US" sz="9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91544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793F11-5FEA-02E6-71D9-C7047F3D6526}"/>
              </a:ext>
            </a:extLst>
          </p:cNvPr>
          <p:cNvSpPr/>
          <p:nvPr/>
        </p:nvSpPr>
        <p:spPr>
          <a:xfrm>
            <a:off x="0" y="63792"/>
            <a:ext cx="9205333" cy="5218772"/>
          </a:xfrm>
          <a:prstGeom prst="rect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013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4FD1D5-D002-0C4B-8D99-520DBDE7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72" y="1667886"/>
            <a:ext cx="5479447" cy="82518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 Findings</a:t>
            </a:r>
            <a:endParaRPr lang="en-AU" sz="3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46376D-44AE-71AD-C9AF-7171BF938D2B}"/>
              </a:ext>
            </a:extLst>
          </p:cNvPr>
          <p:cNvCxnSpPr>
            <a:cxnSpLocks/>
          </p:cNvCxnSpPr>
          <p:nvPr/>
        </p:nvCxnSpPr>
        <p:spPr>
          <a:xfrm>
            <a:off x="728703" y="2389162"/>
            <a:ext cx="4729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and white logo with red text&#10;&#10;Description automatically generated">
            <a:extLst>
              <a:ext uri="{FF2B5EF4-FFF2-40B4-BE49-F238E27FC236}">
                <a16:creationId xmlns:a16="http://schemas.microsoft.com/office/drawing/2014/main" id="{D1F167DC-5352-8FCB-99BD-E4EA446BA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53" y="260146"/>
            <a:ext cx="1296000" cy="6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F7B8D87-0832-A9EF-EC76-F6A755077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572246"/>
              </p:ext>
            </p:extLst>
          </p:nvPr>
        </p:nvGraphicFramePr>
        <p:xfrm>
          <a:off x="3387777" y="1802115"/>
          <a:ext cx="5007280" cy="2729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0929">
                  <a:extLst>
                    <a:ext uri="{9D8B030D-6E8A-4147-A177-3AD203B41FA5}">
                      <a16:colId xmlns:a16="http://schemas.microsoft.com/office/drawing/2014/main" val="4151048830"/>
                    </a:ext>
                  </a:extLst>
                </a:gridCol>
                <a:gridCol w="646351">
                  <a:extLst>
                    <a:ext uri="{9D8B030D-6E8A-4147-A177-3AD203B41FA5}">
                      <a16:colId xmlns:a16="http://schemas.microsoft.com/office/drawing/2014/main" val="1356440605"/>
                    </a:ext>
                  </a:extLst>
                </a:gridCol>
              </a:tblGrid>
              <a:tr h="240220"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Most Important RIPE NCC Activities Outside the Registry </a:t>
                      </a:r>
                    </a:p>
                  </a:txBody>
                  <a:tcPr marL="180000" marR="6350" marT="635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A1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A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07591"/>
                  </a:ext>
                </a:extLst>
              </a:tr>
              <a:tr h="617565"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Information services (RIPE Atlas, RIPEstat, RIS, RIPE IPmap)</a:t>
                      </a:r>
                    </a:p>
                  </a:txBody>
                  <a:tcPr marL="576000" marR="6350" marT="635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60%</a:t>
                      </a: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556796"/>
                  </a:ext>
                </a:extLst>
              </a:tr>
              <a:tr h="6175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Working to defend the global Internet registry system</a:t>
                      </a:r>
                    </a:p>
                  </a:txBody>
                  <a:tcPr marL="576000" marR="6350" marT="635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49%</a:t>
                      </a: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995893"/>
                  </a:ext>
                </a:extLst>
              </a:tr>
              <a:tr h="6175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K-root &amp; DNS Services</a:t>
                      </a:r>
                    </a:p>
                  </a:txBody>
                  <a:tcPr marL="576000" marR="6350" marT="635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28%</a:t>
                      </a: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141301"/>
                  </a:ext>
                </a:extLst>
              </a:tr>
              <a:tr h="617565">
                <a:tc>
                  <a:txBody>
                    <a:bodyPr/>
                    <a:lstStyle/>
                    <a:p>
                      <a:r>
                        <a:rPr lang="en-AU" sz="1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Webinars, workshops and training courses</a:t>
                      </a:r>
                    </a:p>
                  </a:txBody>
                  <a:tcPr marL="57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24%</a:t>
                      </a: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039734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C3EE3404-CB55-2708-9DA8-05481FA20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985" y="405097"/>
            <a:ext cx="8593015" cy="8251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132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Registry services, provision of information and defending the global Internet registry system are most important to Members</a:t>
            </a:r>
          </a:p>
        </p:txBody>
      </p:sp>
      <p:pic>
        <p:nvPicPr>
          <p:cNvPr id="15" name="Graphic 14" descr="Remote learning science with solid fill">
            <a:extLst>
              <a:ext uri="{FF2B5EF4-FFF2-40B4-BE49-F238E27FC236}">
                <a16:creationId xmlns:a16="http://schemas.microsoft.com/office/drawing/2014/main" id="{B7FDC5A9-04CB-E222-D075-593184978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8710" y="3953189"/>
            <a:ext cx="479425" cy="479425"/>
          </a:xfrm>
          <a:prstGeom prst="rect">
            <a:avLst/>
          </a:prstGeom>
        </p:spPr>
      </p:pic>
      <p:pic>
        <p:nvPicPr>
          <p:cNvPr id="17" name="Graphic 16" descr="Wireless router with solid fill">
            <a:extLst>
              <a:ext uri="{FF2B5EF4-FFF2-40B4-BE49-F238E27FC236}">
                <a16:creationId xmlns:a16="http://schemas.microsoft.com/office/drawing/2014/main" id="{F5B2A671-F884-81D3-6FC9-F82837A7D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8362" y="3320391"/>
            <a:ext cx="479425" cy="479425"/>
          </a:xfrm>
          <a:prstGeom prst="rect">
            <a:avLst/>
          </a:prstGeom>
        </p:spPr>
      </p:pic>
      <p:pic>
        <p:nvPicPr>
          <p:cNvPr id="21" name="Graphic 20" descr="Cloud Computing with solid fill">
            <a:extLst>
              <a:ext uri="{FF2B5EF4-FFF2-40B4-BE49-F238E27FC236}">
                <a16:creationId xmlns:a16="http://schemas.microsoft.com/office/drawing/2014/main" id="{18FCD969-B3D8-BFA5-C3C0-8F5B368DC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7911" y="2770814"/>
            <a:ext cx="440164" cy="440164"/>
          </a:xfrm>
          <a:prstGeom prst="rect">
            <a:avLst/>
          </a:prstGeom>
        </p:spPr>
      </p:pic>
      <p:pic>
        <p:nvPicPr>
          <p:cNvPr id="23" name="Graphic 22" descr="Bar chart with solid fill">
            <a:extLst>
              <a:ext uri="{FF2B5EF4-FFF2-40B4-BE49-F238E27FC236}">
                <a16:creationId xmlns:a16="http://schemas.microsoft.com/office/drawing/2014/main" id="{C25775EE-F89E-DCE2-9432-16BCFEFE07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45510" y="2138016"/>
            <a:ext cx="479426" cy="47942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28AEE91-59CC-4198-586F-84D2CDDCA9F7}"/>
              </a:ext>
            </a:extLst>
          </p:cNvPr>
          <p:cNvSpPr/>
          <p:nvPr/>
        </p:nvSpPr>
        <p:spPr>
          <a:xfrm>
            <a:off x="88079" y="4569126"/>
            <a:ext cx="28461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800" spc="-43" dirty="0">
                <a:solidFill>
                  <a:srgbClr val="132666"/>
                </a:solidFill>
                <a:latin typeface="Open Sans"/>
              </a:rPr>
              <a:t>Q: </a:t>
            </a:r>
            <a:r>
              <a:rPr lang="en-GB" sz="800" spc="-43" dirty="0">
                <a:solidFill>
                  <a:srgbClr val="132666"/>
                </a:solidFill>
                <a:latin typeface="Open Sans"/>
              </a:rPr>
              <a:t>Which of these activities carried out by the RIPE NCC are important for you</a:t>
            </a:r>
            <a:r>
              <a:rPr lang="en-AU" sz="800" spc="-43" dirty="0">
                <a:latin typeface="Open Sans"/>
              </a:rPr>
              <a:t>?  n=3899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EB3A321-F3D2-D584-E179-EE7FA47C3D9E}"/>
              </a:ext>
            </a:extLst>
          </p:cNvPr>
          <p:cNvSpPr/>
          <p:nvPr/>
        </p:nvSpPr>
        <p:spPr>
          <a:xfrm>
            <a:off x="141915" y="1407136"/>
            <a:ext cx="2548531" cy="30734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3EB951-C2EB-FA0A-2D9E-7E9920AF07C5}"/>
              </a:ext>
            </a:extLst>
          </p:cNvPr>
          <p:cNvSpPr txBox="1"/>
          <p:nvPr/>
        </p:nvSpPr>
        <p:spPr>
          <a:xfrm>
            <a:off x="568330" y="1759789"/>
            <a:ext cx="2470782" cy="2616101"/>
          </a:xfrm>
          <a:prstGeom prst="rect">
            <a:avLst/>
          </a:prstGeom>
          <a:solidFill>
            <a:srgbClr val="132048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</a:t>
            </a:r>
            <a:r>
              <a:rPr lang="en-GB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RIPE NCC learning and development services including webinars, the RIPE NCC Academy and Certified Professional exams are important activities.</a:t>
            </a:r>
          </a:p>
          <a:p>
            <a:endParaRPr lang="en-A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88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0283d7-f406-462c-a892-dcb81f07f7c6" xsi:nil="true"/>
    <lcf76f155ced4ddcb4097134ff3c332f xmlns="bac5f328-ea88-4a48-9abd-c5928e036cd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D784C2AE8B684C9A13A06395415BA8" ma:contentTypeVersion="14" ma:contentTypeDescription="Create a new document." ma:contentTypeScope="" ma:versionID="1d6db720e08a818c26c6e532a8627d79">
  <xsd:schema xmlns:xsd="http://www.w3.org/2001/XMLSchema" xmlns:xs="http://www.w3.org/2001/XMLSchema" xmlns:p="http://schemas.microsoft.com/office/2006/metadata/properties" xmlns:ns2="bac5f328-ea88-4a48-9abd-c5928e036cd5" xmlns:ns3="aa0283d7-f406-462c-a892-dcb81f07f7c6" targetNamespace="http://schemas.microsoft.com/office/2006/metadata/properties" ma:root="true" ma:fieldsID="9e13ac3cfe4b02c8442201de895f3be7" ns2:_="" ns3:_="">
    <xsd:import namespace="bac5f328-ea88-4a48-9abd-c5928e036cd5"/>
    <xsd:import namespace="aa0283d7-f406-462c-a892-dcb81f07f7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5f328-ea88-4a48-9abd-c5928e036c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d3f396c-ca94-4a1a-84e8-53ba208abe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283d7-f406-462c-a892-dcb81f07f7c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b3f8ef4-6f57-4718-b924-e71a6495a04c}" ma:internalName="TaxCatchAll" ma:showField="CatchAllData" ma:web="aa0283d7-f406-462c-a892-dcb81f07f7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6AE9DD-08F2-45C3-B01D-E70DB51D7BD3}">
  <ds:schemaRefs>
    <ds:schemaRef ds:uri="http://purl.org/dc/terms/"/>
    <ds:schemaRef ds:uri="http://schemas.microsoft.com/office/2006/documentManagement/types"/>
    <ds:schemaRef ds:uri="bac5f328-ea88-4a48-9abd-c5928e036cd5"/>
    <ds:schemaRef ds:uri="http://purl.org/dc/dcmitype/"/>
    <ds:schemaRef ds:uri="aa0283d7-f406-462c-a892-dcb81f07f7c6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7D115B4-C42D-44B9-B4FF-B47EBC98F9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305175-E415-45B0-AE17-D3EBB8A4E3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c5f328-ea88-4a48-9abd-c5928e036cd5"/>
    <ds:schemaRef ds:uri="aa0283d7-f406-462c-a892-dcb81f07f7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5730</TotalTime>
  <Words>1369</Words>
  <Application>Microsoft Office PowerPoint</Application>
  <PresentationFormat>On-screen Show (16:9)</PresentationFormat>
  <Paragraphs>179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Performance Measures.</vt:lpstr>
      <vt:lpstr>Satisfaction with the RIPE NCC’s performance across a range of measures remains high. </vt:lpstr>
      <vt:lpstr>The RIPE NCC’s Net Promoter Score (NPS) is strong</vt:lpstr>
      <vt:lpstr>Perceptions of value for money and satisfaction with the use of member funds have fallen.</vt:lpstr>
      <vt:lpstr>Ratings of governance are high, but satisfaction with the RIPE NCC engagement with members is slightly lower than in 2019. </vt:lpstr>
      <vt:lpstr>Strategic Findings</vt:lpstr>
      <vt:lpstr>Registry services, provision of information and defending the global Internet registry system are most important to Members</vt:lpstr>
      <vt:lpstr>PowerPoint Presentation</vt:lpstr>
      <vt:lpstr>Working to defend the global Internet registry system is an important RIPE NCC function.</vt:lpstr>
      <vt:lpstr>Information security, IPv4 scarcity and deployment of IPv6 continue to challenge the RIPE NCC member organisations.</vt:lpstr>
      <vt:lpstr>* Assist with IPv4 Scarcity Suggestions for organisations holding large portions of unused IPv4 addresses to return or redistribute these  * Encourage Deployment of IPv6 More education on IPv6 deployment; strategies or ideas to make transition more straightforward.  * Education, training, and knowledge sharing More training and education, case studies and knowledge sharing.  * Assistance with fees and fee structure Requests for flexibility in the fee payment schedule; fee assistance for countries in difficult circumstances; and payments in different currencies. </vt:lpstr>
      <vt:lpstr>Clear guidance on the transfer policies and procedures and streamlined processes to minimise delays and overheads.</vt:lpstr>
      <vt:lpstr>Operational Findings</vt:lpstr>
      <vt:lpstr>49% have deployed IPv6 in their networks, with future readiness driving uptake.</vt:lpstr>
      <vt:lpstr>PowerPoint Presentation</vt:lpstr>
      <vt:lpstr>Engagement and satisfaction with training, events and meetings organised by the RIPE NCC is relatively high.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Mainland</dc:creator>
  <cp:lastModifiedBy>Brenda Mainland</cp:lastModifiedBy>
  <cp:revision>88</cp:revision>
  <cp:lastPrinted>2023-11-17T04:03:03Z</cp:lastPrinted>
  <dcterms:created xsi:type="dcterms:W3CDTF">2019-09-11T05:16:50Z</dcterms:created>
  <dcterms:modified xsi:type="dcterms:W3CDTF">2023-11-26T20:53:32Z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0x010100D1D784C2AE8B684C9A13A06395415BA8</vt:lpwstr>
  </property>
  <property fmtid="{D5CDD505-2E9C-101B-9397-08002B2CF9AE}" pid="3" name="Order">
    <vt:r8>6896200</vt:r8>
  </property>
  <property fmtid="{D5CDD505-2E9C-101B-9397-08002B2CF9AE}" pid="4" name="MediaServiceImageTags">
    <vt:lpwstr/>
  </property>
</Properties>
</file>